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6"/>
  </p:notesMasterIdLst>
  <p:sldIdLst>
    <p:sldId id="328"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324" r:id="rId34"/>
    <p:sldId id="288" r:id="rId35"/>
    <p:sldId id="329" r:id="rId36"/>
    <p:sldId id="289" r:id="rId37"/>
    <p:sldId id="290" r:id="rId38"/>
    <p:sldId id="291" r:id="rId39"/>
    <p:sldId id="292" r:id="rId40"/>
    <p:sldId id="293" r:id="rId41"/>
    <p:sldId id="294" r:id="rId42"/>
    <p:sldId id="295" r:id="rId43"/>
    <p:sldId id="296" r:id="rId44"/>
    <p:sldId id="297" r:id="rId45"/>
    <p:sldId id="298" r:id="rId46"/>
    <p:sldId id="330" r:id="rId47"/>
    <p:sldId id="299" r:id="rId48"/>
    <p:sldId id="300" r:id="rId49"/>
    <p:sldId id="301" r:id="rId50"/>
    <p:sldId id="302" r:id="rId51"/>
    <p:sldId id="303" r:id="rId52"/>
    <p:sldId id="304" r:id="rId53"/>
    <p:sldId id="305" r:id="rId54"/>
    <p:sldId id="306" r:id="rId55"/>
    <p:sldId id="307" r:id="rId56"/>
    <p:sldId id="308" r:id="rId57"/>
    <p:sldId id="309" r:id="rId58"/>
    <p:sldId id="331" r:id="rId59"/>
    <p:sldId id="310" r:id="rId60"/>
    <p:sldId id="325" r:id="rId61"/>
    <p:sldId id="311" r:id="rId62"/>
    <p:sldId id="312" r:id="rId63"/>
    <p:sldId id="313" r:id="rId64"/>
    <p:sldId id="314" r:id="rId65"/>
    <p:sldId id="315" r:id="rId66"/>
    <p:sldId id="316" r:id="rId67"/>
    <p:sldId id="317" r:id="rId68"/>
    <p:sldId id="318" r:id="rId69"/>
    <p:sldId id="319" r:id="rId70"/>
    <p:sldId id="326" r:id="rId71"/>
    <p:sldId id="327" r:id="rId72"/>
    <p:sldId id="321" r:id="rId73"/>
    <p:sldId id="322" r:id="rId74"/>
    <p:sldId id="323" r:id="rId7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27" d="100"/>
          <a:sy n="127" d="100"/>
        </p:scale>
        <p:origin x="53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9/15/26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D5A89-E670-C812-642D-25EB9D33B2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4D3DF0-E90F-ADCD-66A1-25397E8788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067E4A-CE9B-26E2-F3E4-51B7A7A240C5}"/>
              </a:ext>
            </a:extLst>
          </p:cNvPr>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a:extLst>
              <a:ext uri="{FF2B5EF4-FFF2-40B4-BE49-F238E27FC236}">
                <a16:creationId xmlns:a16="http://schemas.microsoft.com/office/drawing/2014/main" id="{7C20C5FF-AF12-74C6-3672-995F5C1DD801}"/>
              </a:ext>
            </a:extLst>
          </p:cNvPr>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27067609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00511-2A32-F1AF-7409-5E63AB8078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8E7C3C-1829-6386-AC0E-B21EB484F7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981539-F752-6A83-E3EA-740B75148863}"/>
              </a:ext>
            </a:extLst>
          </p:cNvPr>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a:extLst>
              <a:ext uri="{FF2B5EF4-FFF2-40B4-BE49-F238E27FC236}">
                <a16:creationId xmlns:a16="http://schemas.microsoft.com/office/drawing/2014/main" id="{858366B9-6B6E-1B1E-F6ED-C66BABF61038}"/>
              </a:ext>
            </a:extLst>
          </p:cNvPr>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20539306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AC326-A71D-335D-6F77-833FB5AD8F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EA84D2-AD5D-AB78-BF0D-777CAB4ECF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76685E-4F84-B481-4A70-89D0E34620E6}"/>
              </a:ext>
            </a:extLst>
          </p:cNvPr>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a:extLst>
              <a:ext uri="{FF2B5EF4-FFF2-40B4-BE49-F238E27FC236}">
                <a16:creationId xmlns:a16="http://schemas.microsoft.com/office/drawing/2014/main" id="{AC780F4D-AD04-111D-B39D-6B11BE6A9810}"/>
              </a:ext>
            </a:extLst>
          </p:cNvPr>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22611465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A8179-29AD-EC88-B6FC-F9B648B720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F5C70D-C474-BDDA-4491-AA1F5B6206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983A65-FD6C-67AF-7DDF-AF09EF169F5E}"/>
              </a:ext>
            </a:extLst>
          </p:cNvPr>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a:extLst>
              <a:ext uri="{FF2B5EF4-FFF2-40B4-BE49-F238E27FC236}">
                <a16:creationId xmlns:a16="http://schemas.microsoft.com/office/drawing/2014/main" id="{A075098C-C5A3-722A-70B7-2D9C3EBF9246}"/>
              </a:ext>
            </a:extLst>
          </p:cNvPr>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90908753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3BE10-4AC3-D4B1-ADE5-6E837A8DB5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B8AF7A-60D7-4913-22B3-15037EC098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68DD4F-BEF3-593E-FE67-7802EA81F822}"/>
              </a:ext>
            </a:extLst>
          </p:cNvPr>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a:extLst>
              <a:ext uri="{FF2B5EF4-FFF2-40B4-BE49-F238E27FC236}">
                <a16:creationId xmlns:a16="http://schemas.microsoft.com/office/drawing/2014/main" id="{0B9916AA-73FC-155D-BBEC-A96995A34E57}"/>
              </a:ext>
            </a:extLst>
          </p:cNvPr>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364099128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25AE8-16B7-2485-8EF5-E0E65F8A4A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31EB7E-DE84-C52D-0C15-1316D0D5D2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1587D8-C2E5-F019-3413-8C882B07BC2B}"/>
              </a:ext>
            </a:extLst>
          </p:cNvPr>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a:extLst>
              <a:ext uri="{FF2B5EF4-FFF2-40B4-BE49-F238E27FC236}">
                <a16:creationId xmlns:a16="http://schemas.microsoft.com/office/drawing/2014/main" id="{792E990F-E547-934B-8FFC-1749B3D072DD}"/>
              </a:ext>
            </a:extLst>
          </p:cNvPr>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480082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075DC-2E59-275C-FDCB-6F6E199164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8216B7-E9E6-8762-0185-02787305B1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FA46F2-DD2E-4A19-30D5-EA6B052D9D95}"/>
              </a:ext>
            </a:extLst>
          </p:cNvPr>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a:extLst>
              <a:ext uri="{FF2B5EF4-FFF2-40B4-BE49-F238E27FC236}">
                <a16:creationId xmlns:a16="http://schemas.microsoft.com/office/drawing/2014/main" id="{BA1A62DF-AAE7-33FA-9D10-916B1103466B}"/>
              </a:ext>
            </a:extLst>
          </p:cNvPr>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53502369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 content: 2026 Title Tailgage CLE UW Panel Slides - combined.docx
[/Sources]</a:t>
            </a:r>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ASE">
    <p:bg>
      <p:bgPr>
        <a:solidFill>
          <a:srgbClr val="080808"/>
        </a:solidFill>
        <a:effectLst/>
      </p:bgPr>
    </p:bg>
    <p:spTree>
      <p:nvGrpSpPr>
        <p:cNvPr id="1" name=""/>
        <p:cNvGrpSpPr/>
        <p:nvPr/>
      </p:nvGrpSpPr>
      <p:grpSpPr>
        <a:xfrm>
          <a:off x="0" y="0"/>
          <a:ext cx="0" cy="0"/>
          <a:chOff x="0" y="0"/>
          <a:chExt cx="0" cy="0"/>
        </a:xfrm>
      </p:grpSpPr>
      <p:sp>
        <p:nvSpPr>
          <p:cNvPr id="2" name="Text 0"/>
          <p:cNvSpPr/>
          <p:nvPr/>
        </p:nvSpPr>
        <p:spPr>
          <a:xfrm>
            <a:off x="365760" y="6437376"/>
            <a:ext cx="7040880" cy="164592"/>
          </a:xfrm>
          <a:prstGeom prst="rect">
            <a:avLst/>
          </a:prstGeom>
          <a:noFill/>
          <a:ln/>
        </p:spPr>
        <p:txBody>
          <a:bodyPr wrap="square" lIns="0" tIns="0" rIns="0" bIns="0" rtlCol="0" anchor="ctr"/>
          <a:lstStyle/>
          <a:p>
            <a:pPr marL="0" indent="0">
              <a:buNone/>
            </a:pPr>
            <a:r>
              <a:rPr lang="en-US" sz="800" b="1" kern="0" spc="115">
                <a:solidFill>
                  <a:srgbClr val="B8B8B8"/>
                </a:solidFill>
              </a:rPr>
              <a:t>FNF  |  TITLE TAILGATE  |  UNDERWRITING PANEL</a:t>
            </a:r>
            <a:endParaRPr lang="en-US" sz="80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ma14="http://schemas.microsoft.com/office/mac/drawingml/2011/main" xmlns="" val="0"/>
            </a:ext>
          </a:extLst>
        </p:spPr>
        <p:txBody>
          <a:bodyPr/>
          <a:lstStyle>
            <a:lvl1pPr>
              <a:defRPr sz="900">
                <a:solidFill>
                  <a:srgbClr val="C8102E"/>
                </a:solidFill>
              </a:defRPr>
            </a:lvl1pPr>
          </a:lstStyle>
          <a:p>
            <a:pPr algn="l"/>
            <a:fld id="{F7021451-1387-4CA6-816F-3879F97B5CBC}" type="slidenum">
              <a:rPr lang="en-US" b="1"/>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6.jpeg"/><Relationship Id="rId4" Type="http://schemas.openxmlformats.org/officeDocument/2006/relationships/image" Target="../media/image5.jpe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8.png"/></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617A855-5757-A2F9-7022-3BB1F165499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098966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1" cy="1"/>
          <a:chOff x="0" y="0"/>
          <a:chExt cx="1" cy="1"/>
        </a:xfrm>
      </p:grpSpPr>
      <p:pic>
        <p:nvPicPr>
          <p:cNvPr id="2" name="Image 0" descr="/mnt/data/tmp_uw/be7f6be060.png"/>
          <p:cNvPicPr>
            <a:picLocks noChangeAspect="1"/>
          </p:cNvPicPr>
          <p:nvPr/>
        </p:nvPicPr>
        <p:blipFill>
          <a:blip r:embed="rId3"/>
          <a:srcRect t="7811" b="7811"/>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8000"/>
            </a:srgbClr>
          </a:solidFill>
          <a:ln w="12700">
            <a:solidFill>
              <a:srgbClr val="000000">
                <a:alpha val="0"/>
              </a:srgbClr>
            </a:solidFill>
            <a:prstDash val="solid"/>
          </a:ln>
        </p:spPr>
        <p:txBody>
          <a:bodyPr/>
          <a:lstStyle/>
          <a:p>
            <a:endParaRPr lang="en-US"/>
          </a:p>
        </p:txBody>
      </p:sp>
      <p:sp>
        <p:nvSpPr>
          <p:cNvPr id="4" name="Text 1"/>
          <p:cNvSpPr/>
          <p:nvPr/>
        </p:nvSpPr>
        <p:spPr>
          <a:xfrm>
            <a:off x="640080" y="566928"/>
            <a:ext cx="3657600" cy="228600"/>
          </a:xfrm>
          <a:prstGeom prst="rect">
            <a:avLst/>
          </a:prstGeom>
          <a:noFill/>
          <a:ln/>
        </p:spPr>
        <p:txBody>
          <a:bodyPr wrap="square" lIns="0" tIns="0" rIns="0" bIns="0" rtlCol="0" anchor="ctr"/>
          <a:lstStyle/>
          <a:p>
            <a:pPr marL="0" indent="0">
              <a:buNone/>
            </a:pPr>
            <a:r>
              <a:rPr lang="en-US" sz="1100" b="1" kern="0" spc="200" dirty="0">
                <a:solidFill>
                  <a:srgbClr val="C8102E"/>
                </a:solidFill>
              </a:rPr>
              <a:t>NEXT MATCHUP</a:t>
            </a:r>
            <a:endParaRPr lang="en-US" sz="1100" dirty="0"/>
          </a:p>
        </p:txBody>
      </p:sp>
      <p:sp>
        <p:nvSpPr>
          <p:cNvPr id="5" name="Text 2"/>
          <p:cNvSpPr/>
          <p:nvPr/>
        </p:nvSpPr>
        <p:spPr>
          <a:xfrm>
            <a:off x="612648" y="1723645"/>
            <a:ext cx="10881360" cy="1920240"/>
          </a:xfrm>
          <a:prstGeom prst="rect">
            <a:avLst/>
          </a:prstGeom>
          <a:noFill/>
          <a:ln/>
        </p:spPr>
        <p:txBody>
          <a:bodyPr wrap="square" lIns="0" tIns="0" rIns="0" bIns="0" rtlCol="0" anchor="ctr">
            <a:normAutofit/>
          </a:bodyPr>
          <a:lstStyle/>
          <a:p>
            <a:pPr marL="0" indent="0">
              <a:buNone/>
            </a:pPr>
            <a:r>
              <a:rPr lang="en-US" sz="3400" b="1" dirty="0">
                <a:solidFill>
                  <a:srgbClr val="FFFFFF"/>
                </a:solidFill>
              </a:rPr>
              <a:t>SALE OR REFINANCE OF PROPERTY FOLLOWING A DIVORCE</a:t>
            </a:r>
            <a:endParaRPr lang="en-US" sz="3400" dirty="0"/>
          </a:p>
        </p:txBody>
      </p:sp>
      <p:sp>
        <p:nvSpPr>
          <p:cNvPr id="6" name="Shape 3"/>
          <p:cNvSpPr/>
          <p:nvPr/>
        </p:nvSpPr>
        <p:spPr>
          <a:xfrm>
            <a:off x="658368" y="3794760"/>
            <a:ext cx="10789920" cy="1"/>
          </a:xfrm>
          <a:prstGeom prst="line">
            <a:avLst/>
          </a:prstGeom>
          <a:noFill/>
          <a:ln w="38100">
            <a:solidFill>
              <a:srgbClr val="C8102E"/>
            </a:solidFill>
            <a:prstDash val="solid"/>
          </a:ln>
        </p:spPr>
        <p:txBody>
          <a:bodyPr/>
          <a:lstStyle/>
          <a:p>
            <a:endParaRPr lang="en-US"/>
          </a:p>
        </p:txBody>
      </p:sp>
      <p:sp>
        <p:nvSpPr>
          <p:cNvPr id="7" name="Text 4"/>
          <p:cNvSpPr/>
          <p:nvPr/>
        </p:nvSpPr>
        <p:spPr>
          <a:xfrm>
            <a:off x="685800" y="4096512"/>
            <a:ext cx="6126480" cy="274320"/>
          </a:xfrm>
          <a:prstGeom prst="rect">
            <a:avLst/>
          </a:prstGeom>
          <a:noFill/>
          <a:ln/>
        </p:spPr>
        <p:txBody>
          <a:bodyPr wrap="square" lIns="0" tIns="0" rIns="0" bIns="0" rtlCol="0" anchor="ctr"/>
          <a:lstStyle/>
          <a:p>
            <a:pPr marL="0" indent="0">
              <a:buNone/>
            </a:pPr>
            <a:r>
              <a:rPr lang="en-US" sz="1200" b="1" kern="0" spc="100" dirty="0">
                <a:solidFill>
                  <a:srgbClr val="B8B8B8"/>
                </a:solidFill>
              </a:rPr>
              <a:t>UNDERWRITING PANEL  |  TITLE TAILGATE</a:t>
            </a:r>
            <a:endParaRPr lang="en-US" sz="1200" dirty="0"/>
          </a:p>
        </p:txBody>
      </p:sp>
      <p:pic>
        <p:nvPicPr>
          <p:cNvPr id="9" name="Picture 8">
            <a:extLst>
              <a:ext uri="{FF2B5EF4-FFF2-40B4-BE49-F238E27FC236}">
                <a16:creationId xmlns:a16="http://schemas.microsoft.com/office/drawing/2014/main" id="{A95E4CE1-B548-1281-8268-69DCA065309E}"/>
              </a:ext>
            </a:extLst>
          </p:cNvPr>
          <p:cNvPicPr>
            <a:picLocks noChangeAspect="1"/>
          </p:cNvPicPr>
          <p:nvPr/>
        </p:nvPicPr>
        <p:blipFill>
          <a:blip r:embed="rId4"/>
          <a:stretch>
            <a:fillRect/>
          </a:stretch>
        </p:blipFill>
        <p:spPr>
          <a:xfrm>
            <a:off x="464004" y="5700069"/>
            <a:ext cx="4009751" cy="93184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UNDERWRITING GUIDANCE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The seller of this property divorced in 2023. At the time, the seller was the only one on title, and the property was not the marital residence. The settlement agreement notes that the seller shall have full right title and interest in the property, and that it is free and clear of any claims from the wife. “Wife hereby quitclaims any interest she may have in this property in favor of Husband and upon entry of this Agreement, Wife is divested of any interest in this property.”</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3</a:t>
            </a:fld>
            <a:endParaRPr lang="en-US"/>
          </a:p>
        </p:txBody>
      </p:sp>
      <p:sp>
        <p:nvSpPr>
          <p:cNvPr id="6" name="Shape 2">
            <a:extLst>
              <a:ext uri="{FF2B5EF4-FFF2-40B4-BE49-F238E27FC236}">
                <a16:creationId xmlns:a16="http://schemas.microsoft.com/office/drawing/2014/main" id="{050B70B6-A977-46F5-BC86-70BB75386AE3}"/>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FFBE234A-00ED-CE68-FC9D-899BA11966C5}"/>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MAKE THE CALL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What is your call?</a:t>
            </a:r>
            <a:endParaRPr lang="en-US" sz="2800" dirty="0"/>
          </a:p>
        </p:txBody>
      </p:sp>
      <p:sp>
        <p:nvSpPr>
          <p:cNvPr id="4" name="Shape 2"/>
          <p:cNvSpPr/>
          <p:nvPr/>
        </p:nvSpPr>
        <p:spPr>
          <a:xfrm>
            <a:off x="914400" y="2148840"/>
            <a:ext cx="3246120" cy="2103120"/>
          </a:xfrm>
          <a:prstGeom prst="roundRect">
            <a:avLst>
              <a:gd name="adj" fmla="val 3478"/>
            </a:avLst>
          </a:prstGeom>
          <a:solidFill>
            <a:srgbClr val="C8102E"/>
          </a:solidFill>
          <a:ln w="19050">
            <a:solidFill>
              <a:srgbClr val="C8102E"/>
            </a:solidFill>
            <a:prstDash val="solid"/>
          </a:ln>
          <a:effectLst>
            <a:outerShdw blurRad="19050" dist="8890" dir="2700000" algn="bl" rotWithShape="0">
              <a:srgbClr val="000000">
                <a:alpha val="25000"/>
              </a:srgbClr>
            </a:outerShdw>
          </a:effectLst>
        </p:spPr>
        <p:txBody>
          <a:bodyPr/>
          <a:lstStyle/>
          <a:p>
            <a:endParaRPr lang="en-US"/>
          </a:p>
        </p:txBody>
      </p:sp>
      <p:sp>
        <p:nvSpPr>
          <p:cNvPr id="5" name="Text 3"/>
          <p:cNvSpPr/>
          <p:nvPr/>
        </p:nvSpPr>
        <p:spPr>
          <a:xfrm>
            <a:off x="1143000" y="2651760"/>
            <a:ext cx="2788920" cy="1005840"/>
          </a:xfrm>
          <a:prstGeom prst="rect">
            <a:avLst/>
          </a:prstGeom>
          <a:noFill/>
          <a:ln/>
        </p:spPr>
        <p:txBody>
          <a:bodyPr wrap="square" lIns="0" tIns="0" rIns="0" bIns="0" rtlCol="0" anchor="ctr">
            <a:normAutofit/>
          </a:bodyPr>
          <a:lstStyle/>
          <a:p>
            <a:pPr marL="0" indent="0" algn="ctr">
              <a:buNone/>
            </a:pPr>
            <a:r>
              <a:rPr lang="en-US" sz="2800" b="1" dirty="0">
                <a:solidFill>
                  <a:srgbClr val="FFFFFF"/>
                </a:solidFill>
              </a:rPr>
              <a:t>INSURE</a:t>
            </a:r>
            <a:endParaRPr lang="en-US" sz="2800" dirty="0"/>
          </a:p>
        </p:txBody>
      </p:sp>
      <p:sp>
        <p:nvSpPr>
          <p:cNvPr id="6" name="Shape 4"/>
          <p:cNvSpPr/>
          <p:nvPr/>
        </p:nvSpPr>
        <p:spPr>
          <a:xfrm>
            <a:off x="4663440" y="2148840"/>
            <a:ext cx="3246120" cy="2103120"/>
          </a:xfrm>
          <a:prstGeom prst="roundRect">
            <a:avLst>
              <a:gd name="adj" fmla="val 3478"/>
            </a:avLst>
          </a:prstGeom>
          <a:solidFill>
            <a:srgbClr val="222222"/>
          </a:solidFill>
          <a:ln w="19050">
            <a:solidFill>
              <a:srgbClr val="FFFFFF"/>
            </a:solidFill>
            <a:prstDash val="solid"/>
          </a:ln>
          <a:effectLst>
            <a:outerShdw blurRad="19050" dist="8890" dir="2700000" algn="bl" rotWithShape="0">
              <a:srgbClr val="000000">
                <a:alpha val="25000"/>
              </a:srgbClr>
            </a:outerShdw>
          </a:effectLst>
        </p:spPr>
        <p:txBody>
          <a:bodyPr/>
          <a:lstStyle/>
          <a:p>
            <a:endParaRPr lang="en-US"/>
          </a:p>
        </p:txBody>
      </p:sp>
      <p:sp>
        <p:nvSpPr>
          <p:cNvPr id="7" name="Text 5"/>
          <p:cNvSpPr/>
          <p:nvPr/>
        </p:nvSpPr>
        <p:spPr>
          <a:xfrm>
            <a:off x="4892040" y="2651760"/>
            <a:ext cx="2788920" cy="1005840"/>
          </a:xfrm>
          <a:prstGeom prst="rect">
            <a:avLst/>
          </a:prstGeom>
          <a:noFill/>
          <a:ln/>
        </p:spPr>
        <p:txBody>
          <a:bodyPr wrap="square" lIns="0" tIns="0" rIns="0" bIns="0" rtlCol="0" anchor="ctr">
            <a:normAutofit/>
          </a:bodyPr>
          <a:lstStyle/>
          <a:p>
            <a:pPr marL="0" indent="0" algn="ctr">
              <a:buNone/>
            </a:pPr>
            <a:r>
              <a:rPr lang="en-US" sz="2800" b="1" dirty="0">
                <a:solidFill>
                  <a:srgbClr val="FFFFFF"/>
                </a:solidFill>
              </a:rPr>
              <a:t>DON’T INSURE</a:t>
            </a:r>
            <a:endParaRPr lang="en-US" sz="2800" dirty="0"/>
          </a:p>
        </p:txBody>
      </p:sp>
      <p:sp>
        <p:nvSpPr>
          <p:cNvPr id="8" name="Shape 6"/>
          <p:cNvSpPr/>
          <p:nvPr/>
        </p:nvSpPr>
        <p:spPr>
          <a:xfrm>
            <a:off x="8412480" y="2148840"/>
            <a:ext cx="3246120" cy="2103120"/>
          </a:xfrm>
          <a:prstGeom prst="roundRect">
            <a:avLst>
              <a:gd name="adj" fmla="val 3478"/>
            </a:avLst>
          </a:prstGeom>
          <a:solidFill>
            <a:srgbClr val="666666"/>
          </a:solidFill>
          <a:ln w="19050">
            <a:solidFill>
              <a:srgbClr val="FFFFFF"/>
            </a:solidFill>
            <a:prstDash val="solid"/>
          </a:ln>
          <a:effectLst>
            <a:outerShdw blurRad="19050" dist="8890" dir="2700000" algn="bl" rotWithShape="0">
              <a:srgbClr val="000000">
                <a:alpha val="25000"/>
              </a:srgbClr>
            </a:outerShdw>
          </a:effectLst>
        </p:spPr>
        <p:txBody>
          <a:bodyPr/>
          <a:lstStyle/>
          <a:p>
            <a:endParaRPr lang="en-US"/>
          </a:p>
        </p:txBody>
      </p:sp>
      <p:sp>
        <p:nvSpPr>
          <p:cNvPr id="9" name="Text 7"/>
          <p:cNvSpPr/>
          <p:nvPr/>
        </p:nvSpPr>
        <p:spPr>
          <a:xfrm>
            <a:off x="8641080" y="2651760"/>
            <a:ext cx="2788920" cy="1005840"/>
          </a:xfrm>
          <a:prstGeom prst="rect">
            <a:avLst/>
          </a:prstGeom>
          <a:noFill/>
          <a:ln/>
        </p:spPr>
        <p:txBody>
          <a:bodyPr wrap="square" lIns="0" tIns="0" rIns="0" bIns="0" rtlCol="0" anchor="ctr">
            <a:normAutofit/>
          </a:bodyPr>
          <a:lstStyle/>
          <a:p>
            <a:pPr marL="0" indent="0" algn="ctr">
              <a:buNone/>
            </a:pPr>
            <a:r>
              <a:rPr lang="en-US" sz="2000" b="1" dirty="0">
                <a:solidFill>
                  <a:srgbClr val="FFFFFF"/>
                </a:solidFill>
              </a:rPr>
              <a:t>NEED MORE INFORMATION</a:t>
            </a:r>
            <a:endParaRPr lang="en-US" sz="2000" dirty="0"/>
          </a:p>
        </p:txBody>
      </p:sp>
      <p:sp>
        <p:nvSpPr>
          <p:cNvPr id="10" name="Text 8"/>
          <p:cNvSpPr/>
          <p:nvPr/>
        </p:nvSpPr>
        <p:spPr>
          <a:xfrm>
            <a:off x="3200400" y="4983480"/>
            <a:ext cx="5760720" cy="320040"/>
          </a:xfrm>
          <a:prstGeom prst="rect">
            <a:avLst/>
          </a:prstGeom>
          <a:noFill/>
          <a:ln/>
        </p:spPr>
        <p:txBody>
          <a:bodyPr wrap="square" lIns="0" tIns="0" rIns="0" bIns="0" rtlCol="0" anchor="ctr"/>
          <a:lstStyle/>
          <a:p>
            <a:pPr marL="0" indent="0" algn="ctr">
              <a:buNone/>
            </a:pPr>
            <a:r>
              <a:rPr lang="en-US" sz="1500" b="1" kern="0" spc="150" dirty="0">
                <a:solidFill>
                  <a:srgbClr val="C8102E"/>
                </a:solidFill>
              </a:rPr>
              <a:t>VOTE BEFORE THE RULING</a:t>
            </a:r>
            <a:endParaRPr lang="en-US" sz="15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4</a:t>
            </a:fld>
            <a:endParaRPr lang="en-US"/>
          </a:p>
        </p:txBody>
      </p:sp>
      <p:sp>
        <p:nvSpPr>
          <p:cNvPr id="11" name="Shape 2">
            <a:extLst>
              <a:ext uri="{FF2B5EF4-FFF2-40B4-BE49-F238E27FC236}">
                <a16:creationId xmlns:a16="http://schemas.microsoft.com/office/drawing/2014/main" id="{849C2259-D8F1-AD58-5B15-66061C1CD80A}"/>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12" name="Picture 11">
            <a:extLst>
              <a:ext uri="{FF2B5EF4-FFF2-40B4-BE49-F238E27FC236}">
                <a16:creationId xmlns:a16="http://schemas.microsoft.com/office/drawing/2014/main" id="{942A8D62-F0E0-3126-24FF-48C39230ACF8}"/>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UNDERWRITING GUIDANCE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Insure. In this scenario, we don’t need any additional deeds out of the wife since the settlement agreement explicitly says that she hereby quitclaims any interest she has in the property. The specific language in the order allows us to rely upon the order itself as the conveyance divesting her of title.</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5</a:t>
            </a:fld>
            <a:endParaRPr lang="en-US"/>
          </a:p>
        </p:txBody>
      </p:sp>
      <p:sp>
        <p:nvSpPr>
          <p:cNvPr id="6" name="Shape 2">
            <a:extLst>
              <a:ext uri="{FF2B5EF4-FFF2-40B4-BE49-F238E27FC236}">
                <a16:creationId xmlns:a16="http://schemas.microsoft.com/office/drawing/2014/main" id="{6632FE5E-D6E8-8EA6-1053-CFAC84A03F9C}"/>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BEDF4763-6883-B199-DAD9-103256625B04}"/>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UNDERWRITING GUIDANCE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Consider though, if the settlement agreement only said that the husband is awarded possession and use, or states that the wife has no interest in the property, that is not always enough. A quitclaim deed out of the wife may be required and underwriting review should be requested.</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6</a:t>
            </a:fld>
            <a:endParaRPr lang="en-US"/>
          </a:p>
        </p:txBody>
      </p:sp>
      <p:sp>
        <p:nvSpPr>
          <p:cNvPr id="6" name="Shape 2">
            <a:extLst>
              <a:ext uri="{FF2B5EF4-FFF2-40B4-BE49-F238E27FC236}">
                <a16:creationId xmlns:a16="http://schemas.microsoft.com/office/drawing/2014/main" id="{150D679B-8511-FB5B-9F53-9548DE1F2CD7}"/>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765BD1DD-C89D-F7A0-30A7-CA662B974EC0}"/>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UNDERWRITING GUIDANCE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Consider also if both spouses are on title. The language in the divorce settlement and decree is sometimes sufficient to convey title but should not be relied upon to do so without underwriting approval. The language in the example given today would likely be sufficient for us to rely upon a recordation of the settlement agreement and divorce decree to insure without a separate quitclaim deed.</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7</a:t>
            </a:fld>
            <a:endParaRPr lang="en-US"/>
          </a:p>
        </p:txBody>
      </p:sp>
      <p:sp>
        <p:nvSpPr>
          <p:cNvPr id="6" name="Shape 2">
            <a:extLst>
              <a:ext uri="{FF2B5EF4-FFF2-40B4-BE49-F238E27FC236}">
                <a16:creationId xmlns:a16="http://schemas.microsoft.com/office/drawing/2014/main" id="{31C31886-B85D-AD7D-C632-1B0BBA885A42}"/>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EB6D158D-2CF8-F920-B390-D2AC9D8DEBA4}"/>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1" cy="1"/>
          <a:chOff x="0" y="0"/>
          <a:chExt cx="1" cy="1"/>
        </a:xfrm>
      </p:grpSpPr>
      <p:pic>
        <p:nvPicPr>
          <p:cNvPr id="2" name="Image 0" descr="/mnt/data/tmp_uw/be7f6be060.png"/>
          <p:cNvPicPr>
            <a:picLocks noChangeAspect="1"/>
          </p:cNvPicPr>
          <p:nvPr/>
        </p:nvPicPr>
        <p:blipFill>
          <a:blip r:embed="rId3"/>
          <a:srcRect t="7811" b="7811"/>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8000"/>
            </a:srgbClr>
          </a:solidFill>
          <a:ln w="12700">
            <a:solidFill>
              <a:srgbClr val="000000">
                <a:alpha val="0"/>
              </a:srgbClr>
            </a:solidFill>
            <a:prstDash val="solid"/>
          </a:ln>
        </p:spPr>
        <p:txBody>
          <a:bodyPr/>
          <a:lstStyle/>
          <a:p>
            <a:endParaRPr lang="en-US"/>
          </a:p>
        </p:txBody>
      </p:sp>
      <p:sp>
        <p:nvSpPr>
          <p:cNvPr id="4" name="Text 1"/>
          <p:cNvSpPr/>
          <p:nvPr/>
        </p:nvSpPr>
        <p:spPr>
          <a:xfrm>
            <a:off x="640080" y="566928"/>
            <a:ext cx="3657600" cy="228600"/>
          </a:xfrm>
          <a:prstGeom prst="rect">
            <a:avLst/>
          </a:prstGeom>
          <a:noFill/>
          <a:ln/>
        </p:spPr>
        <p:txBody>
          <a:bodyPr wrap="square" lIns="0" tIns="0" rIns="0" bIns="0" rtlCol="0" anchor="ctr"/>
          <a:lstStyle/>
          <a:p>
            <a:pPr marL="0" indent="0">
              <a:buNone/>
            </a:pPr>
            <a:r>
              <a:rPr lang="en-US" sz="1100" b="1" kern="0" spc="200" dirty="0">
                <a:solidFill>
                  <a:srgbClr val="C8102E"/>
                </a:solidFill>
              </a:rPr>
              <a:t>NEXT MATCHUP</a:t>
            </a:r>
            <a:endParaRPr lang="en-US" sz="1100" dirty="0"/>
          </a:p>
        </p:txBody>
      </p:sp>
      <p:sp>
        <p:nvSpPr>
          <p:cNvPr id="5" name="Text 2"/>
          <p:cNvSpPr/>
          <p:nvPr/>
        </p:nvSpPr>
        <p:spPr>
          <a:xfrm>
            <a:off x="640080" y="1723645"/>
            <a:ext cx="10881360" cy="1920240"/>
          </a:xfrm>
          <a:prstGeom prst="rect">
            <a:avLst/>
          </a:prstGeom>
          <a:noFill/>
          <a:ln/>
        </p:spPr>
        <p:txBody>
          <a:bodyPr wrap="square" lIns="0" tIns="0" rIns="0" bIns="0" rtlCol="0" anchor="ctr">
            <a:normAutofit/>
          </a:bodyPr>
          <a:lstStyle/>
          <a:p>
            <a:pPr marL="0" indent="0">
              <a:buNone/>
            </a:pPr>
            <a:r>
              <a:rPr lang="en-US" sz="4400" b="1" dirty="0">
                <a:solidFill>
                  <a:srgbClr val="FFFFFF"/>
                </a:solidFill>
              </a:rPr>
              <a:t>MATERIALMAN’S LIENS</a:t>
            </a:r>
            <a:endParaRPr lang="en-US" sz="4400" dirty="0"/>
          </a:p>
        </p:txBody>
      </p:sp>
      <p:sp>
        <p:nvSpPr>
          <p:cNvPr id="6" name="Shape 3"/>
          <p:cNvSpPr/>
          <p:nvPr/>
        </p:nvSpPr>
        <p:spPr>
          <a:xfrm>
            <a:off x="658368" y="3794760"/>
            <a:ext cx="10789920" cy="1"/>
          </a:xfrm>
          <a:prstGeom prst="line">
            <a:avLst/>
          </a:prstGeom>
          <a:noFill/>
          <a:ln w="38100">
            <a:solidFill>
              <a:srgbClr val="C8102E"/>
            </a:solidFill>
            <a:prstDash val="solid"/>
          </a:ln>
        </p:spPr>
        <p:txBody>
          <a:bodyPr/>
          <a:lstStyle/>
          <a:p>
            <a:endParaRPr lang="en-US"/>
          </a:p>
        </p:txBody>
      </p:sp>
      <p:sp>
        <p:nvSpPr>
          <p:cNvPr id="7" name="Text 4"/>
          <p:cNvSpPr/>
          <p:nvPr/>
        </p:nvSpPr>
        <p:spPr>
          <a:xfrm>
            <a:off x="685800" y="4096512"/>
            <a:ext cx="6126480" cy="274320"/>
          </a:xfrm>
          <a:prstGeom prst="rect">
            <a:avLst/>
          </a:prstGeom>
          <a:noFill/>
          <a:ln/>
        </p:spPr>
        <p:txBody>
          <a:bodyPr wrap="square" lIns="0" tIns="0" rIns="0" bIns="0" rtlCol="0" anchor="ctr"/>
          <a:lstStyle/>
          <a:p>
            <a:pPr marL="0" indent="0">
              <a:buNone/>
            </a:pPr>
            <a:r>
              <a:rPr lang="en-US" sz="1200" b="1" kern="0" spc="100" dirty="0">
                <a:solidFill>
                  <a:srgbClr val="B8B8B8"/>
                </a:solidFill>
              </a:rPr>
              <a:t>UNDERWRITING PANEL  |  TITLE TAILGATE</a:t>
            </a:r>
            <a:endParaRPr lang="en-US" sz="1200" dirty="0"/>
          </a:p>
        </p:txBody>
      </p:sp>
      <p:pic>
        <p:nvPicPr>
          <p:cNvPr id="8" name="Picture 7">
            <a:extLst>
              <a:ext uri="{FF2B5EF4-FFF2-40B4-BE49-F238E27FC236}">
                <a16:creationId xmlns:a16="http://schemas.microsoft.com/office/drawing/2014/main" id="{0DCD32E5-2727-A30A-B8F6-CA42B8DFAF46}"/>
              </a:ext>
            </a:extLst>
          </p:cNvPr>
          <p:cNvPicPr>
            <a:picLocks noChangeAspect="1"/>
          </p:cNvPicPr>
          <p:nvPr/>
        </p:nvPicPr>
        <p:blipFill>
          <a:blip r:embed="rId4"/>
          <a:stretch>
            <a:fillRect/>
          </a:stretch>
        </p:blipFill>
        <p:spPr>
          <a:xfrm>
            <a:off x="464004" y="5700069"/>
            <a:ext cx="4009751" cy="93184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SCENARIO</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The title exam revealed a Notice of Commencement dated July 29, 2026. Can we insure without a release?</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9</a:t>
            </a:fld>
            <a:endParaRPr lang="en-US"/>
          </a:p>
        </p:txBody>
      </p:sp>
      <p:sp>
        <p:nvSpPr>
          <p:cNvPr id="6" name="Shape 2">
            <a:extLst>
              <a:ext uri="{FF2B5EF4-FFF2-40B4-BE49-F238E27FC236}">
                <a16:creationId xmlns:a16="http://schemas.microsoft.com/office/drawing/2014/main" id="{E84C5F9E-C394-9740-0FD9-47D33C4F6FF3}"/>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2D0F68FE-5027-2016-9E14-5B8B18E4E9F8}"/>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MAKE THE CALL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What is your call?</a:t>
            </a:r>
            <a:endParaRPr lang="en-US" sz="2800" dirty="0"/>
          </a:p>
        </p:txBody>
      </p:sp>
      <p:sp>
        <p:nvSpPr>
          <p:cNvPr id="4" name="Shape 2"/>
          <p:cNvSpPr/>
          <p:nvPr/>
        </p:nvSpPr>
        <p:spPr>
          <a:xfrm>
            <a:off x="914400" y="2148840"/>
            <a:ext cx="3246120" cy="2103120"/>
          </a:xfrm>
          <a:prstGeom prst="roundRect">
            <a:avLst>
              <a:gd name="adj" fmla="val 3478"/>
            </a:avLst>
          </a:prstGeom>
          <a:solidFill>
            <a:srgbClr val="C8102E"/>
          </a:solidFill>
          <a:ln w="19050">
            <a:solidFill>
              <a:srgbClr val="C8102E"/>
            </a:solidFill>
            <a:prstDash val="solid"/>
          </a:ln>
          <a:effectLst>
            <a:outerShdw blurRad="19050" dist="8890" dir="2700000" algn="bl" rotWithShape="0">
              <a:srgbClr val="000000">
                <a:alpha val="25000"/>
              </a:srgbClr>
            </a:outerShdw>
          </a:effectLst>
        </p:spPr>
        <p:txBody>
          <a:bodyPr/>
          <a:lstStyle/>
          <a:p>
            <a:endParaRPr lang="en-US"/>
          </a:p>
        </p:txBody>
      </p:sp>
      <p:sp>
        <p:nvSpPr>
          <p:cNvPr id="5" name="Text 3"/>
          <p:cNvSpPr/>
          <p:nvPr/>
        </p:nvSpPr>
        <p:spPr>
          <a:xfrm>
            <a:off x="1143000" y="2651760"/>
            <a:ext cx="2788920" cy="1005840"/>
          </a:xfrm>
          <a:prstGeom prst="rect">
            <a:avLst/>
          </a:prstGeom>
          <a:noFill/>
          <a:ln/>
        </p:spPr>
        <p:txBody>
          <a:bodyPr wrap="square" lIns="0" tIns="0" rIns="0" bIns="0" rtlCol="0" anchor="ctr">
            <a:normAutofit/>
          </a:bodyPr>
          <a:lstStyle/>
          <a:p>
            <a:pPr marL="0" indent="0" algn="ctr">
              <a:buNone/>
            </a:pPr>
            <a:r>
              <a:rPr lang="en-US" sz="2800" b="1" dirty="0">
                <a:solidFill>
                  <a:srgbClr val="FFFFFF"/>
                </a:solidFill>
              </a:rPr>
              <a:t>INSURE</a:t>
            </a:r>
            <a:endParaRPr lang="en-US" sz="2800" dirty="0"/>
          </a:p>
        </p:txBody>
      </p:sp>
      <p:sp>
        <p:nvSpPr>
          <p:cNvPr id="6" name="Shape 4"/>
          <p:cNvSpPr/>
          <p:nvPr/>
        </p:nvSpPr>
        <p:spPr>
          <a:xfrm>
            <a:off x="4663440" y="2148840"/>
            <a:ext cx="3246120" cy="2103120"/>
          </a:xfrm>
          <a:prstGeom prst="roundRect">
            <a:avLst>
              <a:gd name="adj" fmla="val 3478"/>
            </a:avLst>
          </a:prstGeom>
          <a:solidFill>
            <a:srgbClr val="222222"/>
          </a:solidFill>
          <a:ln w="19050">
            <a:solidFill>
              <a:srgbClr val="FFFFFF"/>
            </a:solidFill>
            <a:prstDash val="solid"/>
          </a:ln>
          <a:effectLst>
            <a:outerShdw blurRad="19050" dist="8890" dir="2700000" algn="bl" rotWithShape="0">
              <a:srgbClr val="000000">
                <a:alpha val="25000"/>
              </a:srgbClr>
            </a:outerShdw>
          </a:effectLst>
        </p:spPr>
        <p:txBody>
          <a:bodyPr/>
          <a:lstStyle/>
          <a:p>
            <a:endParaRPr lang="en-US"/>
          </a:p>
        </p:txBody>
      </p:sp>
      <p:sp>
        <p:nvSpPr>
          <p:cNvPr id="7" name="Text 5"/>
          <p:cNvSpPr/>
          <p:nvPr/>
        </p:nvSpPr>
        <p:spPr>
          <a:xfrm>
            <a:off x="4892040" y="2651760"/>
            <a:ext cx="2788920" cy="1005840"/>
          </a:xfrm>
          <a:prstGeom prst="rect">
            <a:avLst/>
          </a:prstGeom>
          <a:noFill/>
          <a:ln/>
        </p:spPr>
        <p:txBody>
          <a:bodyPr wrap="square" lIns="0" tIns="0" rIns="0" bIns="0" rtlCol="0" anchor="ctr">
            <a:normAutofit/>
          </a:bodyPr>
          <a:lstStyle/>
          <a:p>
            <a:pPr marL="0" indent="0" algn="ctr">
              <a:buNone/>
            </a:pPr>
            <a:r>
              <a:rPr lang="en-US" sz="2800" b="1" dirty="0">
                <a:solidFill>
                  <a:srgbClr val="FFFFFF"/>
                </a:solidFill>
              </a:rPr>
              <a:t>DON’T INSURE</a:t>
            </a:r>
            <a:endParaRPr lang="en-US" sz="2800" dirty="0"/>
          </a:p>
        </p:txBody>
      </p:sp>
      <p:sp>
        <p:nvSpPr>
          <p:cNvPr id="8" name="Shape 6"/>
          <p:cNvSpPr/>
          <p:nvPr/>
        </p:nvSpPr>
        <p:spPr>
          <a:xfrm>
            <a:off x="8412480" y="2148840"/>
            <a:ext cx="3246120" cy="2103120"/>
          </a:xfrm>
          <a:prstGeom prst="roundRect">
            <a:avLst>
              <a:gd name="adj" fmla="val 3478"/>
            </a:avLst>
          </a:prstGeom>
          <a:solidFill>
            <a:srgbClr val="666666"/>
          </a:solidFill>
          <a:ln w="19050">
            <a:solidFill>
              <a:srgbClr val="FFFFFF"/>
            </a:solidFill>
            <a:prstDash val="solid"/>
          </a:ln>
          <a:effectLst>
            <a:outerShdw blurRad="19050" dist="8890" dir="2700000" algn="bl" rotWithShape="0">
              <a:srgbClr val="000000">
                <a:alpha val="25000"/>
              </a:srgbClr>
            </a:outerShdw>
          </a:effectLst>
        </p:spPr>
        <p:txBody>
          <a:bodyPr/>
          <a:lstStyle/>
          <a:p>
            <a:endParaRPr lang="en-US"/>
          </a:p>
        </p:txBody>
      </p:sp>
      <p:sp>
        <p:nvSpPr>
          <p:cNvPr id="9" name="Text 7"/>
          <p:cNvSpPr/>
          <p:nvPr/>
        </p:nvSpPr>
        <p:spPr>
          <a:xfrm>
            <a:off x="8641080" y="2651760"/>
            <a:ext cx="2788920" cy="1005840"/>
          </a:xfrm>
          <a:prstGeom prst="rect">
            <a:avLst/>
          </a:prstGeom>
          <a:noFill/>
          <a:ln/>
        </p:spPr>
        <p:txBody>
          <a:bodyPr wrap="square" lIns="0" tIns="0" rIns="0" bIns="0" rtlCol="0" anchor="ctr">
            <a:normAutofit/>
          </a:bodyPr>
          <a:lstStyle/>
          <a:p>
            <a:pPr marL="0" indent="0" algn="ctr">
              <a:buNone/>
            </a:pPr>
            <a:r>
              <a:rPr lang="en-US" sz="2000" b="1" dirty="0">
                <a:solidFill>
                  <a:srgbClr val="FFFFFF"/>
                </a:solidFill>
              </a:rPr>
              <a:t>NEED MORE INFORMATION</a:t>
            </a:r>
            <a:endParaRPr lang="en-US" sz="2000" dirty="0"/>
          </a:p>
        </p:txBody>
      </p:sp>
      <p:sp>
        <p:nvSpPr>
          <p:cNvPr id="10" name="Text 8"/>
          <p:cNvSpPr/>
          <p:nvPr/>
        </p:nvSpPr>
        <p:spPr>
          <a:xfrm>
            <a:off x="3200400" y="4983480"/>
            <a:ext cx="5760720" cy="320040"/>
          </a:xfrm>
          <a:prstGeom prst="rect">
            <a:avLst/>
          </a:prstGeom>
          <a:noFill/>
          <a:ln/>
        </p:spPr>
        <p:txBody>
          <a:bodyPr wrap="square" lIns="0" tIns="0" rIns="0" bIns="0" rtlCol="0" anchor="ctr"/>
          <a:lstStyle/>
          <a:p>
            <a:pPr marL="0" indent="0" algn="ctr">
              <a:buNone/>
            </a:pPr>
            <a:r>
              <a:rPr lang="en-US" sz="1500" b="1" kern="0" spc="150" dirty="0">
                <a:solidFill>
                  <a:srgbClr val="C8102E"/>
                </a:solidFill>
              </a:rPr>
              <a:t>VOTE BEFORE THE RULING</a:t>
            </a:r>
            <a:endParaRPr lang="en-US" sz="15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10</a:t>
            </a:fld>
            <a:endParaRPr lang="en-US"/>
          </a:p>
        </p:txBody>
      </p:sp>
      <p:sp>
        <p:nvSpPr>
          <p:cNvPr id="11" name="Shape 2">
            <a:extLst>
              <a:ext uri="{FF2B5EF4-FFF2-40B4-BE49-F238E27FC236}">
                <a16:creationId xmlns:a16="http://schemas.microsoft.com/office/drawing/2014/main" id="{FCD0BDB4-81D8-117F-87AE-FC80A919789C}"/>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12" name="Picture 11">
            <a:extLst>
              <a:ext uri="{FF2B5EF4-FFF2-40B4-BE49-F238E27FC236}">
                <a16:creationId xmlns:a16="http://schemas.microsoft.com/office/drawing/2014/main" id="{51520244-9F68-059C-88D5-816FBAEAA069}"/>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UNDERWRITING GUIDANCE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Need more information. In this scenario, it is possible that work has already started on the property. Contractors may file a Notice of Commencement prior to closing before any work has been done, or it could be an indication that work has started.</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11</a:t>
            </a:fld>
            <a:endParaRPr lang="en-US"/>
          </a:p>
        </p:txBody>
      </p:sp>
      <p:sp>
        <p:nvSpPr>
          <p:cNvPr id="6" name="Shape 2">
            <a:extLst>
              <a:ext uri="{FF2B5EF4-FFF2-40B4-BE49-F238E27FC236}">
                <a16:creationId xmlns:a16="http://schemas.microsoft.com/office/drawing/2014/main" id="{3B566601-D9DC-CF49-6433-5A756838110A}"/>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822E6362-42D1-3A24-A88B-E94D09952C4A}"/>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UNDERWRITING GUIDANCE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If work has started prior to closing, then certain requirements need to be met in order to provide any mechanic’s lien coverage, including lien waivers, subordinations, contractor affidavits and indemnity.</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12</a:t>
            </a:fld>
            <a:endParaRPr lang="en-US"/>
          </a:p>
        </p:txBody>
      </p:sp>
      <p:sp>
        <p:nvSpPr>
          <p:cNvPr id="6" name="Shape 2">
            <a:extLst>
              <a:ext uri="{FF2B5EF4-FFF2-40B4-BE49-F238E27FC236}">
                <a16:creationId xmlns:a16="http://schemas.microsoft.com/office/drawing/2014/main" id="{375073AB-026B-B03D-5A1D-383356EBCAB9}"/>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0379DE6D-A4BC-5B66-8C2B-DA9701F93950}"/>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UNDERWRITING GUIDANCE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r>
              <a:rPr lang="en-US" sz="2800">
                <a:solidFill>
                  <a:srgbClr val="222222"/>
                </a:solidFill>
              </a:rPr>
              <a:t>What if, instead of a notice of commencement, the title</a:t>
            </a:r>
            <a:r>
              <a:rPr lang="en-US" sz="2800" dirty="0">
                <a:solidFill>
                  <a:srgbClr val="222222"/>
                </a:solidFill>
              </a:rPr>
              <a:t> examination reveals a recorded contractor's invoice marked “unpaid” and dated more than one year prior to the examination date.</a:t>
            </a:r>
            <a:endParaRPr lang="en-US" sz="280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13</a:t>
            </a:fld>
            <a:endParaRPr lang="en-US"/>
          </a:p>
        </p:txBody>
      </p:sp>
      <p:sp>
        <p:nvSpPr>
          <p:cNvPr id="6" name="Shape 2">
            <a:extLst>
              <a:ext uri="{FF2B5EF4-FFF2-40B4-BE49-F238E27FC236}">
                <a16:creationId xmlns:a16="http://schemas.microsoft.com/office/drawing/2014/main" id="{E1844003-478F-56FC-D40D-6106FE7C2FC1}"/>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4030352A-4ABF-16A9-9FBA-E575EC8438C6}"/>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MAKE THE CALL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What is your call?</a:t>
            </a:r>
            <a:endParaRPr lang="en-US" sz="2800" dirty="0"/>
          </a:p>
        </p:txBody>
      </p:sp>
      <p:sp>
        <p:nvSpPr>
          <p:cNvPr id="4" name="Shape 2"/>
          <p:cNvSpPr/>
          <p:nvPr/>
        </p:nvSpPr>
        <p:spPr>
          <a:xfrm>
            <a:off x="914400" y="2148840"/>
            <a:ext cx="3246120" cy="2103120"/>
          </a:xfrm>
          <a:prstGeom prst="roundRect">
            <a:avLst>
              <a:gd name="adj" fmla="val 3478"/>
            </a:avLst>
          </a:prstGeom>
          <a:solidFill>
            <a:srgbClr val="C8102E"/>
          </a:solidFill>
          <a:ln w="19050">
            <a:solidFill>
              <a:srgbClr val="C8102E"/>
            </a:solidFill>
            <a:prstDash val="solid"/>
          </a:ln>
          <a:effectLst>
            <a:outerShdw blurRad="19050" dist="8890" dir="2700000" algn="bl" rotWithShape="0">
              <a:srgbClr val="000000">
                <a:alpha val="25000"/>
              </a:srgbClr>
            </a:outerShdw>
          </a:effectLst>
        </p:spPr>
        <p:txBody>
          <a:bodyPr/>
          <a:lstStyle/>
          <a:p>
            <a:endParaRPr lang="en-US"/>
          </a:p>
        </p:txBody>
      </p:sp>
      <p:sp>
        <p:nvSpPr>
          <p:cNvPr id="5" name="Text 3"/>
          <p:cNvSpPr/>
          <p:nvPr/>
        </p:nvSpPr>
        <p:spPr>
          <a:xfrm>
            <a:off x="1143000" y="2651760"/>
            <a:ext cx="2788920" cy="1005840"/>
          </a:xfrm>
          <a:prstGeom prst="rect">
            <a:avLst/>
          </a:prstGeom>
          <a:noFill/>
          <a:ln/>
        </p:spPr>
        <p:txBody>
          <a:bodyPr wrap="square" lIns="0" tIns="0" rIns="0" bIns="0" rtlCol="0" anchor="ctr">
            <a:normAutofit/>
          </a:bodyPr>
          <a:lstStyle/>
          <a:p>
            <a:pPr marL="0" indent="0" algn="ctr">
              <a:buNone/>
            </a:pPr>
            <a:r>
              <a:rPr lang="en-US" sz="2800" b="1" dirty="0">
                <a:solidFill>
                  <a:srgbClr val="FFFFFF"/>
                </a:solidFill>
              </a:rPr>
              <a:t>INSURE</a:t>
            </a:r>
            <a:endParaRPr lang="en-US" sz="2800" dirty="0"/>
          </a:p>
        </p:txBody>
      </p:sp>
      <p:sp>
        <p:nvSpPr>
          <p:cNvPr id="6" name="Shape 4"/>
          <p:cNvSpPr/>
          <p:nvPr/>
        </p:nvSpPr>
        <p:spPr>
          <a:xfrm>
            <a:off x="4663440" y="2148840"/>
            <a:ext cx="3246120" cy="2103120"/>
          </a:xfrm>
          <a:prstGeom prst="roundRect">
            <a:avLst>
              <a:gd name="adj" fmla="val 3478"/>
            </a:avLst>
          </a:prstGeom>
          <a:solidFill>
            <a:srgbClr val="222222"/>
          </a:solidFill>
          <a:ln w="19050">
            <a:solidFill>
              <a:srgbClr val="FFFFFF"/>
            </a:solidFill>
            <a:prstDash val="solid"/>
          </a:ln>
          <a:effectLst>
            <a:outerShdw blurRad="19050" dist="8890" dir="2700000" algn="bl" rotWithShape="0">
              <a:srgbClr val="000000">
                <a:alpha val="25000"/>
              </a:srgbClr>
            </a:outerShdw>
          </a:effectLst>
        </p:spPr>
        <p:txBody>
          <a:bodyPr/>
          <a:lstStyle/>
          <a:p>
            <a:endParaRPr lang="en-US"/>
          </a:p>
        </p:txBody>
      </p:sp>
      <p:sp>
        <p:nvSpPr>
          <p:cNvPr id="7" name="Text 5"/>
          <p:cNvSpPr/>
          <p:nvPr/>
        </p:nvSpPr>
        <p:spPr>
          <a:xfrm>
            <a:off x="4892040" y="2651760"/>
            <a:ext cx="2788920" cy="1005840"/>
          </a:xfrm>
          <a:prstGeom prst="rect">
            <a:avLst/>
          </a:prstGeom>
          <a:noFill/>
          <a:ln/>
        </p:spPr>
        <p:txBody>
          <a:bodyPr wrap="square" lIns="0" tIns="0" rIns="0" bIns="0" rtlCol="0" anchor="ctr">
            <a:normAutofit/>
          </a:bodyPr>
          <a:lstStyle/>
          <a:p>
            <a:pPr marL="0" indent="0" algn="ctr">
              <a:buNone/>
            </a:pPr>
            <a:r>
              <a:rPr lang="en-US" sz="2800" b="1" dirty="0">
                <a:solidFill>
                  <a:srgbClr val="FFFFFF"/>
                </a:solidFill>
              </a:rPr>
              <a:t>DON’T INSURE</a:t>
            </a:r>
            <a:endParaRPr lang="en-US" sz="2800" dirty="0"/>
          </a:p>
        </p:txBody>
      </p:sp>
      <p:sp>
        <p:nvSpPr>
          <p:cNvPr id="8" name="Shape 6"/>
          <p:cNvSpPr/>
          <p:nvPr/>
        </p:nvSpPr>
        <p:spPr>
          <a:xfrm>
            <a:off x="8412480" y="2148840"/>
            <a:ext cx="3246120" cy="2103120"/>
          </a:xfrm>
          <a:prstGeom prst="roundRect">
            <a:avLst>
              <a:gd name="adj" fmla="val 3478"/>
            </a:avLst>
          </a:prstGeom>
          <a:solidFill>
            <a:srgbClr val="666666"/>
          </a:solidFill>
          <a:ln w="19050">
            <a:solidFill>
              <a:srgbClr val="FFFFFF"/>
            </a:solidFill>
            <a:prstDash val="solid"/>
          </a:ln>
          <a:effectLst>
            <a:outerShdw blurRad="19050" dist="8890" dir="2700000" algn="bl" rotWithShape="0">
              <a:srgbClr val="000000">
                <a:alpha val="25000"/>
              </a:srgbClr>
            </a:outerShdw>
          </a:effectLst>
        </p:spPr>
        <p:txBody>
          <a:bodyPr/>
          <a:lstStyle/>
          <a:p>
            <a:endParaRPr lang="en-US"/>
          </a:p>
        </p:txBody>
      </p:sp>
      <p:sp>
        <p:nvSpPr>
          <p:cNvPr id="9" name="Text 7"/>
          <p:cNvSpPr/>
          <p:nvPr/>
        </p:nvSpPr>
        <p:spPr>
          <a:xfrm>
            <a:off x="8641080" y="2651760"/>
            <a:ext cx="2788920" cy="1005840"/>
          </a:xfrm>
          <a:prstGeom prst="rect">
            <a:avLst/>
          </a:prstGeom>
          <a:noFill/>
          <a:ln/>
        </p:spPr>
        <p:txBody>
          <a:bodyPr wrap="square" lIns="0" tIns="0" rIns="0" bIns="0" rtlCol="0" anchor="ctr">
            <a:normAutofit/>
          </a:bodyPr>
          <a:lstStyle/>
          <a:p>
            <a:pPr marL="0" indent="0" algn="ctr">
              <a:buNone/>
            </a:pPr>
            <a:r>
              <a:rPr lang="en-US" sz="2000" b="1" dirty="0">
                <a:solidFill>
                  <a:srgbClr val="FFFFFF"/>
                </a:solidFill>
              </a:rPr>
              <a:t>NEED MORE INFORMATION</a:t>
            </a:r>
            <a:endParaRPr lang="en-US" sz="2000" dirty="0"/>
          </a:p>
        </p:txBody>
      </p:sp>
      <p:sp>
        <p:nvSpPr>
          <p:cNvPr id="10" name="Text 8"/>
          <p:cNvSpPr/>
          <p:nvPr/>
        </p:nvSpPr>
        <p:spPr>
          <a:xfrm>
            <a:off x="3200400" y="4983480"/>
            <a:ext cx="5760720" cy="320040"/>
          </a:xfrm>
          <a:prstGeom prst="rect">
            <a:avLst/>
          </a:prstGeom>
          <a:noFill/>
          <a:ln/>
        </p:spPr>
        <p:txBody>
          <a:bodyPr wrap="square" lIns="0" tIns="0" rIns="0" bIns="0" rtlCol="0" anchor="ctr"/>
          <a:lstStyle/>
          <a:p>
            <a:pPr marL="0" indent="0" algn="ctr">
              <a:buNone/>
            </a:pPr>
            <a:r>
              <a:rPr lang="en-US" sz="1500" b="1" kern="0" spc="150" dirty="0">
                <a:solidFill>
                  <a:srgbClr val="C8102E"/>
                </a:solidFill>
              </a:rPr>
              <a:t>VOTE BEFORE THE RULING</a:t>
            </a:r>
            <a:endParaRPr lang="en-US" sz="15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14</a:t>
            </a:fld>
            <a:endParaRPr lang="en-US"/>
          </a:p>
        </p:txBody>
      </p:sp>
      <p:sp>
        <p:nvSpPr>
          <p:cNvPr id="11" name="Shape 2">
            <a:extLst>
              <a:ext uri="{FF2B5EF4-FFF2-40B4-BE49-F238E27FC236}">
                <a16:creationId xmlns:a16="http://schemas.microsoft.com/office/drawing/2014/main" id="{15378058-621F-F7E7-1875-A027A0A6124F}"/>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12" name="Picture 11">
            <a:extLst>
              <a:ext uri="{FF2B5EF4-FFF2-40B4-BE49-F238E27FC236}">
                <a16:creationId xmlns:a16="http://schemas.microsoft.com/office/drawing/2014/main" id="{3221819A-8C24-0246-3D88-14D90C48A6D2}"/>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UNDERWRITING PANEL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Need more information:</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400" dirty="0">
                <a:solidFill>
                  <a:srgbClr val="222222"/>
                </a:solidFill>
              </a:rPr>
              <a:t>Materialmen’s liens present a significant “hidden lien” risk in Georgia because lien rights may arise from labor, services, or materials furnished even where no lien claim or notice of commencement has been filed of record.   Georgia law grants contractors, subcontractors, laborers, and suppliers a statutory lien against the property improved, and lien priority generally relates back to the commencement of visible work on the property.</a:t>
            </a:r>
            <a:endParaRPr lang="en-US" sz="24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15</a:t>
            </a:fld>
            <a:endParaRPr lang="en-US"/>
          </a:p>
        </p:txBody>
      </p:sp>
      <p:sp>
        <p:nvSpPr>
          <p:cNvPr id="6" name="Shape 2">
            <a:extLst>
              <a:ext uri="{FF2B5EF4-FFF2-40B4-BE49-F238E27FC236}">
                <a16:creationId xmlns:a16="http://schemas.microsoft.com/office/drawing/2014/main" id="{6C557014-6D78-5E3D-1388-5F537787B396}"/>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644F582A-C880-55ED-3D87-A481FFF6116A}"/>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UNDERWRITING GUIDANCE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000" dirty="0">
                <a:solidFill>
                  <a:srgbClr val="222222"/>
                </a:solidFill>
              </a:rPr>
              <a:t>A recorded document does not necessarily create an enforceable lien, and there are clear deadlines in Georgia for filing a Claim of Lien (90 days after furnishing labor or materials) and initiating an enforcement action within the statutory period.   However, we may require clearance of an instrument of record or other potential cloud on title even where the instrument would be deemed invalid or void if challenged in court because to insure without exception to the matter would put us in the position of potentially paying for litigation if the claimant were to attempt enforcement.  Even where an instrument may be expired, we may require further action if the claimant has contacted the closing firm or seller demanding payment or asserting that the lien is valid.   One issue is that not all contractors are well-versed on the laws of mechanic’s liens and may attempt to enforce an invalid or expired lien.   We don’t typically insure with known potential defense costs looming.</a:t>
            </a:r>
            <a:endParaRPr lang="en-US" sz="20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16</a:t>
            </a:fld>
            <a:endParaRPr lang="en-US"/>
          </a:p>
        </p:txBody>
      </p:sp>
      <p:sp>
        <p:nvSpPr>
          <p:cNvPr id="6" name="Shape 2">
            <a:extLst>
              <a:ext uri="{FF2B5EF4-FFF2-40B4-BE49-F238E27FC236}">
                <a16:creationId xmlns:a16="http://schemas.microsoft.com/office/drawing/2014/main" id="{0480C52B-4733-6F6A-15AD-1B23E9E0889D}"/>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C40EF9EA-0107-FFCC-47A2-F7F47EAAFDDA}"/>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UNDERWRITING GUIDANCE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When insuring Georgia construction transactions, do not rely solely on the public records. The primary underwriting concern is whether unpaid labor or materials have been furnished to the property within the statutory lien period. A combination of title search review, construction status verification, contractor/owner affidavits, and properly executed lien waivers is typically the most effective method of mitigating materialmen’s lien risk.</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17</a:t>
            </a:fld>
            <a:endParaRPr lang="en-US"/>
          </a:p>
        </p:txBody>
      </p:sp>
      <p:sp>
        <p:nvSpPr>
          <p:cNvPr id="6" name="Shape 2">
            <a:extLst>
              <a:ext uri="{FF2B5EF4-FFF2-40B4-BE49-F238E27FC236}">
                <a16:creationId xmlns:a16="http://schemas.microsoft.com/office/drawing/2014/main" id="{3842BF3B-2C8D-FE52-CCD7-B005BA0A1503}"/>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6E42C829-7806-F260-6FE3-E29297F2A9F2}"/>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1" cy="1"/>
          <a:chOff x="0" y="0"/>
          <a:chExt cx="1" cy="1"/>
        </a:xfrm>
      </p:grpSpPr>
      <p:pic>
        <p:nvPicPr>
          <p:cNvPr id="2" name="Image 0" descr="/mnt/data/tmp_uw/be7f6be060.png"/>
          <p:cNvPicPr>
            <a:picLocks noChangeAspect="1"/>
          </p:cNvPicPr>
          <p:nvPr/>
        </p:nvPicPr>
        <p:blipFill>
          <a:blip r:embed="rId3"/>
          <a:srcRect t="7811" b="7811"/>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8000"/>
            </a:srgbClr>
          </a:solidFill>
          <a:ln w="12700">
            <a:solidFill>
              <a:srgbClr val="000000">
                <a:alpha val="0"/>
              </a:srgbClr>
            </a:solidFill>
            <a:prstDash val="solid"/>
          </a:ln>
        </p:spPr>
        <p:txBody>
          <a:bodyPr/>
          <a:lstStyle/>
          <a:p>
            <a:endParaRPr lang="en-US"/>
          </a:p>
        </p:txBody>
      </p:sp>
      <p:sp>
        <p:nvSpPr>
          <p:cNvPr id="4" name="Text 1"/>
          <p:cNvSpPr/>
          <p:nvPr/>
        </p:nvSpPr>
        <p:spPr>
          <a:xfrm>
            <a:off x="640080" y="566928"/>
            <a:ext cx="3657600" cy="228600"/>
          </a:xfrm>
          <a:prstGeom prst="rect">
            <a:avLst/>
          </a:prstGeom>
          <a:noFill/>
          <a:ln/>
        </p:spPr>
        <p:txBody>
          <a:bodyPr wrap="square" lIns="0" tIns="0" rIns="0" bIns="0" rtlCol="0" anchor="ctr"/>
          <a:lstStyle/>
          <a:p>
            <a:pPr marL="0" indent="0">
              <a:buNone/>
            </a:pPr>
            <a:r>
              <a:rPr lang="en-US" sz="1100" b="1" kern="0" spc="200" dirty="0">
                <a:solidFill>
                  <a:srgbClr val="C8102E"/>
                </a:solidFill>
              </a:rPr>
              <a:t>NEXT MATCHUP</a:t>
            </a:r>
            <a:endParaRPr lang="en-US" sz="1100" dirty="0"/>
          </a:p>
        </p:txBody>
      </p:sp>
      <p:sp>
        <p:nvSpPr>
          <p:cNvPr id="5" name="Text 2"/>
          <p:cNvSpPr/>
          <p:nvPr/>
        </p:nvSpPr>
        <p:spPr>
          <a:xfrm>
            <a:off x="655167" y="1807155"/>
            <a:ext cx="10881360" cy="1920240"/>
          </a:xfrm>
          <a:prstGeom prst="rect">
            <a:avLst/>
          </a:prstGeom>
          <a:noFill/>
          <a:ln/>
        </p:spPr>
        <p:txBody>
          <a:bodyPr wrap="square" lIns="0" tIns="0" rIns="0" bIns="0" rtlCol="0" anchor="ctr">
            <a:normAutofit/>
          </a:bodyPr>
          <a:lstStyle/>
          <a:p>
            <a:pPr marL="0" indent="0">
              <a:buNone/>
            </a:pPr>
            <a:r>
              <a:rPr lang="en-US" sz="4400" b="1" dirty="0">
                <a:solidFill>
                  <a:srgbClr val="FFFFFF"/>
                </a:solidFill>
              </a:rPr>
              <a:t>PENDING LITIGATION</a:t>
            </a:r>
            <a:endParaRPr lang="en-US" sz="4400" dirty="0"/>
          </a:p>
        </p:txBody>
      </p:sp>
      <p:sp>
        <p:nvSpPr>
          <p:cNvPr id="6" name="Shape 3"/>
          <p:cNvSpPr/>
          <p:nvPr/>
        </p:nvSpPr>
        <p:spPr>
          <a:xfrm>
            <a:off x="658368" y="3794760"/>
            <a:ext cx="10789920" cy="1"/>
          </a:xfrm>
          <a:prstGeom prst="line">
            <a:avLst/>
          </a:prstGeom>
          <a:noFill/>
          <a:ln w="38100">
            <a:solidFill>
              <a:srgbClr val="C8102E"/>
            </a:solidFill>
            <a:prstDash val="solid"/>
          </a:ln>
        </p:spPr>
        <p:txBody>
          <a:bodyPr/>
          <a:lstStyle/>
          <a:p>
            <a:endParaRPr lang="en-US"/>
          </a:p>
        </p:txBody>
      </p:sp>
      <p:sp>
        <p:nvSpPr>
          <p:cNvPr id="7" name="Text 4"/>
          <p:cNvSpPr/>
          <p:nvPr/>
        </p:nvSpPr>
        <p:spPr>
          <a:xfrm>
            <a:off x="685800" y="4096512"/>
            <a:ext cx="6126480" cy="274320"/>
          </a:xfrm>
          <a:prstGeom prst="rect">
            <a:avLst/>
          </a:prstGeom>
          <a:noFill/>
          <a:ln/>
        </p:spPr>
        <p:txBody>
          <a:bodyPr wrap="square" lIns="0" tIns="0" rIns="0" bIns="0" rtlCol="0" anchor="ctr"/>
          <a:lstStyle/>
          <a:p>
            <a:pPr marL="0" indent="0">
              <a:buNone/>
            </a:pPr>
            <a:r>
              <a:rPr lang="en-US" sz="1200" b="1" kern="0" spc="100" dirty="0">
                <a:solidFill>
                  <a:srgbClr val="B8B8B8"/>
                </a:solidFill>
              </a:rPr>
              <a:t>UNDERWRITING PANEL  |  TITLE TAILGATE</a:t>
            </a:r>
            <a:endParaRPr lang="en-US" sz="1200" dirty="0"/>
          </a:p>
        </p:txBody>
      </p:sp>
      <p:pic>
        <p:nvPicPr>
          <p:cNvPr id="8" name="Picture 7">
            <a:extLst>
              <a:ext uri="{FF2B5EF4-FFF2-40B4-BE49-F238E27FC236}">
                <a16:creationId xmlns:a16="http://schemas.microsoft.com/office/drawing/2014/main" id="{7E062081-F016-9347-F943-3B27734E22BE}"/>
              </a:ext>
            </a:extLst>
          </p:cNvPr>
          <p:cNvPicPr>
            <a:picLocks noChangeAspect="1"/>
          </p:cNvPicPr>
          <p:nvPr/>
        </p:nvPicPr>
        <p:blipFill>
          <a:blip r:embed="rId4"/>
          <a:stretch>
            <a:fillRect/>
          </a:stretch>
        </p:blipFill>
        <p:spPr>
          <a:xfrm>
            <a:off x="464004" y="5700069"/>
            <a:ext cx="4009751" cy="93184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UNDERWRITING GUIDANCE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3200" dirty="0">
                <a:solidFill>
                  <a:srgbClr val="222222"/>
                </a:solidFill>
              </a:rPr>
              <a:t>Title exam revealed an open lawsuit between our seller (defendant) and a neighbor (plaintiff), where the neighbor has alleged damage to their property. The lawsuit is to pursue recovery for damages and equitable relief. No final order has been filed yet.</a:t>
            </a:r>
            <a:endParaRPr lang="en-US" sz="32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19</a:t>
            </a:fld>
            <a:endParaRPr lang="en-US"/>
          </a:p>
        </p:txBody>
      </p:sp>
      <p:sp>
        <p:nvSpPr>
          <p:cNvPr id="6" name="Shape 2">
            <a:extLst>
              <a:ext uri="{FF2B5EF4-FFF2-40B4-BE49-F238E27FC236}">
                <a16:creationId xmlns:a16="http://schemas.microsoft.com/office/drawing/2014/main" id="{C5D87D47-8267-A5BB-4FE6-D9A6B9F96C53}"/>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FCDD5D75-6A05-D12D-9DB7-95181FE8DFD8}"/>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MAKE THE CALL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What is your call?</a:t>
            </a:r>
            <a:endParaRPr lang="en-US" sz="2800" dirty="0"/>
          </a:p>
        </p:txBody>
      </p:sp>
      <p:sp>
        <p:nvSpPr>
          <p:cNvPr id="4" name="Shape 2"/>
          <p:cNvSpPr/>
          <p:nvPr/>
        </p:nvSpPr>
        <p:spPr>
          <a:xfrm>
            <a:off x="914400" y="2148840"/>
            <a:ext cx="3246120" cy="2103120"/>
          </a:xfrm>
          <a:prstGeom prst="roundRect">
            <a:avLst>
              <a:gd name="adj" fmla="val 3478"/>
            </a:avLst>
          </a:prstGeom>
          <a:solidFill>
            <a:srgbClr val="C8102E"/>
          </a:solidFill>
          <a:ln w="19050">
            <a:solidFill>
              <a:srgbClr val="C8102E"/>
            </a:solidFill>
            <a:prstDash val="solid"/>
          </a:ln>
          <a:effectLst>
            <a:outerShdw blurRad="19050" dist="8890" dir="2700000" algn="bl" rotWithShape="0">
              <a:srgbClr val="000000">
                <a:alpha val="25000"/>
              </a:srgbClr>
            </a:outerShdw>
          </a:effectLst>
        </p:spPr>
        <p:txBody>
          <a:bodyPr/>
          <a:lstStyle/>
          <a:p>
            <a:endParaRPr lang="en-US"/>
          </a:p>
        </p:txBody>
      </p:sp>
      <p:sp>
        <p:nvSpPr>
          <p:cNvPr id="5" name="Text 3"/>
          <p:cNvSpPr/>
          <p:nvPr/>
        </p:nvSpPr>
        <p:spPr>
          <a:xfrm>
            <a:off x="1143000" y="2651760"/>
            <a:ext cx="2788920" cy="1005840"/>
          </a:xfrm>
          <a:prstGeom prst="rect">
            <a:avLst/>
          </a:prstGeom>
          <a:noFill/>
          <a:ln/>
        </p:spPr>
        <p:txBody>
          <a:bodyPr wrap="square" lIns="0" tIns="0" rIns="0" bIns="0" rtlCol="0" anchor="ctr">
            <a:normAutofit/>
          </a:bodyPr>
          <a:lstStyle/>
          <a:p>
            <a:pPr marL="0" indent="0" algn="ctr">
              <a:buNone/>
            </a:pPr>
            <a:r>
              <a:rPr lang="en-US" sz="2800" b="1" dirty="0">
                <a:solidFill>
                  <a:srgbClr val="FFFFFF"/>
                </a:solidFill>
              </a:rPr>
              <a:t>INSURE</a:t>
            </a:r>
            <a:endParaRPr lang="en-US" sz="2800" dirty="0"/>
          </a:p>
        </p:txBody>
      </p:sp>
      <p:sp>
        <p:nvSpPr>
          <p:cNvPr id="6" name="Shape 4"/>
          <p:cNvSpPr/>
          <p:nvPr/>
        </p:nvSpPr>
        <p:spPr>
          <a:xfrm>
            <a:off x="4663440" y="2148840"/>
            <a:ext cx="3246120" cy="2103120"/>
          </a:xfrm>
          <a:prstGeom prst="roundRect">
            <a:avLst>
              <a:gd name="adj" fmla="val 3478"/>
            </a:avLst>
          </a:prstGeom>
          <a:solidFill>
            <a:srgbClr val="222222"/>
          </a:solidFill>
          <a:ln w="19050">
            <a:solidFill>
              <a:srgbClr val="FFFFFF"/>
            </a:solidFill>
            <a:prstDash val="solid"/>
          </a:ln>
          <a:effectLst>
            <a:outerShdw blurRad="19050" dist="8890" dir="2700000" algn="bl" rotWithShape="0">
              <a:srgbClr val="000000">
                <a:alpha val="25000"/>
              </a:srgbClr>
            </a:outerShdw>
          </a:effectLst>
        </p:spPr>
        <p:txBody>
          <a:bodyPr/>
          <a:lstStyle/>
          <a:p>
            <a:endParaRPr lang="en-US"/>
          </a:p>
        </p:txBody>
      </p:sp>
      <p:sp>
        <p:nvSpPr>
          <p:cNvPr id="7" name="Text 5"/>
          <p:cNvSpPr/>
          <p:nvPr/>
        </p:nvSpPr>
        <p:spPr>
          <a:xfrm>
            <a:off x="4892040" y="2651760"/>
            <a:ext cx="2788920" cy="1005840"/>
          </a:xfrm>
          <a:prstGeom prst="rect">
            <a:avLst/>
          </a:prstGeom>
          <a:noFill/>
          <a:ln/>
        </p:spPr>
        <p:txBody>
          <a:bodyPr wrap="square" lIns="0" tIns="0" rIns="0" bIns="0" rtlCol="0" anchor="ctr">
            <a:normAutofit/>
          </a:bodyPr>
          <a:lstStyle/>
          <a:p>
            <a:pPr marL="0" indent="0" algn="ctr">
              <a:buNone/>
            </a:pPr>
            <a:r>
              <a:rPr lang="en-US" sz="2800" b="1" dirty="0">
                <a:solidFill>
                  <a:srgbClr val="FFFFFF"/>
                </a:solidFill>
              </a:rPr>
              <a:t>DON’T INSURE</a:t>
            </a:r>
            <a:endParaRPr lang="en-US" sz="2800" dirty="0"/>
          </a:p>
        </p:txBody>
      </p:sp>
      <p:sp>
        <p:nvSpPr>
          <p:cNvPr id="8" name="Shape 6"/>
          <p:cNvSpPr/>
          <p:nvPr/>
        </p:nvSpPr>
        <p:spPr>
          <a:xfrm>
            <a:off x="8412480" y="2148840"/>
            <a:ext cx="3246120" cy="2103120"/>
          </a:xfrm>
          <a:prstGeom prst="roundRect">
            <a:avLst>
              <a:gd name="adj" fmla="val 3478"/>
            </a:avLst>
          </a:prstGeom>
          <a:solidFill>
            <a:srgbClr val="666666"/>
          </a:solidFill>
          <a:ln w="19050">
            <a:solidFill>
              <a:srgbClr val="FFFFFF"/>
            </a:solidFill>
            <a:prstDash val="solid"/>
          </a:ln>
          <a:effectLst>
            <a:outerShdw blurRad="19050" dist="8890" dir="2700000" algn="bl" rotWithShape="0">
              <a:srgbClr val="000000">
                <a:alpha val="25000"/>
              </a:srgbClr>
            </a:outerShdw>
          </a:effectLst>
        </p:spPr>
        <p:txBody>
          <a:bodyPr/>
          <a:lstStyle/>
          <a:p>
            <a:endParaRPr lang="en-US"/>
          </a:p>
        </p:txBody>
      </p:sp>
      <p:sp>
        <p:nvSpPr>
          <p:cNvPr id="9" name="Text 7"/>
          <p:cNvSpPr/>
          <p:nvPr/>
        </p:nvSpPr>
        <p:spPr>
          <a:xfrm>
            <a:off x="8641080" y="2651760"/>
            <a:ext cx="2788920" cy="1005840"/>
          </a:xfrm>
          <a:prstGeom prst="rect">
            <a:avLst/>
          </a:prstGeom>
          <a:noFill/>
          <a:ln/>
        </p:spPr>
        <p:txBody>
          <a:bodyPr wrap="square" lIns="0" tIns="0" rIns="0" bIns="0" rtlCol="0" anchor="ctr">
            <a:normAutofit/>
          </a:bodyPr>
          <a:lstStyle/>
          <a:p>
            <a:pPr marL="0" indent="0" algn="ctr">
              <a:buNone/>
            </a:pPr>
            <a:r>
              <a:rPr lang="en-US" sz="2000" b="1" dirty="0">
                <a:solidFill>
                  <a:srgbClr val="FFFFFF"/>
                </a:solidFill>
              </a:rPr>
              <a:t>NEED MORE INFORMATION</a:t>
            </a:r>
            <a:endParaRPr lang="en-US" sz="2000" dirty="0"/>
          </a:p>
        </p:txBody>
      </p:sp>
      <p:sp>
        <p:nvSpPr>
          <p:cNvPr id="10" name="Text 8"/>
          <p:cNvSpPr/>
          <p:nvPr/>
        </p:nvSpPr>
        <p:spPr>
          <a:xfrm>
            <a:off x="3200400" y="4983480"/>
            <a:ext cx="5760720" cy="320040"/>
          </a:xfrm>
          <a:prstGeom prst="rect">
            <a:avLst/>
          </a:prstGeom>
          <a:noFill/>
          <a:ln/>
        </p:spPr>
        <p:txBody>
          <a:bodyPr wrap="square" lIns="0" tIns="0" rIns="0" bIns="0" rtlCol="0" anchor="ctr"/>
          <a:lstStyle/>
          <a:p>
            <a:pPr marL="0" indent="0" algn="ctr">
              <a:buNone/>
            </a:pPr>
            <a:r>
              <a:rPr lang="en-US" sz="1500" b="1" kern="0" spc="150" dirty="0">
                <a:solidFill>
                  <a:srgbClr val="C8102E"/>
                </a:solidFill>
              </a:rPr>
              <a:t>VOTE BEFORE THE RULING</a:t>
            </a:r>
            <a:endParaRPr lang="en-US" sz="15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20</a:t>
            </a:fld>
            <a:endParaRPr lang="en-US"/>
          </a:p>
        </p:txBody>
      </p:sp>
      <p:sp>
        <p:nvSpPr>
          <p:cNvPr id="11" name="Shape 2">
            <a:extLst>
              <a:ext uri="{FF2B5EF4-FFF2-40B4-BE49-F238E27FC236}">
                <a16:creationId xmlns:a16="http://schemas.microsoft.com/office/drawing/2014/main" id="{42E41532-0DDB-D240-05AA-93EA81E778A3}"/>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12" name="Picture 11">
            <a:extLst>
              <a:ext uri="{FF2B5EF4-FFF2-40B4-BE49-F238E27FC236}">
                <a16:creationId xmlns:a16="http://schemas.microsoft.com/office/drawing/2014/main" id="{ACAD4499-65AA-EA3A-1C06-DF5C72576495}"/>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UNDERWRITING GUIDANCE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400" dirty="0">
                <a:solidFill>
                  <a:srgbClr val="222222"/>
                </a:solidFill>
              </a:rPr>
              <a:t>Need more information.  As a general rule, we can’t insure title to property where the title is subject to active litigation.  In the facts presented, the pending suit involves a claim for damages that may result in an eventual monetary judgment and FiFa, but there is no specific claim of interest in the property itself.   If no Lis Pendens has been filed, we may be able to insure without action regarding the subject lawsuit.     When presenting a transaction involving litigation to underwriting for review, it is helpful to share whether a lis pendens been filed and whether the plaintiff is seeking an interest in the property (such as with wrongful eviction, claims for easements, enforcement of prior contracts for sale or lease).</a:t>
            </a:r>
            <a:endParaRPr lang="en-US" sz="24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21</a:t>
            </a:fld>
            <a:endParaRPr lang="en-US"/>
          </a:p>
        </p:txBody>
      </p:sp>
      <p:sp>
        <p:nvSpPr>
          <p:cNvPr id="6" name="Shape 2">
            <a:extLst>
              <a:ext uri="{FF2B5EF4-FFF2-40B4-BE49-F238E27FC236}">
                <a16:creationId xmlns:a16="http://schemas.microsoft.com/office/drawing/2014/main" id="{FBE61CFB-1A9A-9BC6-851A-846161D2F311}"/>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ECB39382-9B3B-9BF0-0D62-68B94D3C06AB}"/>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1" cy="1"/>
          <a:chOff x="0" y="0"/>
          <a:chExt cx="1" cy="1"/>
        </a:xfrm>
      </p:grpSpPr>
      <p:pic>
        <p:nvPicPr>
          <p:cNvPr id="2" name="Image 0" descr="/mnt/data/tmp_uw/be7f6be060.png"/>
          <p:cNvPicPr>
            <a:picLocks noChangeAspect="1"/>
          </p:cNvPicPr>
          <p:nvPr/>
        </p:nvPicPr>
        <p:blipFill>
          <a:blip r:embed="rId3"/>
          <a:srcRect t="7811" b="7811"/>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8000"/>
            </a:srgbClr>
          </a:solidFill>
          <a:ln w="12700">
            <a:solidFill>
              <a:srgbClr val="000000">
                <a:alpha val="0"/>
              </a:srgbClr>
            </a:solidFill>
            <a:prstDash val="solid"/>
          </a:ln>
        </p:spPr>
        <p:txBody>
          <a:bodyPr/>
          <a:lstStyle/>
          <a:p>
            <a:endParaRPr lang="en-US"/>
          </a:p>
        </p:txBody>
      </p:sp>
      <p:sp>
        <p:nvSpPr>
          <p:cNvPr id="4" name="Text 1"/>
          <p:cNvSpPr/>
          <p:nvPr/>
        </p:nvSpPr>
        <p:spPr>
          <a:xfrm>
            <a:off x="640080" y="566928"/>
            <a:ext cx="3657600" cy="228600"/>
          </a:xfrm>
          <a:prstGeom prst="rect">
            <a:avLst/>
          </a:prstGeom>
          <a:noFill/>
          <a:ln/>
        </p:spPr>
        <p:txBody>
          <a:bodyPr wrap="square" lIns="0" tIns="0" rIns="0" bIns="0" rtlCol="0" anchor="ctr"/>
          <a:lstStyle/>
          <a:p>
            <a:pPr marL="0" indent="0">
              <a:buNone/>
            </a:pPr>
            <a:r>
              <a:rPr lang="en-US" sz="1100" b="1" kern="0" spc="200" dirty="0">
                <a:solidFill>
                  <a:srgbClr val="C8102E"/>
                </a:solidFill>
              </a:rPr>
              <a:t>NEXT MATCHUP</a:t>
            </a:r>
            <a:endParaRPr lang="en-US" sz="1100" dirty="0"/>
          </a:p>
        </p:txBody>
      </p:sp>
      <p:sp>
        <p:nvSpPr>
          <p:cNvPr id="5" name="Text 2"/>
          <p:cNvSpPr/>
          <p:nvPr/>
        </p:nvSpPr>
        <p:spPr>
          <a:xfrm>
            <a:off x="612648" y="1740716"/>
            <a:ext cx="10881360" cy="1920240"/>
          </a:xfrm>
          <a:prstGeom prst="rect">
            <a:avLst/>
          </a:prstGeom>
          <a:noFill/>
          <a:ln/>
        </p:spPr>
        <p:txBody>
          <a:bodyPr wrap="square" lIns="0" tIns="0" rIns="0" bIns="0" rtlCol="0" anchor="ctr">
            <a:normAutofit/>
          </a:bodyPr>
          <a:lstStyle/>
          <a:p>
            <a:pPr marL="0" indent="0">
              <a:buNone/>
            </a:pPr>
            <a:r>
              <a:rPr lang="en-US" sz="4400" b="1" dirty="0">
                <a:solidFill>
                  <a:srgbClr val="FFFFFF"/>
                </a:solidFill>
              </a:rPr>
              <a:t>WILD CLAIMS OF INTEREST</a:t>
            </a:r>
            <a:endParaRPr lang="en-US" sz="4400" dirty="0"/>
          </a:p>
        </p:txBody>
      </p:sp>
      <p:sp>
        <p:nvSpPr>
          <p:cNvPr id="6" name="Shape 3"/>
          <p:cNvSpPr/>
          <p:nvPr/>
        </p:nvSpPr>
        <p:spPr>
          <a:xfrm>
            <a:off x="658368" y="3794760"/>
            <a:ext cx="10789920" cy="1"/>
          </a:xfrm>
          <a:prstGeom prst="line">
            <a:avLst/>
          </a:prstGeom>
          <a:noFill/>
          <a:ln w="38100">
            <a:solidFill>
              <a:srgbClr val="C8102E"/>
            </a:solidFill>
            <a:prstDash val="solid"/>
          </a:ln>
        </p:spPr>
        <p:txBody>
          <a:bodyPr/>
          <a:lstStyle/>
          <a:p>
            <a:endParaRPr lang="en-US"/>
          </a:p>
        </p:txBody>
      </p:sp>
      <p:sp>
        <p:nvSpPr>
          <p:cNvPr id="7" name="Text 4"/>
          <p:cNvSpPr/>
          <p:nvPr/>
        </p:nvSpPr>
        <p:spPr>
          <a:xfrm>
            <a:off x="685800" y="4096512"/>
            <a:ext cx="6126480" cy="274320"/>
          </a:xfrm>
          <a:prstGeom prst="rect">
            <a:avLst/>
          </a:prstGeom>
          <a:noFill/>
          <a:ln/>
        </p:spPr>
        <p:txBody>
          <a:bodyPr wrap="square" lIns="0" tIns="0" rIns="0" bIns="0" rtlCol="0" anchor="ctr"/>
          <a:lstStyle/>
          <a:p>
            <a:pPr marL="0" indent="0">
              <a:buNone/>
            </a:pPr>
            <a:r>
              <a:rPr lang="en-US" sz="1200" b="1" kern="0" spc="100" dirty="0">
                <a:solidFill>
                  <a:srgbClr val="B8B8B8"/>
                </a:solidFill>
              </a:rPr>
              <a:t>UNDERWRITING PANEL  |  TITLE TAILGATE</a:t>
            </a:r>
            <a:endParaRPr lang="en-US" sz="1200" dirty="0"/>
          </a:p>
        </p:txBody>
      </p:sp>
      <p:pic>
        <p:nvPicPr>
          <p:cNvPr id="8" name="Picture 7">
            <a:extLst>
              <a:ext uri="{FF2B5EF4-FFF2-40B4-BE49-F238E27FC236}">
                <a16:creationId xmlns:a16="http://schemas.microsoft.com/office/drawing/2014/main" id="{4595E840-7E69-1969-8A85-6C624C2038C6}"/>
              </a:ext>
            </a:extLst>
          </p:cNvPr>
          <p:cNvPicPr>
            <a:picLocks noChangeAspect="1"/>
          </p:cNvPicPr>
          <p:nvPr/>
        </p:nvPicPr>
        <p:blipFill>
          <a:blip r:embed="rId4"/>
          <a:stretch>
            <a:fillRect/>
          </a:stretch>
        </p:blipFill>
        <p:spPr>
          <a:xfrm>
            <a:off x="464004" y="5700069"/>
            <a:ext cx="4009751" cy="931843"/>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UNDERWRITING GUIDANCE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Title exam revealed a writ filed by a former tenant claiming to hold an interest in the property. The seller filed a quiet title action seeking to void the writ and that action is pending.</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23</a:t>
            </a:fld>
            <a:endParaRPr lang="en-US"/>
          </a:p>
        </p:txBody>
      </p:sp>
      <p:sp>
        <p:nvSpPr>
          <p:cNvPr id="6" name="Shape 2">
            <a:extLst>
              <a:ext uri="{FF2B5EF4-FFF2-40B4-BE49-F238E27FC236}">
                <a16:creationId xmlns:a16="http://schemas.microsoft.com/office/drawing/2014/main" id="{111E37B1-A9AD-61F7-1966-5CACC2213042}"/>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BBA0CB2A-0F1B-BADF-B65A-C89F437AE9C2}"/>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MAKE THE CALL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What is your call?</a:t>
            </a:r>
            <a:endParaRPr lang="en-US" sz="2800" dirty="0"/>
          </a:p>
        </p:txBody>
      </p:sp>
      <p:sp>
        <p:nvSpPr>
          <p:cNvPr id="4" name="Shape 2"/>
          <p:cNvSpPr/>
          <p:nvPr/>
        </p:nvSpPr>
        <p:spPr>
          <a:xfrm>
            <a:off x="914400" y="2148840"/>
            <a:ext cx="3246120" cy="2103120"/>
          </a:xfrm>
          <a:prstGeom prst="roundRect">
            <a:avLst>
              <a:gd name="adj" fmla="val 3478"/>
            </a:avLst>
          </a:prstGeom>
          <a:solidFill>
            <a:srgbClr val="C8102E"/>
          </a:solidFill>
          <a:ln w="19050">
            <a:solidFill>
              <a:srgbClr val="C8102E"/>
            </a:solidFill>
            <a:prstDash val="solid"/>
          </a:ln>
          <a:effectLst>
            <a:outerShdw blurRad="19050" dist="8890" dir="2700000" algn="bl" rotWithShape="0">
              <a:srgbClr val="000000">
                <a:alpha val="25000"/>
              </a:srgbClr>
            </a:outerShdw>
          </a:effectLst>
        </p:spPr>
        <p:txBody>
          <a:bodyPr/>
          <a:lstStyle/>
          <a:p>
            <a:endParaRPr lang="en-US"/>
          </a:p>
        </p:txBody>
      </p:sp>
      <p:sp>
        <p:nvSpPr>
          <p:cNvPr id="5" name="Text 3"/>
          <p:cNvSpPr/>
          <p:nvPr/>
        </p:nvSpPr>
        <p:spPr>
          <a:xfrm>
            <a:off x="1143000" y="2651760"/>
            <a:ext cx="2788920" cy="1005840"/>
          </a:xfrm>
          <a:prstGeom prst="rect">
            <a:avLst/>
          </a:prstGeom>
          <a:noFill/>
          <a:ln/>
        </p:spPr>
        <p:txBody>
          <a:bodyPr wrap="square" lIns="0" tIns="0" rIns="0" bIns="0" rtlCol="0" anchor="ctr">
            <a:normAutofit/>
          </a:bodyPr>
          <a:lstStyle/>
          <a:p>
            <a:pPr marL="0" indent="0" algn="ctr">
              <a:buNone/>
            </a:pPr>
            <a:r>
              <a:rPr lang="en-US" sz="2800" b="1" dirty="0">
                <a:solidFill>
                  <a:srgbClr val="FFFFFF"/>
                </a:solidFill>
              </a:rPr>
              <a:t>INSURE</a:t>
            </a:r>
            <a:endParaRPr lang="en-US" sz="2800" dirty="0"/>
          </a:p>
        </p:txBody>
      </p:sp>
      <p:sp>
        <p:nvSpPr>
          <p:cNvPr id="6" name="Shape 4"/>
          <p:cNvSpPr/>
          <p:nvPr/>
        </p:nvSpPr>
        <p:spPr>
          <a:xfrm>
            <a:off x="4663440" y="2148840"/>
            <a:ext cx="3246120" cy="2103120"/>
          </a:xfrm>
          <a:prstGeom prst="roundRect">
            <a:avLst>
              <a:gd name="adj" fmla="val 3478"/>
            </a:avLst>
          </a:prstGeom>
          <a:solidFill>
            <a:srgbClr val="222222"/>
          </a:solidFill>
          <a:ln w="19050">
            <a:solidFill>
              <a:srgbClr val="FFFFFF"/>
            </a:solidFill>
            <a:prstDash val="solid"/>
          </a:ln>
          <a:effectLst>
            <a:outerShdw blurRad="19050" dist="8890" dir="2700000" algn="bl" rotWithShape="0">
              <a:srgbClr val="000000">
                <a:alpha val="25000"/>
              </a:srgbClr>
            </a:outerShdw>
          </a:effectLst>
        </p:spPr>
        <p:txBody>
          <a:bodyPr/>
          <a:lstStyle/>
          <a:p>
            <a:endParaRPr lang="en-US"/>
          </a:p>
        </p:txBody>
      </p:sp>
      <p:sp>
        <p:nvSpPr>
          <p:cNvPr id="7" name="Text 5"/>
          <p:cNvSpPr/>
          <p:nvPr/>
        </p:nvSpPr>
        <p:spPr>
          <a:xfrm>
            <a:off x="4892040" y="2651760"/>
            <a:ext cx="2788920" cy="1005840"/>
          </a:xfrm>
          <a:prstGeom prst="rect">
            <a:avLst/>
          </a:prstGeom>
          <a:noFill/>
          <a:ln/>
        </p:spPr>
        <p:txBody>
          <a:bodyPr wrap="square" lIns="0" tIns="0" rIns="0" bIns="0" rtlCol="0" anchor="ctr">
            <a:normAutofit/>
          </a:bodyPr>
          <a:lstStyle/>
          <a:p>
            <a:pPr marL="0" indent="0" algn="ctr">
              <a:buNone/>
            </a:pPr>
            <a:r>
              <a:rPr lang="en-US" sz="2800" b="1" dirty="0">
                <a:solidFill>
                  <a:srgbClr val="FFFFFF"/>
                </a:solidFill>
              </a:rPr>
              <a:t>DON’T INSURE</a:t>
            </a:r>
            <a:endParaRPr lang="en-US" sz="2800" dirty="0"/>
          </a:p>
        </p:txBody>
      </p:sp>
      <p:sp>
        <p:nvSpPr>
          <p:cNvPr id="8" name="Shape 6"/>
          <p:cNvSpPr/>
          <p:nvPr/>
        </p:nvSpPr>
        <p:spPr>
          <a:xfrm>
            <a:off x="8412480" y="2148840"/>
            <a:ext cx="3246120" cy="2103120"/>
          </a:xfrm>
          <a:prstGeom prst="roundRect">
            <a:avLst>
              <a:gd name="adj" fmla="val 3478"/>
            </a:avLst>
          </a:prstGeom>
          <a:solidFill>
            <a:srgbClr val="666666"/>
          </a:solidFill>
          <a:ln w="19050">
            <a:solidFill>
              <a:srgbClr val="FFFFFF"/>
            </a:solidFill>
            <a:prstDash val="solid"/>
          </a:ln>
          <a:effectLst>
            <a:outerShdw blurRad="19050" dist="8890" dir="2700000" algn="bl" rotWithShape="0">
              <a:srgbClr val="000000">
                <a:alpha val="25000"/>
              </a:srgbClr>
            </a:outerShdw>
          </a:effectLst>
        </p:spPr>
        <p:txBody>
          <a:bodyPr/>
          <a:lstStyle/>
          <a:p>
            <a:endParaRPr lang="en-US"/>
          </a:p>
        </p:txBody>
      </p:sp>
      <p:sp>
        <p:nvSpPr>
          <p:cNvPr id="9" name="Text 7"/>
          <p:cNvSpPr/>
          <p:nvPr/>
        </p:nvSpPr>
        <p:spPr>
          <a:xfrm>
            <a:off x="8641080" y="2651760"/>
            <a:ext cx="2788920" cy="1005840"/>
          </a:xfrm>
          <a:prstGeom prst="rect">
            <a:avLst/>
          </a:prstGeom>
          <a:noFill/>
          <a:ln/>
        </p:spPr>
        <p:txBody>
          <a:bodyPr wrap="square" lIns="0" tIns="0" rIns="0" bIns="0" rtlCol="0" anchor="ctr">
            <a:normAutofit/>
          </a:bodyPr>
          <a:lstStyle/>
          <a:p>
            <a:pPr marL="0" indent="0" algn="ctr">
              <a:buNone/>
            </a:pPr>
            <a:r>
              <a:rPr lang="en-US" sz="2000" b="1" dirty="0">
                <a:solidFill>
                  <a:srgbClr val="FFFFFF"/>
                </a:solidFill>
              </a:rPr>
              <a:t>NEED MORE INFORMATION</a:t>
            </a:r>
            <a:endParaRPr lang="en-US" sz="2000" dirty="0"/>
          </a:p>
        </p:txBody>
      </p:sp>
      <p:sp>
        <p:nvSpPr>
          <p:cNvPr id="10" name="Text 8"/>
          <p:cNvSpPr/>
          <p:nvPr/>
        </p:nvSpPr>
        <p:spPr>
          <a:xfrm>
            <a:off x="3200400" y="4983480"/>
            <a:ext cx="5760720" cy="320040"/>
          </a:xfrm>
          <a:prstGeom prst="rect">
            <a:avLst/>
          </a:prstGeom>
          <a:noFill/>
          <a:ln/>
        </p:spPr>
        <p:txBody>
          <a:bodyPr wrap="square" lIns="0" tIns="0" rIns="0" bIns="0" rtlCol="0" anchor="ctr"/>
          <a:lstStyle/>
          <a:p>
            <a:pPr marL="0" indent="0" algn="ctr">
              <a:buNone/>
            </a:pPr>
            <a:r>
              <a:rPr lang="en-US" sz="1500" b="1" kern="0" spc="150" dirty="0">
                <a:solidFill>
                  <a:srgbClr val="C8102E"/>
                </a:solidFill>
              </a:rPr>
              <a:t>VOTE BEFORE THE RULING</a:t>
            </a:r>
            <a:endParaRPr lang="en-US" sz="15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24</a:t>
            </a:fld>
            <a:endParaRPr lang="en-US"/>
          </a:p>
        </p:txBody>
      </p:sp>
      <p:sp>
        <p:nvSpPr>
          <p:cNvPr id="11" name="Shape 2">
            <a:extLst>
              <a:ext uri="{FF2B5EF4-FFF2-40B4-BE49-F238E27FC236}">
                <a16:creationId xmlns:a16="http://schemas.microsoft.com/office/drawing/2014/main" id="{23D2D5DE-E9D3-9694-5E53-B74DA27A0AEA}"/>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12" name="Picture 11">
            <a:extLst>
              <a:ext uri="{FF2B5EF4-FFF2-40B4-BE49-F238E27FC236}">
                <a16:creationId xmlns:a16="http://schemas.microsoft.com/office/drawing/2014/main" id="{A8AA2466-1E99-F62B-DEBB-16A1BE42B3FB}"/>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UNDERWRITING GUIDANCE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Need more information. In the scenario above, we would need more information including the status of the litigation, the basis for the tenant’s claim, and status of possession. Regardless of the merits of the tenant’s claim, to insure without exception or resolution would arguably be insuring losses related to the pending litigation. For us to insure without exception, we would require either a final court order declaring the writ void and ineffective or, alternatively, a quitclaim deed of release from the tenant and dismissal of the quiet title action.</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25</a:t>
            </a:fld>
            <a:endParaRPr lang="en-US"/>
          </a:p>
        </p:txBody>
      </p:sp>
      <p:sp>
        <p:nvSpPr>
          <p:cNvPr id="6" name="Shape 2">
            <a:extLst>
              <a:ext uri="{FF2B5EF4-FFF2-40B4-BE49-F238E27FC236}">
                <a16:creationId xmlns:a16="http://schemas.microsoft.com/office/drawing/2014/main" id="{DE006308-F2E2-3F96-B10A-907F1E48ACAD}"/>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54BBBACC-FEBD-3F5E-1585-C977BB07874A}"/>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UNDERWRITING GUIDANCE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We also see affidavits of interest, or other affidavits of record where a former potential buyer claims a right to purchase the property under a prior purchase and sale agreement.  Insuring without exception to such matters of record requires underwriting review to determine if a release is required. We consider factors such as how long ago the instrument was filed, if there is an expiration date, and the terms of the instrument.</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26</a:t>
            </a:fld>
            <a:endParaRPr lang="en-US"/>
          </a:p>
        </p:txBody>
      </p:sp>
      <p:sp>
        <p:nvSpPr>
          <p:cNvPr id="6" name="Shape 2">
            <a:extLst>
              <a:ext uri="{FF2B5EF4-FFF2-40B4-BE49-F238E27FC236}">
                <a16:creationId xmlns:a16="http://schemas.microsoft.com/office/drawing/2014/main" id="{441F68C6-4C06-8451-0AEF-F6469AC507B7}"/>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522CA60D-E9E9-984F-6072-2A7D899BE8C5}"/>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1" cy="1"/>
          <a:chOff x="0" y="0"/>
          <a:chExt cx="1" cy="1"/>
        </a:xfrm>
      </p:grpSpPr>
      <p:pic>
        <p:nvPicPr>
          <p:cNvPr id="2" name="Image 0" descr="/mnt/data/tmp_uw/be7f6be060.png"/>
          <p:cNvPicPr>
            <a:picLocks noChangeAspect="1"/>
          </p:cNvPicPr>
          <p:nvPr/>
        </p:nvPicPr>
        <p:blipFill>
          <a:blip r:embed="rId3"/>
          <a:srcRect t="7811" b="7811"/>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8000"/>
            </a:srgbClr>
          </a:solidFill>
          <a:ln w="12700">
            <a:solidFill>
              <a:srgbClr val="000000">
                <a:alpha val="0"/>
              </a:srgbClr>
            </a:solidFill>
            <a:prstDash val="solid"/>
          </a:ln>
        </p:spPr>
        <p:txBody>
          <a:bodyPr/>
          <a:lstStyle/>
          <a:p>
            <a:endParaRPr lang="en-US"/>
          </a:p>
        </p:txBody>
      </p:sp>
      <p:sp>
        <p:nvSpPr>
          <p:cNvPr id="4" name="Text 1"/>
          <p:cNvSpPr/>
          <p:nvPr/>
        </p:nvSpPr>
        <p:spPr>
          <a:xfrm>
            <a:off x="640080" y="566928"/>
            <a:ext cx="3657600" cy="228600"/>
          </a:xfrm>
          <a:prstGeom prst="rect">
            <a:avLst/>
          </a:prstGeom>
          <a:noFill/>
          <a:ln/>
        </p:spPr>
        <p:txBody>
          <a:bodyPr wrap="square" lIns="0" tIns="0" rIns="0" bIns="0" rtlCol="0" anchor="ctr"/>
          <a:lstStyle/>
          <a:p>
            <a:pPr marL="0" indent="0">
              <a:buNone/>
            </a:pPr>
            <a:r>
              <a:rPr lang="en-US" sz="1100" b="1" kern="0" spc="200" dirty="0">
                <a:solidFill>
                  <a:srgbClr val="C8102E"/>
                </a:solidFill>
              </a:rPr>
              <a:t>NEXT MATCHUP</a:t>
            </a:r>
            <a:endParaRPr lang="en-US" sz="1100" dirty="0"/>
          </a:p>
        </p:txBody>
      </p:sp>
      <p:sp>
        <p:nvSpPr>
          <p:cNvPr id="5" name="Text 2"/>
          <p:cNvSpPr/>
          <p:nvPr/>
        </p:nvSpPr>
        <p:spPr>
          <a:xfrm>
            <a:off x="640080" y="1807155"/>
            <a:ext cx="10881360" cy="1920240"/>
          </a:xfrm>
          <a:prstGeom prst="rect">
            <a:avLst/>
          </a:prstGeom>
          <a:noFill/>
          <a:ln/>
        </p:spPr>
        <p:txBody>
          <a:bodyPr wrap="square" lIns="0" tIns="0" rIns="0" bIns="0" rtlCol="0" anchor="ctr">
            <a:normAutofit/>
          </a:bodyPr>
          <a:lstStyle/>
          <a:p>
            <a:pPr marL="0" indent="0">
              <a:buNone/>
            </a:pPr>
            <a:r>
              <a:rPr lang="en-US" sz="4400" b="1" dirty="0">
                <a:solidFill>
                  <a:srgbClr val="FFFFFF"/>
                </a:solidFill>
              </a:rPr>
              <a:t>FOREIGN NOTARY</a:t>
            </a:r>
            <a:endParaRPr lang="en-US" sz="4400" dirty="0"/>
          </a:p>
        </p:txBody>
      </p:sp>
      <p:sp>
        <p:nvSpPr>
          <p:cNvPr id="6" name="Shape 3"/>
          <p:cNvSpPr/>
          <p:nvPr/>
        </p:nvSpPr>
        <p:spPr>
          <a:xfrm>
            <a:off x="658368" y="3794760"/>
            <a:ext cx="10789920" cy="1"/>
          </a:xfrm>
          <a:prstGeom prst="line">
            <a:avLst/>
          </a:prstGeom>
          <a:noFill/>
          <a:ln w="38100">
            <a:solidFill>
              <a:srgbClr val="C8102E"/>
            </a:solidFill>
            <a:prstDash val="solid"/>
          </a:ln>
        </p:spPr>
        <p:txBody>
          <a:bodyPr/>
          <a:lstStyle/>
          <a:p>
            <a:endParaRPr lang="en-US"/>
          </a:p>
        </p:txBody>
      </p:sp>
      <p:sp>
        <p:nvSpPr>
          <p:cNvPr id="7" name="Text 4"/>
          <p:cNvSpPr/>
          <p:nvPr/>
        </p:nvSpPr>
        <p:spPr>
          <a:xfrm>
            <a:off x="685800" y="4096512"/>
            <a:ext cx="6126480" cy="274320"/>
          </a:xfrm>
          <a:prstGeom prst="rect">
            <a:avLst/>
          </a:prstGeom>
          <a:noFill/>
          <a:ln/>
        </p:spPr>
        <p:txBody>
          <a:bodyPr wrap="square" lIns="0" tIns="0" rIns="0" bIns="0" rtlCol="0" anchor="ctr"/>
          <a:lstStyle/>
          <a:p>
            <a:pPr marL="0" indent="0">
              <a:buNone/>
            </a:pPr>
            <a:r>
              <a:rPr lang="en-US" sz="1200" b="1" kern="0" spc="100" dirty="0">
                <a:solidFill>
                  <a:srgbClr val="B8B8B8"/>
                </a:solidFill>
              </a:rPr>
              <a:t>UNDERWRITING PANEL  |  TITLE TAILGATE</a:t>
            </a:r>
            <a:endParaRPr lang="en-US" sz="1200" dirty="0"/>
          </a:p>
        </p:txBody>
      </p:sp>
      <p:pic>
        <p:nvPicPr>
          <p:cNvPr id="9" name="Picture 8">
            <a:extLst>
              <a:ext uri="{FF2B5EF4-FFF2-40B4-BE49-F238E27FC236}">
                <a16:creationId xmlns:a16="http://schemas.microsoft.com/office/drawing/2014/main" id="{A0154789-3590-397C-8603-6D1C80E0937A}"/>
              </a:ext>
            </a:extLst>
          </p:cNvPr>
          <p:cNvPicPr>
            <a:picLocks noChangeAspect="1"/>
          </p:cNvPicPr>
          <p:nvPr/>
        </p:nvPicPr>
        <p:blipFill>
          <a:blip r:embed="rId4"/>
          <a:stretch>
            <a:fillRect/>
          </a:stretch>
        </p:blipFill>
        <p:spPr>
          <a:xfrm>
            <a:off x="464004" y="5700069"/>
            <a:ext cx="4009751" cy="931843"/>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UNDERWRITING GUIDANCE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Husband would like to transfer a few properties to his wife. The wife just informed us that the husband visiting family in Turkey.  Wife is asking if husband can have the deed notarized in Turkey.</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28</a:t>
            </a:fld>
            <a:endParaRPr lang="en-US"/>
          </a:p>
        </p:txBody>
      </p:sp>
      <p:sp>
        <p:nvSpPr>
          <p:cNvPr id="6" name="Shape 2">
            <a:extLst>
              <a:ext uri="{FF2B5EF4-FFF2-40B4-BE49-F238E27FC236}">
                <a16:creationId xmlns:a16="http://schemas.microsoft.com/office/drawing/2014/main" id="{39151349-8E8D-2BC6-1B34-D67C48158AAF}"/>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E973A874-BD3D-F6A2-1B92-65703BF66BE7}"/>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MAKE THE CALL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What is your call?</a:t>
            </a:r>
            <a:endParaRPr lang="en-US" sz="2800" dirty="0"/>
          </a:p>
        </p:txBody>
      </p:sp>
      <p:sp>
        <p:nvSpPr>
          <p:cNvPr id="4" name="Shape 2"/>
          <p:cNvSpPr/>
          <p:nvPr/>
        </p:nvSpPr>
        <p:spPr>
          <a:xfrm>
            <a:off x="914400" y="2148840"/>
            <a:ext cx="3246120" cy="2103120"/>
          </a:xfrm>
          <a:prstGeom prst="roundRect">
            <a:avLst>
              <a:gd name="adj" fmla="val 3478"/>
            </a:avLst>
          </a:prstGeom>
          <a:solidFill>
            <a:srgbClr val="C8102E"/>
          </a:solidFill>
          <a:ln w="19050">
            <a:solidFill>
              <a:srgbClr val="C8102E"/>
            </a:solidFill>
            <a:prstDash val="solid"/>
          </a:ln>
          <a:effectLst>
            <a:outerShdw blurRad="19050" dist="8890" dir="2700000" algn="bl" rotWithShape="0">
              <a:srgbClr val="000000">
                <a:alpha val="25000"/>
              </a:srgbClr>
            </a:outerShdw>
          </a:effectLst>
        </p:spPr>
        <p:txBody>
          <a:bodyPr/>
          <a:lstStyle/>
          <a:p>
            <a:endParaRPr lang="en-US"/>
          </a:p>
        </p:txBody>
      </p:sp>
      <p:sp>
        <p:nvSpPr>
          <p:cNvPr id="5" name="Text 3"/>
          <p:cNvSpPr/>
          <p:nvPr/>
        </p:nvSpPr>
        <p:spPr>
          <a:xfrm>
            <a:off x="1143000" y="2651760"/>
            <a:ext cx="2788920" cy="1005840"/>
          </a:xfrm>
          <a:prstGeom prst="rect">
            <a:avLst/>
          </a:prstGeom>
          <a:noFill/>
          <a:ln/>
        </p:spPr>
        <p:txBody>
          <a:bodyPr wrap="square" lIns="0" tIns="0" rIns="0" bIns="0" rtlCol="0" anchor="ctr">
            <a:normAutofit/>
          </a:bodyPr>
          <a:lstStyle/>
          <a:p>
            <a:pPr marL="0" indent="0" algn="ctr">
              <a:buNone/>
            </a:pPr>
            <a:r>
              <a:rPr lang="en-US" sz="2800" b="1" dirty="0">
                <a:solidFill>
                  <a:srgbClr val="FFFFFF"/>
                </a:solidFill>
              </a:rPr>
              <a:t>YES</a:t>
            </a:r>
            <a:endParaRPr lang="en-US" sz="2800" dirty="0"/>
          </a:p>
        </p:txBody>
      </p:sp>
      <p:sp>
        <p:nvSpPr>
          <p:cNvPr id="6" name="Shape 4"/>
          <p:cNvSpPr/>
          <p:nvPr/>
        </p:nvSpPr>
        <p:spPr>
          <a:xfrm>
            <a:off x="4663440" y="2148840"/>
            <a:ext cx="3246120" cy="2103120"/>
          </a:xfrm>
          <a:prstGeom prst="roundRect">
            <a:avLst>
              <a:gd name="adj" fmla="val 3478"/>
            </a:avLst>
          </a:prstGeom>
          <a:solidFill>
            <a:srgbClr val="222222"/>
          </a:solidFill>
          <a:ln w="19050">
            <a:solidFill>
              <a:srgbClr val="FFFFFF"/>
            </a:solidFill>
            <a:prstDash val="solid"/>
          </a:ln>
          <a:effectLst>
            <a:outerShdw blurRad="19050" dist="8890" dir="2700000" algn="bl" rotWithShape="0">
              <a:srgbClr val="000000">
                <a:alpha val="25000"/>
              </a:srgbClr>
            </a:outerShdw>
          </a:effectLst>
        </p:spPr>
        <p:txBody>
          <a:bodyPr/>
          <a:lstStyle/>
          <a:p>
            <a:endParaRPr lang="en-US"/>
          </a:p>
        </p:txBody>
      </p:sp>
      <p:sp>
        <p:nvSpPr>
          <p:cNvPr id="7" name="Text 5"/>
          <p:cNvSpPr/>
          <p:nvPr/>
        </p:nvSpPr>
        <p:spPr>
          <a:xfrm>
            <a:off x="4892040" y="2651760"/>
            <a:ext cx="2788920" cy="1005840"/>
          </a:xfrm>
          <a:prstGeom prst="rect">
            <a:avLst/>
          </a:prstGeom>
          <a:noFill/>
          <a:ln/>
        </p:spPr>
        <p:txBody>
          <a:bodyPr wrap="square" lIns="0" tIns="0" rIns="0" bIns="0" rtlCol="0" anchor="ctr">
            <a:normAutofit/>
          </a:bodyPr>
          <a:lstStyle/>
          <a:p>
            <a:pPr marL="0" indent="0" algn="ctr">
              <a:buNone/>
            </a:pPr>
            <a:r>
              <a:rPr lang="en-US" sz="2800" b="1" dirty="0">
                <a:solidFill>
                  <a:srgbClr val="FFFFFF"/>
                </a:solidFill>
              </a:rPr>
              <a:t>NO</a:t>
            </a:r>
            <a:endParaRPr lang="en-US" sz="2800" dirty="0"/>
          </a:p>
        </p:txBody>
      </p:sp>
      <p:sp>
        <p:nvSpPr>
          <p:cNvPr id="8" name="Shape 6"/>
          <p:cNvSpPr/>
          <p:nvPr/>
        </p:nvSpPr>
        <p:spPr>
          <a:xfrm>
            <a:off x="8412480" y="2148840"/>
            <a:ext cx="3246120" cy="2103120"/>
          </a:xfrm>
          <a:prstGeom prst="roundRect">
            <a:avLst>
              <a:gd name="adj" fmla="val 3478"/>
            </a:avLst>
          </a:prstGeom>
          <a:solidFill>
            <a:srgbClr val="666666"/>
          </a:solidFill>
          <a:ln w="19050">
            <a:solidFill>
              <a:srgbClr val="FFFFFF"/>
            </a:solidFill>
            <a:prstDash val="solid"/>
          </a:ln>
          <a:effectLst>
            <a:outerShdw blurRad="19050" dist="8890" dir="2700000" algn="bl" rotWithShape="0">
              <a:srgbClr val="000000">
                <a:alpha val="25000"/>
              </a:srgbClr>
            </a:outerShdw>
          </a:effectLst>
        </p:spPr>
        <p:txBody>
          <a:bodyPr/>
          <a:lstStyle/>
          <a:p>
            <a:endParaRPr lang="en-US"/>
          </a:p>
        </p:txBody>
      </p:sp>
      <p:sp>
        <p:nvSpPr>
          <p:cNvPr id="9" name="Text 7"/>
          <p:cNvSpPr/>
          <p:nvPr/>
        </p:nvSpPr>
        <p:spPr>
          <a:xfrm>
            <a:off x="8641080" y="2651760"/>
            <a:ext cx="2788920" cy="1005840"/>
          </a:xfrm>
          <a:prstGeom prst="rect">
            <a:avLst/>
          </a:prstGeom>
          <a:noFill/>
          <a:ln/>
        </p:spPr>
        <p:txBody>
          <a:bodyPr wrap="square" lIns="0" tIns="0" rIns="0" bIns="0" rtlCol="0" anchor="ctr">
            <a:normAutofit/>
          </a:bodyPr>
          <a:lstStyle/>
          <a:p>
            <a:pPr marL="0" indent="0" algn="ctr">
              <a:buNone/>
            </a:pPr>
            <a:r>
              <a:rPr lang="en-US" sz="2000" b="1" dirty="0">
                <a:solidFill>
                  <a:srgbClr val="FFFFFF"/>
                </a:solidFill>
              </a:rPr>
              <a:t>NEED MORE INFORMATION</a:t>
            </a:r>
            <a:endParaRPr lang="en-US" sz="2000" dirty="0"/>
          </a:p>
        </p:txBody>
      </p:sp>
      <p:sp>
        <p:nvSpPr>
          <p:cNvPr id="10" name="Text 8"/>
          <p:cNvSpPr/>
          <p:nvPr/>
        </p:nvSpPr>
        <p:spPr>
          <a:xfrm>
            <a:off x="3200400" y="4983480"/>
            <a:ext cx="5760720" cy="320040"/>
          </a:xfrm>
          <a:prstGeom prst="rect">
            <a:avLst/>
          </a:prstGeom>
          <a:noFill/>
          <a:ln/>
        </p:spPr>
        <p:txBody>
          <a:bodyPr wrap="square" lIns="0" tIns="0" rIns="0" bIns="0" rtlCol="0" anchor="ctr"/>
          <a:lstStyle/>
          <a:p>
            <a:pPr marL="0" indent="0" algn="ctr">
              <a:buNone/>
            </a:pPr>
            <a:r>
              <a:rPr lang="en-US" sz="1500" b="1" kern="0" spc="150" dirty="0">
                <a:solidFill>
                  <a:srgbClr val="C8102E"/>
                </a:solidFill>
              </a:rPr>
              <a:t>VOTE BEFORE THE RULING</a:t>
            </a:r>
            <a:endParaRPr lang="en-US" sz="15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29</a:t>
            </a:fld>
            <a:endParaRPr lang="en-US"/>
          </a:p>
        </p:txBody>
      </p:sp>
      <p:sp>
        <p:nvSpPr>
          <p:cNvPr id="11" name="Shape 2">
            <a:extLst>
              <a:ext uri="{FF2B5EF4-FFF2-40B4-BE49-F238E27FC236}">
                <a16:creationId xmlns:a16="http://schemas.microsoft.com/office/drawing/2014/main" id="{FA5B8790-909A-3550-E47A-B2B562414D68}"/>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12" name="Picture 11">
            <a:extLst>
              <a:ext uri="{FF2B5EF4-FFF2-40B4-BE49-F238E27FC236}">
                <a16:creationId xmlns:a16="http://schemas.microsoft.com/office/drawing/2014/main" id="{74BBA5E9-8BC5-4486-57B6-896A9ABBF66D}"/>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UNDERWRITING GUIDANCE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lnSpcReduction="10000"/>
          </a:bodyPr>
          <a:lstStyle/>
          <a:p>
            <a:pPr marL="0" indent="0">
              <a:buNone/>
            </a:pPr>
            <a:r>
              <a:rPr lang="en-US" sz="2400" dirty="0">
                <a:solidFill>
                  <a:srgbClr val="222222"/>
                </a:solidFill>
              </a:rPr>
              <a:t>Yes. In this scenario, the husband can sign the deed with a local notary in Turkey and have it certified with an apostille.  Notarization alone is not sufficient when the principal is in a foreign country. However, if the foreign country is part of the Hague Apostille Convention, then we can accept a local notary with an apostille.  If the country is not a member of the Hague Apostille Convention or is subject to ongoing political unrest and/or crime, we may require notarization at the U.S. Embassy.  If you are unsure as to whether an Apostille is sufficient, please reach out to underwriting counsel for assistance.</a:t>
            </a:r>
          </a:p>
          <a:p>
            <a:pPr marL="0" indent="0">
              <a:buNone/>
            </a:pPr>
            <a:endParaRPr lang="en-US" sz="2400" dirty="0"/>
          </a:p>
          <a:p>
            <a:pPr marL="0" indent="0">
              <a:buNone/>
            </a:pPr>
            <a:r>
              <a:rPr lang="en-US" sz="2400" dirty="0">
                <a:solidFill>
                  <a:srgbClr val="222222"/>
                </a:solidFill>
              </a:rPr>
              <a:t>GSCCCA maintains a list of countries that are participants of the Apostille Convention (Hague Treaty Convention 12).</a:t>
            </a:r>
            <a:endParaRPr lang="en-US" sz="24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30</a:t>
            </a:fld>
            <a:endParaRPr lang="en-US"/>
          </a:p>
        </p:txBody>
      </p:sp>
      <p:sp>
        <p:nvSpPr>
          <p:cNvPr id="6" name="Shape 2">
            <a:extLst>
              <a:ext uri="{FF2B5EF4-FFF2-40B4-BE49-F238E27FC236}">
                <a16:creationId xmlns:a16="http://schemas.microsoft.com/office/drawing/2014/main" id="{D97A6C9B-30D7-0339-7318-588A7A72DFEA}"/>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F0764461-8757-B39B-4CDC-71D185FF130D}"/>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UNDERWRITING PANEL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What is an Apostille?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An apostille is an official government certificate that verifies the authenticity of a signature, seal, or stamp on a public document so it can be recognized in another country.</a:t>
            </a:r>
          </a:p>
          <a:p>
            <a:pPr marL="0" indent="0">
              <a:buNone/>
            </a:pPr>
            <a:endParaRPr lang="en-US" sz="2800" dirty="0"/>
          </a:p>
          <a:p>
            <a:pPr marL="0" indent="0">
              <a:buNone/>
            </a:pPr>
            <a:r>
              <a:rPr lang="en-US" sz="2800" dirty="0">
                <a:solidFill>
                  <a:srgbClr val="222222"/>
                </a:solidFill>
              </a:rPr>
              <a:t>It confirms that the official or notary public who signed the document is genuine and holds a valid commission</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31</a:t>
            </a:fld>
            <a:endParaRPr lang="en-US"/>
          </a:p>
        </p:txBody>
      </p:sp>
      <p:sp>
        <p:nvSpPr>
          <p:cNvPr id="6" name="Shape 2">
            <a:extLst>
              <a:ext uri="{FF2B5EF4-FFF2-40B4-BE49-F238E27FC236}">
                <a16:creationId xmlns:a16="http://schemas.microsoft.com/office/drawing/2014/main" id="{515738F2-B4A3-BB35-A651-7049484C9971}"/>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4F23EF35-8166-0975-EDFC-9293ED0420CE}"/>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SCENARIO</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Any difference if the husband instead wants to sign a Power of Attorney giving an unrelated third-party power to sign for him as his attorney-in-fact?</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32</a:t>
            </a:fld>
            <a:endParaRPr lang="en-US"/>
          </a:p>
        </p:txBody>
      </p:sp>
      <p:sp>
        <p:nvSpPr>
          <p:cNvPr id="6" name="Shape 2">
            <a:extLst>
              <a:ext uri="{FF2B5EF4-FFF2-40B4-BE49-F238E27FC236}">
                <a16:creationId xmlns:a16="http://schemas.microsoft.com/office/drawing/2014/main" id="{9C0FA260-AC58-F4A9-9D35-B320C6CCDAAD}"/>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BEDE6A69-7144-6DEF-BF99-14BEB878C31A}"/>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402D8-470B-FF0C-D3AF-40B236FA1FD3}"/>
            </a:ext>
          </a:extLst>
        </p:cNvPr>
        <p:cNvGrpSpPr/>
        <p:nvPr/>
      </p:nvGrpSpPr>
      <p:grpSpPr>
        <a:xfrm>
          <a:off x="0" y="0"/>
          <a:ext cx="1" cy="1"/>
          <a:chOff x="0" y="0"/>
          <a:chExt cx="1" cy="1"/>
        </a:xfrm>
      </p:grpSpPr>
      <p:sp>
        <p:nvSpPr>
          <p:cNvPr id="2" name="Text 0">
            <a:extLst>
              <a:ext uri="{FF2B5EF4-FFF2-40B4-BE49-F238E27FC236}">
                <a16:creationId xmlns:a16="http://schemas.microsoft.com/office/drawing/2014/main" id="{D078DAF2-A38D-7DF0-165E-A93775D091EC}"/>
              </a:ext>
            </a:extLst>
          </p:cNvPr>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a:extLst>
              <a:ext uri="{FF2B5EF4-FFF2-40B4-BE49-F238E27FC236}">
                <a16:creationId xmlns:a16="http://schemas.microsoft.com/office/drawing/2014/main" id="{C6E35099-FE18-565A-ADFC-00BB7704B27B}"/>
              </a:ext>
            </a:extLst>
          </p:cNvPr>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SCENARIO</a:t>
            </a:r>
            <a:endParaRPr lang="en-US" sz="2800" dirty="0"/>
          </a:p>
        </p:txBody>
      </p:sp>
      <p:sp>
        <p:nvSpPr>
          <p:cNvPr id="4" name="Shape 2">
            <a:extLst>
              <a:ext uri="{FF2B5EF4-FFF2-40B4-BE49-F238E27FC236}">
                <a16:creationId xmlns:a16="http://schemas.microsoft.com/office/drawing/2014/main" id="{017C491A-9E13-0F56-5844-1BEAF2D06912}"/>
              </a:ext>
            </a:extLst>
          </p:cNvPr>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a:extLst>
              <a:ext uri="{FF2B5EF4-FFF2-40B4-BE49-F238E27FC236}">
                <a16:creationId xmlns:a16="http://schemas.microsoft.com/office/drawing/2014/main" id="{054B280B-865B-0488-5A4B-39BDCF6278F5}"/>
              </a:ext>
            </a:extLst>
          </p:cNvPr>
          <p:cNvSpPr/>
          <p:nvPr/>
        </p:nvSpPr>
        <p:spPr>
          <a:xfrm>
            <a:off x="868680" y="1682496"/>
            <a:ext cx="10378440" cy="3959352"/>
          </a:xfrm>
          <a:prstGeom prst="rect">
            <a:avLst/>
          </a:prstGeom>
          <a:noFill/>
          <a:ln/>
        </p:spPr>
        <p:txBody>
          <a:bodyPr wrap="square" lIns="508" tIns="508" rIns="508" bIns="508" rtlCol="0" anchor="t">
            <a:normAutofit/>
          </a:bodyPr>
          <a:lstStyle/>
          <a:p>
            <a:r>
              <a:rPr lang="en-US" sz="2800" dirty="0"/>
              <a:t>The same guidelines apply for execution of a POA as with a deed.   However, the local notary will likely use their own customary notary form.   Caution should be taken to ensure the POA form includes the necessary powers and is adequately executed.   The following slide contains a sample Turkish Power of Attorney. </a:t>
            </a:r>
          </a:p>
        </p:txBody>
      </p:sp>
      <p:sp>
        <p:nvSpPr>
          <p:cNvPr id="25" name="Slide Number Placeholder 0">
            <a:extLst>
              <a:ext uri="{FF2B5EF4-FFF2-40B4-BE49-F238E27FC236}">
                <a16:creationId xmlns:a16="http://schemas.microsoft.com/office/drawing/2014/main" id="{FF9E9707-BE44-39BC-0267-2CBFBD47F990}"/>
              </a:ext>
            </a:extLst>
          </p:cNvPr>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33</a:t>
            </a:fld>
            <a:endParaRPr lang="en-US"/>
          </a:p>
        </p:txBody>
      </p:sp>
      <p:sp>
        <p:nvSpPr>
          <p:cNvPr id="6" name="Shape 2">
            <a:extLst>
              <a:ext uri="{FF2B5EF4-FFF2-40B4-BE49-F238E27FC236}">
                <a16:creationId xmlns:a16="http://schemas.microsoft.com/office/drawing/2014/main" id="{D8419681-BC2C-A935-CC8C-CF3C3AF943E5}"/>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7F0488CF-B039-3CE5-16CB-7FD0271A71BB}"/>
              </a:ext>
            </a:extLst>
          </p:cNvPr>
          <p:cNvPicPr>
            <a:picLocks noChangeAspect="1"/>
          </p:cNvPicPr>
          <p:nvPr/>
        </p:nvPicPr>
        <p:blipFill>
          <a:blip r:embed="rId3"/>
          <a:stretch>
            <a:fillRect/>
          </a:stretch>
        </p:blipFill>
        <p:spPr>
          <a:xfrm>
            <a:off x="566928" y="6108225"/>
            <a:ext cx="2319389" cy="539013"/>
          </a:xfrm>
          <a:prstGeom prst="rect">
            <a:avLst/>
          </a:prstGeom>
        </p:spPr>
      </p:pic>
    </p:spTree>
    <p:extLst>
      <p:ext uri="{BB962C8B-B14F-4D97-AF65-F5344CB8AC3E}">
        <p14:creationId xmlns:p14="http://schemas.microsoft.com/office/powerpoint/2010/main" val="38518795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FOREIGN NOTARY</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Sample Turkey Power of Attorney</a:t>
            </a:r>
            <a:endParaRPr lang="en-US" sz="2800" dirty="0"/>
          </a:p>
        </p:txBody>
      </p:sp>
      <p:sp>
        <p:nvSpPr>
          <p:cNvPr id="5" name="Text 3"/>
          <p:cNvSpPr/>
          <p:nvPr/>
        </p:nvSpPr>
        <p:spPr>
          <a:xfrm>
            <a:off x="2834640" y="2971800"/>
            <a:ext cx="6492240" cy="548640"/>
          </a:xfrm>
          <a:prstGeom prst="rect">
            <a:avLst/>
          </a:prstGeom>
          <a:noFill/>
          <a:ln/>
        </p:spPr>
        <p:txBody>
          <a:bodyPr wrap="square" lIns="0" tIns="0" rIns="0" bIns="0" rtlCol="0" anchor="ctr"/>
          <a:lstStyle/>
          <a:p>
            <a:pPr marL="0" indent="0" algn="ctr">
              <a:buNone/>
            </a:pPr>
            <a:endParaRPr lang="en-US" sz="30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34</a:t>
            </a:fld>
            <a:endParaRPr lang="en-US"/>
          </a:p>
        </p:txBody>
      </p:sp>
      <p:pic>
        <p:nvPicPr>
          <p:cNvPr id="7" name="Picture 6">
            <a:extLst>
              <a:ext uri="{FF2B5EF4-FFF2-40B4-BE49-F238E27FC236}">
                <a16:creationId xmlns:a16="http://schemas.microsoft.com/office/drawing/2014/main" id="{DDD8615C-6D29-8EE5-1044-56CF10C704AA}"/>
              </a:ext>
            </a:extLst>
          </p:cNvPr>
          <p:cNvPicPr>
            <a:picLocks noChangeAspect="1"/>
          </p:cNvPicPr>
          <p:nvPr/>
        </p:nvPicPr>
        <p:blipFill>
          <a:blip r:embed="rId3"/>
          <a:stretch>
            <a:fillRect/>
          </a:stretch>
        </p:blipFill>
        <p:spPr>
          <a:xfrm>
            <a:off x="379510" y="1316736"/>
            <a:ext cx="3524257" cy="4948813"/>
          </a:xfrm>
          <a:prstGeom prst="rect">
            <a:avLst/>
          </a:prstGeom>
        </p:spPr>
      </p:pic>
      <p:pic>
        <p:nvPicPr>
          <p:cNvPr id="9" name="Picture 8">
            <a:extLst>
              <a:ext uri="{FF2B5EF4-FFF2-40B4-BE49-F238E27FC236}">
                <a16:creationId xmlns:a16="http://schemas.microsoft.com/office/drawing/2014/main" id="{E70C989D-8C32-9ED1-BE08-5135741811BE}"/>
              </a:ext>
            </a:extLst>
          </p:cNvPr>
          <p:cNvPicPr>
            <a:picLocks noChangeAspect="1"/>
          </p:cNvPicPr>
          <p:nvPr/>
        </p:nvPicPr>
        <p:blipFill>
          <a:blip r:embed="rId4"/>
          <a:stretch>
            <a:fillRect/>
          </a:stretch>
        </p:blipFill>
        <p:spPr>
          <a:xfrm>
            <a:off x="4027177" y="1316593"/>
            <a:ext cx="3524256" cy="4983039"/>
          </a:xfrm>
          <a:prstGeom prst="rect">
            <a:avLst/>
          </a:prstGeom>
        </p:spPr>
      </p:pic>
      <p:pic>
        <p:nvPicPr>
          <p:cNvPr id="11" name="Picture 10">
            <a:extLst>
              <a:ext uri="{FF2B5EF4-FFF2-40B4-BE49-F238E27FC236}">
                <a16:creationId xmlns:a16="http://schemas.microsoft.com/office/drawing/2014/main" id="{067E1E06-12C7-7585-8340-BF53C19D22B7}"/>
              </a:ext>
            </a:extLst>
          </p:cNvPr>
          <p:cNvPicPr>
            <a:picLocks noChangeAspect="1"/>
          </p:cNvPicPr>
          <p:nvPr/>
        </p:nvPicPr>
        <p:blipFill>
          <a:blip r:embed="rId5"/>
          <a:stretch>
            <a:fillRect/>
          </a:stretch>
        </p:blipFill>
        <p:spPr>
          <a:xfrm>
            <a:off x="7674843" y="1316593"/>
            <a:ext cx="4287925" cy="4983039"/>
          </a:xfrm>
          <a:prstGeom prst="rect">
            <a:avLst/>
          </a:prstGeom>
        </p:spPr>
      </p:pic>
      <p:sp>
        <p:nvSpPr>
          <p:cNvPr id="12" name="Shape 2">
            <a:extLst>
              <a:ext uri="{FF2B5EF4-FFF2-40B4-BE49-F238E27FC236}">
                <a16:creationId xmlns:a16="http://schemas.microsoft.com/office/drawing/2014/main" id="{3E610F32-7F11-C1BD-0373-CA64390F1814}"/>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13" name="Picture 12">
            <a:extLst>
              <a:ext uri="{FF2B5EF4-FFF2-40B4-BE49-F238E27FC236}">
                <a16:creationId xmlns:a16="http://schemas.microsoft.com/office/drawing/2014/main" id="{44D27C31-E18D-529D-76D0-AE61B1A25742}"/>
              </a:ext>
            </a:extLst>
          </p:cNvPr>
          <p:cNvPicPr>
            <a:picLocks noChangeAspect="1"/>
          </p:cNvPicPr>
          <p:nvPr/>
        </p:nvPicPr>
        <p:blipFill>
          <a:blip r:embed="rId6"/>
          <a:stretch>
            <a:fillRect/>
          </a:stretch>
        </p:blipFill>
        <p:spPr>
          <a:xfrm>
            <a:off x="9422715" y="658368"/>
            <a:ext cx="2319389" cy="539013"/>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BB32A-DD34-3193-D78A-40389BDB796B}"/>
            </a:ext>
          </a:extLst>
        </p:cNvPr>
        <p:cNvGrpSpPr/>
        <p:nvPr/>
      </p:nvGrpSpPr>
      <p:grpSpPr>
        <a:xfrm>
          <a:off x="0" y="0"/>
          <a:ext cx="1" cy="1"/>
          <a:chOff x="0" y="0"/>
          <a:chExt cx="1" cy="1"/>
        </a:xfrm>
      </p:grpSpPr>
      <p:pic>
        <p:nvPicPr>
          <p:cNvPr id="2" name="Image 0" descr="/mnt/data/tmp_uw/be7f6be060.png">
            <a:extLst>
              <a:ext uri="{FF2B5EF4-FFF2-40B4-BE49-F238E27FC236}">
                <a16:creationId xmlns:a16="http://schemas.microsoft.com/office/drawing/2014/main" id="{279D0FF8-4AFB-6AE2-65F6-D60AD5C75552}"/>
              </a:ext>
            </a:extLst>
          </p:cNvPr>
          <p:cNvPicPr>
            <a:picLocks noChangeAspect="1"/>
          </p:cNvPicPr>
          <p:nvPr/>
        </p:nvPicPr>
        <p:blipFill>
          <a:blip r:embed="rId3"/>
          <a:srcRect t="7811" b="7811"/>
          <a:stretch/>
        </p:blipFill>
        <p:spPr>
          <a:xfrm>
            <a:off x="0" y="0"/>
            <a:ext cx="12191695" cy="6858000"/>
          </a:xfrm>
          <a:prstGeom prst="rect">
            <a:avLst/>
          </a:prstGeom>
        </p:spPr>
      </p:pic>
      <p:sp>
        <p:nvSpPr>
          <p:cNvPr id="3" name="Shape 0">
            <a:extLst>
              <a:ext uri="{FF2B5EF4-FFF2-40B4-BE49-F238E27FC236}">
                <a16:creationId xmlns:a16="http://schemas.microsoft.com/office/drawing/2014/main" id="{337DA3C1-20F3-AF5F-5358-31F678980DA8}"/>
              </a:ext>
            </a:extLst>
          </p:cNvPr>
          <p:cNvSpPr/>
          <p:nvPr/>
        </p:nvSpPr>
        <p:spPr>
          <a:xfrm>
            <a:off x="0" y="0"/>
            <a:ext cx="12191695" cy="6858000"/>
          </a:xfrm>
          <a:prstGeom prst="rect">
            <a:avLst/>
          </a:prstGeom>
          <a:solidFill>
            <a:srgbClr val="000000">
              <a:alpha val="58000"/>
            </a:srgbClr>
          </a:solidFill>
          <a:ln w="12700">
            <a:solidFill>
              <a:srgbClr val="000000">
                <a:alpha val="0"/>
              </a:srgbClr>
            </a:solidFill>
            <a:prstDash val="solid"/>
          </a:ln>
        </p:spPr>
        <p:txBody>
          <a:bodyPr/>
          <a:lstStyle/>
          <a:p>
            <a:endParaRPr lang="en-US"/>
          </a:p>
        </p:txBody>
      </p:sp>
      <p:sp>
        <p:nvSpPr>
          <p:cNvPr id="4" name="Text 1">
            <a:extLst>
              <a:ext uri="{FF2B5EF4-FFF2-40B4-BE49-F238E27FC236}">
                <a16:creationId xmlns:a16="http://schemas.microsoft.com/office/drawing/2014/main" id="{8D042729-42DA-3AA3-9617-B857365F1A3F}"/>
              </a:ext>
            </a:extLst>
          </p:cNvPr>
          <p:cNvSpPr/>
          <p:nvPr/>
        </p:nvSpPr>
        <p:spPr>
          <a:xfrm>
            <a:off x="640080" y="566928"/>
            <a:ext cx="3657600" cy="228600"/>
          </a:xfrm>
          <a:prstGeom prst="rect">
            <a:avLst/>
          </a:prstGeom>
          <a:noFill/>
          <a:ln/>
        </p:spPr>
        <p:txBody>
          <a:bodyPr wrap="square" lIns="0" tIns="0" rIns="0" bIns="0" rtlCol="0" anchor="ctr"/>
          <a:lstStyle/>
          <a:p>
            <a:pPr marL="0" indent="0">
              <a:buNone/>
            </a:pPr>
            <a:r>
              <a:rPr lang="en-US" sz="1100" b="1" kern="0" spc="200" dirty="0">
                <a:solidFill>
                  <a:srgbClr val="C8102E"/>
                </a:solidFill>
              </a:rPr>
              <a:t>NEXT MATCHUP</a:t>
            </a:r>
            <a:endParaRPr lang="en-US" sz="1100" dirty="0"/>
          </a:p>
        </p:txBody>
      </p:sp>
      <p:sp>
        <p:nvSpPr>
          <p:cNvPr id="5" name="Text 2">
            <a:extLst>
              <a:ext uri="{FF2B5EF4-FFF2-40B4-BE49-F238E27FC236}">
                <a16:creationId xmlns:a16="http://schemas.microsoft.com/office/drawing/2014/main" id="{83636B43-7C8E-24D1-7B13-A0A99017584D}"/>
              </a:ext>
            </a:extLst>
          </p:cNvPr>
          <p:cNvSpPr/>
          <p:nvPr/>
        </p:nvSpPr>
        <p:spPr>
          <a:xfrm>
            <a:off x="640080" y="1807155"/>
            <a:ext cx="10881360" cy="1920240"/>
          </a:xfrm>
          <a:prstGeom prst="rect">
            <a:avLst/>
          </a:prstGeom>
          <a:noFill/>
          <a:ln/>
        </p:spPr>
        <p:txBody>
          <a:bodyPr wrap="square" lIns="0" tIns="0" rIns="0" bIns="0" rtlCol="0" anchor="ctr">
            <a:normAutofit/>
          </a:bodyPr>
          <a:lstStyle/>
          <a:p>
            <a:pPr marL="0" indent="0">
              <a:buNone/>
            </a:pPr>
            <a:r>
              <a:rPr lang="en-US" sz="4400" b="1" dirty="0">
                <a:solidFill>
                  <a:srgbClr val="FFFFFF"/>
                </a:solidFill>
              </a:rPr>
              <a:t>TRUSTS</a:t>
            </a:r>
            <a:endParaRPr lang="en-US" sz="4400" dirty="0"/>
          </a:p>
        </p:txBody>
      </p:sp>
      <p:sp>
        <p:nvSpPr>
          <p:cNvPr id="6" name="Shape 3">
            <a:extLst>
              <a:ext uri="{FF2B5EF4-FFF2-40B4-BE49-F238E27FC236}">
                <a16:creationId xmlns:a16="http://schemas.microsoft.com/office/drawing/2014/main" id="{FAB604D3-9E93-CC29-4F85-7F7DA682B452}"/>
              </a:ext>
            </a:extLst>
          </p:cNvPr>
          <p:cNvSpPr/>
          <p:nvPr/>
        </p:nvSpPr>
        <p:spPr>
          <a:xfrm>
            <a:off x="658368" y="3794760"/>
            <a:ext cx="10789920" cy="1"/>
          </a:xfrm>
          <a:prstGeom prst="line">
            <a:avLst/>
          </a:prstGeom>
          <a:noFill/>
          <a:ln w="38100">
            <a:solidFill>
              <a:srgbClr val="C8102E"/>
            </a:solidFill>
            <a:prstDash val="solid"/>
          </a:ln>
        </p:spPr>
        <p:txBody>
          <a:bodyPr/>
          <a:lstStyle/>
          <a:p>
            <a:endParaRPr lang="en-US"/>
          </a:p>
        </p:txBody>
      </p:sp>
      <p:sp>
        <p:nvSpPr>
          <p:cNvPr id="7" name="Text 4">
            <a:extLst>
              <a:ext uri="{FF2B5EF4-FFF2-40B4-BE49-F238E27FC236}">
                <a16:creationId xmlns:a16="http://schemas.microsoft.com/office/drawing/2014/main" id="{719ECB7E-8B9B-F20D-3BC3-3F65C0F9DBE1}"/>
              </a:ext>
            </a:extLst>
          </p:cNvPr>
          <p:cNvSpPr/>
          <p:nvPr/>
        </p:nvSpPr>
        <p:spPr>
          <a:xfrm>
            <a:off x="685800" y="4096512"/>
            <a:ext cx="6126480" cy="274320"/>
          </a:xfrm>
          <a:prstGeom prst="rect">
            <a:avLst/>
          </a:prstGeom>
          <a:noFill/>
          <a:ln/>
        </p:spPr>
        <p:txBody>
          <a:bodyPr wrap="square" lIns="0" tIns="0" rIns="0" bIns="0" rtlCol="0" anchor="ctr"/>
          <a:lstStyle/>
          <a:p>
            <a:pPr marL="0" indent="0">
              <a:buNone/>
            </a:pPr>
            <a:r>
              <a:rPr lang="en-US" sz="1200" b="1" kern="0" spc="100" dirty="0">
                <a:solidFill>
                  <a:srgbClr val="B8B8B8"/>
                </a:solidFill>
              </a:rPr>
              <a:t>UNDERWRITING PANEL  |  TITLE TAILGATE</a:t>
            </a:r>
            <a:endParaRPr lang="en-US" sz="1200" dirty="0"/>
          </a:p>
        </p:txBody>
      </p:sp>
      <p:pic>
        <p:nvPicPr>
          <p:cNvPr id="9" name="Picture 8">
            <a:extLst>
              <a:ext uri="{FF2B5EF4-FFF2-40B4-BE49-F238E27FC236}">
                <a16:creationId xmlns:a16="http://schemas.microsoft.com/office/drawing/2014/main" id="{93E839E7-FC72-C793-B0E7-35B80768B3C9}"/>
              </a:ext>
            </a:extLst>
          </p:cNvPr>
          <p:cNvPicPr>
            <a:picLocks noChangeAspect="1"/>
          </p:cNvPicPr>
          <p:nvPr/>
        </p:nvPicPr>
        <p:blipFill>
          <a:blip r:embed="rId4"/>
          <a:stretch>
            <a:fillRect/>
          </a:stretch>
        </p:blipFill>
        <p:spPr>
          <a:xfrm>
            <a:off x="464004" y="5700069"/>
            <a:ext cx="4009751" cy="931843"/>
          </a:xfrm>
          <a:prstGeom prst="rect">
            <a:avLst/>
          </a:prstGeom>
        </p:spPr>
      </p:pic>
    </p:spTree>
    <p:extLst>
      <p:ext uri="{BB962C8B-B14F-4D97-AF65-F5344CB8AC3E}">
        <p14:creationId xmlns:p14="http://schemas.microsoft.com/office/powerpoint/2010/main" val="16395892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UNDERWRITING PANEL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Trusts</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r>
              <a:rPr lang="en-US" sz="2800" dirty="0">
                <a:solidFill>
                  <a:srgbClr val="222222"/>
                </a:solidFill>
              </a:rPr>
              <a:t>Transaction involves the sale of property currently vested in Susie </a:t>
            </a:r>
            <a:r>
              <a:rPr lang="en-US" sz="2800">
                <a:solidFill>
                  <a:srgbClr val="222222"/>
                </a:solidFill>
              </a:rPr>
              <a:t>Seller </a:t>
            </a:r>
            <a:r>
              <a:rPr lang="en-US" sz="2800" dirty="0">
                <a:solidFill>
                  <a:srgbClr val="222222"/>
                </a:solidFill>
              </a:rPr>
              <a:t>as Trustee of the Susie Seller Family Revocable Trust UTD September 1, 2020.  Susie Seller is deceased and the purported successor trustee has contracted to sell the property to the proposed insured buyer.</a:t>
            </a:r>
            <a:endParaRPr lang="en-US" sz="280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36</a:t>
            </a:fld>
            <a:endParaRPr lang="en-US"/>
          </a:p>
        </p:txBody>
      </p:sp>
      <p:sp>
        <p:nvSpPr>
          <p:cNvPr id="6" name="Shape 2">
            <a:extLst>
              <a:ext uri="{FF2B5EF4-FFF2-40B4-BE49-F238E27FC236}">
                <a16:creationId xmlns:a16="http://schemas.microsoft.com/office/drawing/2014/main" id="{FC191341-E744-2E7F-A878-F1D06D1785B4}"/>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26CB88EC-FDB9-D20B-151A-B38459D4A838}"/>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MAKE THE CALL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What is your call?</a:t>
            </a:r>
            <a:endParaRPr lang="en-US" sz="2800" dirty="0"/>
          </a:p>
        </p:txBody>
      </p:sp>
      <p:sp>
        <p:nvSpPr>
          <p:cNvPr id="4" name="Shape 2"/>
          <p:cNvSpPr/>
          <p:nvPr/>
        </p:nvSpPr>
        <p:spPr>
          <a:xfrm>
            <a:off x="914400" y="2148840"/>
            <a:ext cx="3246120" cy="2103120"/>
          </a:xfrm>
          <a:prstGeom prst="roundRect">
            <a:avLst>
              <a:gd name="adj" fmla="val 3478"/>
            </a:avLst>
          </a:prstGeom>
          <a:solidFill>
            <a:srgbClr val="C8102E"/>
          </a:solidFill>
          <a:ln w="19050">
            <a:solidFill>
              <a:srgbClr val="C8102E"/>
            </a:solidFill>
            <a:prstDash val="solid"/>
          </a:ln>
          <a:effectLst>
            <a:outerShdw blurRad="19050" dist="8890" dir="2700000" algn="bl" rotWithShape="0">
              <a:srgbClr val="000000">
                <a:alpha val="25000"/>
              </a:srgbClr>
            </a:outerShdw>
          </a:effectLst>
        </p:spPr>
        <p:txBody>
          <a:bodyPr/>
          <a:lstStyle/>
          <a:p>
            <a:endParaRPr lang="en-US"/>
          </a:p>
        </p:txBody>
      </p:sp>
      <p:sp>
        <p:nvSpPr>
          <p:cNvPr id="5" name="Text 3"/>
          <p:cNvSpPr/>
          <p:nvPr/>
        </p:nvSpPr>
        <p:spPr>
          <a:xfrm>
            <a:off x="1143000" y="2651760"/>
            <a:ext cx="2788920" cy="1005840"/>
          </a:xfrm>
          <a:prstGeom prst="rect">
            <a:avLst/>
          </a:prstGeom>
          <a:noFill/>
          <a:ln/>
        </p:spPr>
        <p:txBody>
          <a:bodyPr wrap="square" lIns="0" tIns="0" rIns="0" bIns="0" rtlCol="0" anchor="ctr">
            <a:normAutofit/>
          </a:bodyPr>
          <a:lstStyle/>
          <a:p>
            <a:pPr marL="0" indent="0" algn="ctr">
              <a:buNone/>
            </a:pPr>
            <a:r>
              <a:rPr lang="en-US" sz="2800" b="1" dirty="0">
                <a:solidFill>
                  <a:srgbClr val="FFFFFF"/>
                </a:solidFill>
              </a:rPr>
              <a:t>INSURE</a:t>
            </a:r>
            <a:endParaRPr lang="en-US" sz="2800" dirty="0"/>
          </a:p>
        </p:txBody>
      </p:sp>
      <p:sp>
        <p:nvSpPr>
          <p:cNvPr id="6" name="Shape 4"/>
          <p:cNvSpPr/>
          <p:nvPr/>
        </p:nvSpPr>
        <p:spPr>
          <a:xfrm>
            <a:off x="4663440" y="2148840"/>
            <a:ext cx="3246120" cy="2103120"/>
          </a:xfrm>
          <a:prstGeom prst="roundRect">
            <a:avLst>
              <a:gd name="adj" fmla="val 3478"/>
            </a:avLst>
          </a:prstGeom>
          <a:solidFill>
            <a:srgbClr val="222222"/>
          </a:solidFill>
          <a:ln w="19050">
            <a:solidFill>
              <a:srgbClr val="FFFFFF"/>
            </a:solidFill>
            <a:prstDash val="solid"/>
          </a:ln>
          <a:effectLst>
            <a:outerShdw blurRad="19050" dist="8890" dir="2700000" algn="bl" rotWithShape="0">
              <a:srgbClr val="000000">
                <a:alpha val="25000"/>
              </a:srgbClr>
            </a:outerShdw>
          </a:effectLst>
        </p:spPr>
        <p:txBody>
          <a:bodyPr/>
          <a:lstStyle/>
          <a:p>
            <a:endParaRPr lang="en-US"/>
          </a:p>
        </p:txBody>
      </p:sp>
      <p:sp>
        <p:nvSpPr>
          <p:cNvPr id="7" name="Text 5"/>
          <p:cNvSpPr/>
          <p:nvPr/>
        </p:nvSpPr>
        <p:spPr>
          <a:xfrm>
            <a:off x="4892040" y="2651760"/>
            <a:ext cx="2788920" cy="1005840"/>
          </a:xfrm>
          <a:prstGeom prst="rect">
            <a:avLst/>
          </a:prstGeom>
          <a:noFill/>
          <a:ln/>
        </p:spPr>
        <p:txBody>
          <a:bodyPr wrap="square" lIns="0" tIns="0" rIns="0" bIns="0" rtlCol="0" anchor="ctr">
            <a:normAutofit/>
          </a:bodyPr>
          <a:lstStyle/>
          <a:p>
            <a:pPr marL="0" indent="0" algn="ctr">
              <a:buNone/>
            </a:pPr>
            <a:r>
              <a:rPr lang="en-US" sz="2800" b="1" dirty="0">
                <a:solidFill>
                  <a:srgbClr val="FFFFFF"/>
                </a:solidFill>
              </a:rPr>
              <a:t>DON’T INSURE</a:t>
            </a:r>
            <a:endParaRPr lang="en-US" sz="2800" dirty="0"/>
          </a:p>
        </p:txBody>
      </p:sp>
      <p:sp>
        <p:nvSpPr>
          <p:cNvPr id="8" name="Shape 6"/>
          <p:cNvSpPr/>
          <p:nvPr/>
        </p:nvSpPr>
        <p:spPr>
          <a:xfrm>
            <a:off x="8412480" y="2148840"/>
            <a:ext cx="3246120" cy="2103120"/>
          </a:xfrm>
          <a:prstGeom prst="roundRect">
            <a:avLst>
              <a:gd name="adj" fmla="val 3478"/>
            </a:avLst>
          </a:prstGeom>
          <a:solidFill>
            <a:srgbClr val="666666"/>
          </a:solidFill>
          <a:ln w="19050">
            <a:solidFill>
              <a:srgbClr val="FFFFFF"/>
            </a:solidFill>
            <a:prstDash val="solid"/>
          </a:ln>
          <a:effectLst>
            <a:outerShdw blurRad="19050" dist="8890" dir="2700000" algn="bl" rotWithShape="0">
              <a:srgbClr val="000000">
                <a:alpha val="25000"/>
              </a:srgbClr>
            </a:outerShdw>
          </a:effectLst>
        </p:spPr>
        <p:txBody>
          <a:bodyPr/>
          <a:lstStyle/>
          <a:p>
            <a:endParaRPr lang="en-US"/>
          </a:p>
        </p:txBody>
      </p:sp>
      <p:sp>
        <p:nvSpPr>
          <p:cNvPr id="9" name="Text 7"/>
          <p:cNvSpPr/>
          <p:nvPr/>
        </p:nvSpPr>
        <p:spPr>
          <a:xfrm>
            <a:off x="8641080" y="2651760"/>
            <a:ext cx="2788920" cy="1005840"/>
          </a:xfrm>
          <a:prstGeom prst="rect">
            <a:avLst/>
          </a:prstGeom>
          <a:noFill/>
          <a:ln/>
        </p:spPr>
        <p:txBody>
          <a:bodyPr wrap="square" lIns="0" tIns="0" rIns="0" bIns="0" rtlCol="0" anchor="ctr">
            <a:normAutofit/>
          </a:bodyPr>
          <a:lstStyle/>
          <a:p>
            <a:pPr marL="0" indent="0" algn="ctr">
              <a:buNone/>
            </a:pPr>
            <a:r>
              <a:rPr lang="en-US" sz="2000" b="1" dirty="0">
                <a:solidFill>
                  <a:srgbClr val="FFFFFF"/>
                </a:solidFill>
              </a:rPr>
              <a:t>NEED MORE INFORMATION</a:t>
            </a:r>
            <a:endParaRPr lang="en-US" sz="2000" dirty="0"/>
          </a:p>
        </p:txBody>
      </p:sp>
      <p:sp>
        <p:nvSpPr>
          <p:cNvPr id="10" name="Text 8"/>
          <p:cNvSpPr/>
          <p:nvPr/>
        </p:nvSpPr>
        <p:spPr>
          <a:xfrm>
            <a:off x="3200400" y="4983480"/>
            <a:ext cx="5760720" cy="320040"/>
          </a:xfrm>
          <a:prstGeom prst="rect">
            <a:avLst/>
          </a:prstGeom>
          <a:noFill/>
          <a:ln/>
        </p:spPr>
        <p:txBody>
          <a:bodyPr wrap="square" lIns="0" tIns="0" rIns="0" bIns="0" rtlCol="0" anchor="ctr"/>
          <a:lstStyle/>
          <a:p>
            <a:pPr marL="0" indent="0" algn="ctr">
              <a:buNone/>
            </a:pPr>
            <a:r>
              <a:rPr lang="en-US" sz="1500" b="1" kern="0" spc="150" dirty="0">
                <a:solidFill>
                  <a:srgbClr val="C8102E"/>
                </a:solidFill>
              </a:rPr>
              <a:t>VOTE BEFORE THE RULING</a:t>
            </a:r>
            <a:endParaRPr lang="en-US" sz="15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37</a:t>
            </a:fld>
            <a:endParaRPr lang="en-US"/>
          </a:p>
        </p:txBody>
      </p:sp>
      <p:sp>
        <p:nvSpPr>
          <p:cNvPr id="11" name="Shape 2">
            <a:extLst>
              <a:ext uri="{FF2B5EF4-FFF2-40B4-BE49-F238E27FC236}">
                <a16:creationId xmlns:a16="http://schemas.microsoft.com/office/drawing/2014/main" id="{2EC15860-6F1A-06EA-AA5C-E9EB3F213584}"/>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12" name="Picture 11">
            <a:extLst>
              <a:ext uri="{FF2B5EF4-FFF2-40B4-BE49-F238E27FC236}">
                <a16:creationId xmlns:a16="http://schemas.microsoft.com/office/drawing/2014/main" id="{244C0661-DD97-CFB9-67B4-850E82B699BA}"/>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UNDERWRITING GUIDANCE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Need more information. When title is vested in a trust, the title insurer's primary objective is to confirm that the trust exists, the trustee has powers to act on behalf of the trust, and the proposed transaction is authorized under the trust documents.</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38</a:t>
            </a:fld>
            <a:endParaRPr lang="en-US"/>
          </a:p>
        </p:txBody>
      </p:sp>
      <p:sp>
        <p:nvSpPr>
          <p:cNvPr id="6" name="Shape 2">
            <a:extLst>
              <a:ext uri="{FF2B5EF4-FFF2-40B4-BE49-F238E27FC236}">
                <a16:creationId xmlns:a16="http://schemas.microsoft.com/office/drawing/2014/main" id="{5332866C-FF3C-F108-6C87-1F464564E673}"/>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25B7BF1A-AC16-569C-5958-7D290E09F4EE}"/>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UNDERWRITING GUIDANCE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Our focus in reviewing a trust is on authority, capacity, title continuity, and beneficiary-related risks rather than the trust's substantive estate-planning provisions.</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39</a:t>
            </a:fld>
            <a:endParaRPr lang="en-US"/>
          </a:p>
        </p:txBody>
      </p:sp>
      <p:sp>
        <p:nvSpPr>
          <p:cNvPr id="6" name="Shape 2">
            <a:extLst>
              <a:ext uri="{FF2B5EF4-FFF2-40B4-BE49-F238E27FC236}">
                <a16:creationId xmlns:a16="http://schemas.microsoft.com/office/drawing/2014/main" id="{9EDCA544-74D7-10D8-4247-46D7DBE731CB}"/>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3682737A-B4E2-B295-5351-8B117D5C74B2}"/>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UNDERWRITING PANEL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Core Underwriting Review – 1</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Confirm the Trust's Existence and Identity</a:t>
            </a:r>
            <a:endParaRPr lang="en-US" sz="2800" dirty="0"/>
          </a:p>
          <a:p>
            <a:pPr marL="342900" indent="-342900">
              <a:buFont typeface="Arial" panose="020B0604020202020204" pitchFamily="34" charset="0"/>
              <a:buChar char="•"/>
            </a:pPr>
            <a:r>
              <a:rPr lang="en-US" sz="2800" dirty="0">
                <a:solidFill>
                  <a:srgbClr val="222222"/>
                </a:solidFill>
              </a:rPr>
              <a:t>Verify the exact name of the trust as title is vested.</a:t>
            </a:r>
            <a:endParaRPr lang="en-US" sz="2800" dirty="0"/>
          </a:p>
          <a:p>
            <a:pPr marL="342900" indent="-342900">
              <a:buFont typeface="Arial" panose="020B0604020202020204" pitchFamily="34" charset="0"/>
              <a:buChar char="•"/>
            </a:pPr>
            <a:r>
              <a:rPr lang="en-US" sz="2800" dirty="0">
                <a:solidFill>
                  <a:srgbClr val="222222"/>
                </a:solidFill>
              </a:rPr>
              <a:t>Determine whether the trust is revocable or irrevocable.</a:t>
            </a:r>
            <a:endParaRPr lang="en-US" sz="2800" dirty="0"/>
          </a:p>
          <a:p>
            <a:pPr marL="342900" indent="-342900">
              <a:buFont typeface="Arial" panose="020B0604020202020204" pitchFamily="34" charset="0"/>
              <a:buChar char="•"/>
            </a:pPr>
            <a:r>
              <a:rPr lang="en-US" sz="2800" dirty="0">
                <a:solidFill>
                  <a:srgbClr val="222222"/>
                </a:solidFill>
              </a:rPr>
              <a:t>Confirm the date of the trust and any amendments.</a:t>
            </a:r>
            <a:endParaRPr lang="en-US" sz="2800" dirty="0"/>
          </a:p>
          <a:p>
            <a:pPr marL="342900" indent="-342900">
              <a:buFont typeface="Arial" panose="020B0604020202020204" pitchFamily="34" charset="0"/>
              <a:buChar char="•"/>
            </a:pPr>
            <a:r>
              <a:rPr lang="en-US" sz="2800" dirty="0">
                <a:solidFill>
                  <a:srgbClr val="222222"/>
                </a:solidFill>
              </a:rPr>
              <a:t>Ensure the vesting deed matches the current trust and trustee information.</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40</a:t>
            </a:fld>
            <a:endParaRPr lang="en-US"/>
          </a:p>
        </p:txBody>
      </p:sp>
      <p:sp>
        <p:nvSpPr>
          <p:cNvPr id="6" name="Shape 2">
            <a:extLst>
              <a:ext uri="{FF2B5EF4-FFF2-40B4-BE49-F238E27FC236}">
                <a16:creationId xmlns:a16="http://schemas.microsoft.com/office/drawing/2014/main" id="{07EF24B1-0078-B803-A132-006014E37783}"/>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F4E44E7E-11FC-A974-1CEA-B254C7083085}"/>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UNDERWRITING PANEL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Core Underwriting Review – 2</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Verify Trustee Authority</a:t>
            </a:r>
            <a:endParaRPr lang="en-US" sz="2800" dirty="0"/>
          </a:p>
          <a:p>
            <a:pPr marL="342900" indent="-342900">
              <a:buFont typeface="Arial" panose="020B0604020202020204" pitchFamily="34" charset="0"/>
              <a:buChar char="•"/>
            </a:pPr>
            <a:r>
              <a:rPr lang="en-US" sz="2800" dirty="0">
                <a:solidFill>
                  <a:srgbClr val="222222"/>
                </a:solidFill>
              </a:rPr>
              <a:t>Review the trust agreement or a valid certification of trust.</a:t>
            </a:r>
            <a:endParaRPr lang="en-US" sz="2800" dirty="0"/>
          </a:p>
          <a:p>
            <a:pPr marL="342900" indent="-342900">
              <a:buFont typeface="Arial" panose="020B0604020202020204" pitchFamily="34" charset="0"/>
              <a:buChar char="•"/>
            </a:pPr>
            <a:r>
              <a:rPr lang="en-US" sz="2800" dirty="0">
                <a:solidFill>
                  <a:srgbClr val="222222"/>
                </a:solidFill>
              </a:rPr>
              <a:t>Confirm the current trustee has authority to:</a:t>
            </a:r>
            <a:endParaRPr lang="en-US" sz="2800" dirty="0"/>
          </a:p>
          <a:p>
            <a:pPr marL="800100" lvl="1" indent="-342900">
              <a:buFont typeface="Arial" panose="020B0604020202020204" pitchFamily="34" charset="0"/>
              <a:buChar char="•"/>
            </a:pPr>
            <a:r>
              <a:rPr lang="en-US" sz="2800" dirty="0">
                <a:solidFill>
                  <a:srgbClr val="222222"/>
                </a:solidFill>
              </a:rPr>
              <a:t>acquire, convey, mortgage, or lease property;</a:t>
            </a:r>
            <a:endParaRPr lang="en-US" sz="2800" dirty="0"/>
          </a:p>
          <a:p>
            <a:pPr marL="800100" lvl="1" indent="-342900">
              <a:buFont typeface="Arial" panose="020B0604020202020204" pitchFamily="34" charset="0"/>
              <a:buChar char="•"/>
            </a:pPr>
            <a:r>
              <a:rPr lang="en-US" sz="2800" dirty="0">
                <a:solidFill>
                  <a:srgbClr val="222222"/>
                </a:solidFill>
              </a:rPr>
              <a:t>execute loan documents;</a:t>
            </a:r>
            <a:endParaRPr lang="en-US" sz="2800" dirty="0"/>
          </a:p>
          <a:p>
            <a:pPr marL="800100" lvl="1" indent="-342900">
              <a:buFont typeface="Arial" panose="020B0604020202020204" pitchFamily="34" charset="0"/>
              <a:buChar char="•"/>
            </a:pPr>
            <a:r>
              <a:rPr lang="en-US" sz="2800" dirty="0">
                <a:solidFill>
                  <a:srgbClr val="222222"/>
                </a:solidFill>
              </a:rPr>
              <a:t>delegate authority (if applicable).</a:t>
            </a:r>
            <a:endParaRPr lang="en-US" sz="2800" dirty="0"/>
          </a:p>
          <a:p>
            <a:pPr marL="342900" indent="-342900">
              <a:buFont typeface="Arial" panose="020B0604020202020204" pitchFamily="34" charset="0"/>
              <a:buChar char="•"/>
            </a:pPr>
            <a:r>
              <a:rPr lang="en-US" sz="2800" dirty="0">
                <a:solidFill>
                  <a:srgbClr val="222222"/>
                </a:solidFill>
              </a:rPr>
              <a:t>If multiple trustees serve, determine whether they may act independently or must act jointly.</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41</a:t>
            </a:fld>
            <a:endParaRPr lang="en-US"/>
          </a:p>
        </p:txBody>
      </p:sp>
      <p:sp>
        <p:nvSpPr>
          <p:cNvPr id="6" name="Shape 2">
            <a:extLst>
              <a:ext uri="{FF2B5EF4-FFF2-40B4-BE49-F238E27FC236}">
                <a16:creationId xmlns:a16="http://schemas.microsoft.com/office/drawing/2014/main" id="{652F8A25-0F97-0894-45D6-BE339E008320}"/>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935E5619-586F-1EF8-50E2-8AF5F549D869}"/>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UNDERWRITING PANEL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Core Underwriting Review – 3</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Review Title Chain</a:t>
            </a:r>
            <a:endParaRPr lang="en-US" sz="2800" dirty="0"/>
          </a:p>
          <a:p>
            <a:pPr marL="342900" indent="-342900">
              <a:buFont typeface="Arial" panose="020B0604020202020204" pitchFamily="34" charset="0"/>
              <a:buChar char="•"/>
            </a:pPr>
            <a:r>
              <a:rPr lang="en-US" sz="2800" dirty="0">
                <a:solidFill>
                  <a:srgbClr val="222222"/>
                </a:solidFill>
              </a:rPr>
              <a:t>Confirm title was properly conveyed into the trust.</a:t>
            </a:r>
            <a:endParaRPr lang="en-US" sz="2800" dirty="0"/>
          </a:p>
          <a:p>
            <a:pPr marL="342900" indent="-342900">
              <a:buFont typeface="Arial" panose="020B0604020202020204" pitchFamily="34" charset="0"/>
              <a:buChar char="•"/>
            </a:pPr>
            <a:r>
              <a:rPr lang="en-US" sz="2800" dirty="0">
                <a:solidFill>
                  <a:srgbClr val="222222"/>
                </a:solidFill>
              </a:rPr>
              <a:t>Check for any gaps caused by trustee deaths, resignations, or successor trustee appointments.</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42</a:t>
            </a:fld>
            <a:endParaRPr lang="en-US"/>
          </a:p>
        </p:txBody>
      </p:sp>
      <p:sp>
        <p:nvSpPr>
          <p:cNvPr id="6" name="Shape 2">
            <a:extLst>
              <a:ext uri="{FF2B5EF4-FFF2-40B4-BE49-F238E27FC236}">
                <a16:creationId xmlns:a16="http://schemas.microsoft.com/office/drawing/2014/main" id="{8C4A7869-68D8-EF5D-AED8-97B3C9ECC251}"/>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08A70285-155E-0854-5080-1C9DA8CD3338}"/>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UNDERWRITING PANEL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Death or Incapacity Concerns</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If the trust creator or trustee has died:</a:t>
            </a:r>
            <a:endParaRPr lang="en-US" sz="2800" dirty="0"/>
          </a:p>
          <a:p>
            <a:pPr marL="342900" indent="-342900">
              <a:buFont typeface="Arial" panose="020B0604020202020204" pitchFamily="34" charset="0"/>
              <a:buChar char="•"/>
            </a:pPr>
            <a:r>
              <a:rPr lang="en-US" sz="2800" dirty="0">
                <a:solidFill>
                  <a:srgbClr val="222222"/>
                </a:solidFill>
              </a:rPr>
              <a:t>Obtain evidence of death.</a:t>
            </a:r>
            <a:endParaRPr lang="en-US" sz="2800" dirty="0"/>
          </a:p>
          <a:p>
            <a:pPr marL="342900" indent="-342900">
              <a:buFont typeface="Arial" panose="020B0604020202020204" pitchFamily="34" charset="0"/>
              <a:buChar char="•"/>
            </a:pPr>
            <a:r>
              <a:rPr lang="en-US" sz="2800" dirty="0">
                <a:solidFill>
                  <a:srgbClr val="222222"/>
                </a:solidFill>
              </a:rPr>
              <a:t>Verify successor trustee appointment procedures were followed.</a:t>
            </a:r>
            <a:endParaRPr lang="en-US" sz="2800" dirty="0"/>
          </a:p>
          <a:p>
            <a:pPr marL="342900" indent="-342900">
              <a:buFont typeface="Arial" panose="020B0604020202020204" pitchFamily="34" charset="0"/>
              <a:buChar char="•"/>
            </a:pPr>
            <a:r>
              <a:rPr lang="en-US" sz="2800" dirty="0">
                <a:solidFill>
                  <a:srgbClr val="222222"/>
                </a:solidFill>
              </a:rPr>
              <a:t>Confirm acceptance of trusteeship by the successor trustee.</a:t>
            </a:r>
            <a:endParaRPr lang="en-US" sz="2800" dirty="0"/>
          </a:p>
          <a:p>
            <a:pPr marL="342900" indent="-342900">
              <a:buFont typeface="Arial" panose="020B0604020202020204" pitchFamily="34" charset="0"/>
              <a:buChar char="•"/>
            </a:pPr>
            <a:r>
              <a:rPr lang="en-US" sz="2800" dirty="0">
                <a:solidFill>
                  <a:srgbClr val="222222"/>
                </a:solidFill>
              </a:rPr>
              <a:t>Determine whether trust powers changed upon death.</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43</a:t>
            </a:fld>
            <a:endParaRPr lang="en-US"/>
          </a:p>
        </p:txBody>
      </p:sp>
      <p:sp>
        <p:nvSpPr>
          <p:cNvPr id="6" name="Shape 2">
            <a:extLst>
              <a:ext uri="{FF2B5EF4-FFF2-40B4-BE49-F238E27FC236}">
                <a16:creationId xmlns:a16="http://schemas.microsoft.com/office/drawing/2014/main" id="{742052B5-6FE6-038E-A4FC-2B675CA93082}"/>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D89B954C-33E3-D7D1-E164-A5CA33EF2A84}"/>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UNDERWRITING PANEL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Certification of Trust</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lnSpcReduction="10000"/>
          </a:bodyPr>
          <a:lstStyle/>
          <a:p>
            <a:pPr marL="0" indent="0">
              <a:buNone/>
            </a:pPr>
            <a:r>
              <a:rPr lang="en-US" sz="2400" dirty="0">
                <a:solidFill>
                  <a:srgbClr val="222222"/>
                </a:solidFill>
              </a:rPr>
              <a:t>We are often asked if we can rely upon a certification of trust executed a significant amount of time prior to closing or even executed in conjunction with the signing of the trust itself.  Unless the original settlors are identified as the initial trustees and serving as the trustees in the sale, we will require a certificate of trust signed in conjunction with closing.  </a:t>
            </a:r>
          </a:p>
          <a:p>
            <a:pPr marL="0" indent="0">
              <a:buNone/>
            </a:pPr>
            <a:endParaRPr lang="en-US" sz="2400" dirty="0">
              <a:solidFill>
                <a:srgbClr val="222222"/>
              </a:solidFill>
            </a:endParaRPr>
          </a:p>
          <a:p>
            <a:pPr marL="0" indent="0">
              <a:buNone/>
            </a:pPr>
            <a:r>
              <a:rPr lang="en-US" sz="2400" dirty="0">
                <a:solidFill>
                  <a:srgbClr val="222222"/>
                </a:solidFill>
              </a:rPr>
              <a:t>The certificate should include:</a:t>
            </a:r>
            <a:endParaRPr lang="en-US" sz="2400" dirty="0"/>
          </a:p>
          <a:p>
            <a:pPr marL="285750" indent="-285750">
              <a:buFont typeface="Arial" panose="020B0604020202020204" pitchFamily="34" charset="0"/>
              <a:buChar char="•"/>
            </a:pPr>
            <a:r>
              <a:rPr lang="en-US" sz="2400" dirty="0">
                <a:solidFill>
                  <a:srgbClr val="222222"/>
                </a:solidFill>
              </a:rPr>
              <a:t>trust name and date;</a:t>
            </a:r>
            <a:endParaRPr lang="en-US" sz="2400" dirty="0"/>
          </a:p>
          <a:p>
            <a:pPr marL="285750" indent="-285750">
              <a:buFont typeface="Arial" panose="020B0604020202020204" pitchFamily="34" charset="0"/>
              <a:buChar char="•"/>
            </a:pPr>
            <a:r>
              <a:rPr lang="en-US" sz="2400" dirty="0">
                <a:solidFill>
                  <a:srgbClr val="222222"/>
                </a:solidFill>
              </a:rPr>
              <a:t>trustee identity;</a:t>
            </a:r>
            <a:endParaRPr lang="en-US" sz="2400" dirty="0"/>
          </a:p>
          <a:p>
            <a:pPr marL="285750" indent="-285750">
              <a:buFont typeface="Arial" panose="020B0604020202020204" pitchFamily="34" charset="0"/>
              <a:buChar char="•"/>
            </a:pPr>
            <a:r>
              <a:rPr lang="en-US" sz="2400" dirty="0">
                <a:solidFill>
                  <a:srgbClr val="222222"/>
                </a:solidFill>
              </a:rPr>
              <a:t>trustee powers;</a:t>
            </a:r>
            <a:endParaRPr lang="en-US" sz="2400" dirty="0"/>
          </a:p>
          <a:p>
            <a:pPr marL="285750" indent="-285750">
              <a:buFont typeface="Arial" panose="020B0604020202020204" pitchFamily="34" charset="0"/>
              <a:buChar char="•"/>
            </a:pPr>
            <a:r>
              <a:rPr lang="en-US" sz="2400" dirty="0">
                <a:solidFill>
                  <a:srgbClr val="222222"/>
                </a:solidFill>
              </a:rPr>
              <a:t>revocability status; and</a:t>
            </a:r>
            <a:endParaRPr lang="en-US" sz="2400" dirty="0"/>
          </a:p>
          <a:p>
            <a:pPr marL="285750" indent="-285750">
              <a:buFont typeface="Arial" panose="020B0604020202020204" pitchFamily="34" charset="0"/>
              <a:buChar char="•"/>
            </a:pPr>
            <a:r>
              <a:rPr lang="en-US" sz="2400" dirty="0">
                <a:solidFill>
                  <a:srgbClr val="222222"/>
                </a:solidFill>
              </a:rPr>
              <a:t>authority to enter the transaction.</a:t>
            </a:r>
            <a:endParaRPr lang="en-US" sz="24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44</a:t>
            </a:fld>
            <a:endParaRPr lang="en-US"/>
          </a:p>
        </p:txBody>
      </p:sp>
      <p:sp>
        <p:nvSpPr>
          <p:cNvPr id="6" name="Shape 2">
            <a:extLst>
              <a:ext uri="{FF2B5EF4-FFF2-40B4-BE49-F238E27FC236}">
                <a16:creationId xmlns:a16="http://schemas.microsoft.com/office/drawing/2014/main" id="{24688D0F-5B14-7A18-FBC0-F928C9759AE7}"/>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0C411DA4-0AF0-FE04-887F-33A05759BA52}"/>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UNDERWRITING PANEL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Non-exclusive checklist when reviewing a trust:</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a:buSzPct val="100000"/>
            </a:pPr>
            <a:r>
              <a:rPr lang="en-US" sz="2400" dirty="0">
                <a:solidFill>
                  <a:srgbClr val="222222"/>
                </a:solidFill>
              </a:rPr>
              <a:t>☐ Trust exists and is properly named.</a:t>
            </a:r>
            <a:endParaRPr lang="en-US" sz="2400" dirty="0"/>
          </a:p>
          <a:p>
            <a:pPr>
              <a:buSzPct val="100000"/>
            </a:pPr>
            <a:r>
              <a:rPr lang="en-US" sz="2400" dirty="0">
                <a:solidFill>
                  <a:srgbClr val="222222"/>
                </a:solidFill>
              </a:rPr>
              <a:t>☐ Trustee identity is verified.</a:t>
            </a:r>
            <a:endParaRPr lang="en-US" sz="2400" dirty="0"/>
          </a:p>
          <a:p>
            <a:pPr>
              <a:buSzPct val="100000"/>
            </a:pPr>
            <a:r>
              <a:rPr lang="en-US" sz="2400" dirty="0">
                <a:solidFill>
                  <a:srgbClr val="222222"/>
                </a:solidFill>
              </a:rPr>
              <a:t>☐ Trustee has authority to act.</a:t>
            </a:r>
            <a:endParaRPr lang="en-US" sz="2400" dirty="0"/>
          </a:p>
          <a:p>
            <a:pPr>
              <a:buSzPct val="100000"/>
            </a:pPr>
            <a:r>
              <a:rPr lang="en-US" sz="2400" dirty="0">
                <a:solidFill>
                  <a:srgbClr val="222222"/>
                </a:solidFill>
              </a:rPr>
              <a:t>☐ Successor trustee appointments are valid.</a:t>
            </a:r>
            <a:endParaRPr lang="en-US" sz="2400" dirty="0"/>
          </a:p>
          <a:p>
            <a:pPr>
              <a:buSzPct val="100000"/>
            </a:pPr>
            <a:r>
              <a:rPr lang="en-US" sz="2400" dirty="0">
                <a:solidFill>
                  <a:srgbClr val="222222"/>
                </a:solidFill>
              </a:rPr>
              <a:t>☐ Title was properly conveyed into the trust.</a:t>
            </a:r>
            <a:endParaRPr lang="en-US" sz="2400" dirty="0"/>
          </a:p>
          <a:p>
            <a:pPr>
              <a:buSzPct val="100000"/>
            </a:pPr>
            <a:r>
              <a:rPr lang="en-US" sz="2400" dirty="0">
                <a:solidFill>
                  <a:srgbClr val="222222"/>
                </a:solidFill>
              </a:rPr>
              <a:t>☐ No beneficiary consent requirements remain unsatisfied.</a:t>
            </a:r>
            <a:endParaRPr lang="en-US" sz="2400" dirty="0"/>
          </a:p>
          <a:p>
            <a:pPr>
              <a:buSzPct val="100000"/>
            </a:pPr>
            <a:r>
              <a:rPr lang="en-US" sz="2400" dirty="0">
                <a:solidFill>
                  <a:srgbClr val="222222"/>
                </a:solidFill>
              </a:rPr>
              <a:t>☐ No trust restrictions prohibit the transaction.</a:t>
            </a:r>
            <a:endParaRPr lang="en-US" sz="2400" dirty="0"/>
          </a:p>
          <a:p>
            <a:pPr>
              <a:buSzPct val="100000"/>
            </a:pPr>
            <a:r>
              <a:rPr lang="en-US" sz="2400" dirty="0">
                <a:solidFill>
                  <a:srgbClr val="222222"/>
                </a:solidFill>
              </a:rPr>
              <a:t>☐ Execution blocks correctly reflect fiduciary capacity.</a:t>
            </a:r>
            <a:endParaRPr lang="en-US" sz="2400" dirty="0"/>
          </a:p>
          <a:p>
            <a:pPr>
              <a:buSzPct val="100000"/>
            </a:pPr>
            <a:r>
              <a:rPr lang="en-US" sz="2400" dirty="0">
                <a:solidFill>
                  <a:srgbClr val="222222"/>
                </a:solidFill>
              </a:rPr>
              <a:t>☐ All amendments affecting authority have been reviewed.</a:t>
            </a:r>
            <a:endParaRPr lang="en-US" sz="2400" dirty="0"/>
          </a:p>
          <a:p>
            <a:pPr>
              <a:buSzPct val="100000"/>
            </a:pPr>
            <a:r>
              <a:rPr lang="en-US" sz="2400" dirty="0">
                <a:solidFill>
                  <a:srgbClr val="222222"/>
                </a:solidFill>
              </a:rPr>
              <a:t>☐ Any lender-specific trust requirements have been satisfied.</a:t>
            </a:r>
            <a:endParaRPr lang="en-US" sz="24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45</a:t>
            </a:fld>
            <a:endParaRPr lang="en-US"/>
          </a:p>
        </p:txBody>
      </p:sp>
      <p:sp>
        <p:nvSpPr>
          <p:cNvPr id="6" name="Shape 2">
            <a:extLst>
              <a:ext uri="{FF2B5EF4-FFF2-40B4-BE49-F238E27FC236}">
                <a16:creationId xmlns:a16="http://schemas.microsoft.com/office/drawing/2014/main" id="{61F46C14-EEC8-17D7-03BF-AEE61E0F18C7}"/>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02156461-67EA-BA0D-F2F8-2952126FF412}"/>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44136-3BCA-899E-38B2-38E81DBC5AA9}"/>
            </a:ext>
          </a:extLst>
        </p:cNvPr>
        <p:cNvGrpSpPr/>
        <p:nvPr/>
      </p:nvGrpSpPr>
      <p:grpSpPr>
        <a:xfrm>
          <a:off x="0" y="0"/>
          <a:ext cx="1" cy="1"/>
          <a:chOff x="0" y="0"/>
          <a:chExt cx="1" cy="1"/>
        </a:xfrm>
      </p:grpSpPr>
      <p:pic>
        <p:nvPicPr>
          <p:cNvPr id="2" name="Image 0" descr="/mnt/data/tmp_uw/be7f6be060.png">
            <a:extLst>
              <a:ext uri="{FF2B5EF4-FFF2-40B4-BE49-F238E27FC236}">
                <a16:creationId xmlns:a16="http://schemas.microsoft.com/office/drawing/2014/main" id="{05416999-7CD8-E524-7C84-577F13FB65E9}"/>
              </a:ext>
            </a:extLst>
          </p:cNvPr>
          <p:cNvPicPr>
            <a:picLocks noChangeAspect="1"/>
          </p:cNvPicPr>
          <p:nvPr/>
        </p:nvPicPr>
        <p:blipFill>
          <a:blip r:embed="rId3"/>
          <a:srcRect t="7811" b="7811"/>
          <a:stretch/>
        </p:blipFill>
        <p:spPr>
          <a:xfrm>
            <a:off x="0" y="0"/>
            <a:ext cx="12191695" cy="6858000"/>
          </a:xfrm>
          <a:prstGeom prst="rect">
            <a:avLst/>
          </a:prstGeom>
        </p:spPr>
      </p:pic>
      <p:sp>
        <p:nvSpPr>
          <p:cNvPr id="3" name="Shape 0">
            <a:extLst>
              <a:ext uri="{FF2B5EF4-FFF2-40B4-BE49-F238E27FC236}">
                <a16:creationId xmlns:a16="http://schemas.microsoft.com/office/drawing/2014/main" id="{0571613A-9650-B7FA-16AF-F7BC0BE41BF8}"/>
              </a:ext>
            </a:extLst>
          </p:cNvPr>
          <p:cNvSpPr/>
          <p:nvPr/>
        </p:nvSpPr>
        <p:spPr>
          <a:xfrm>
            <a:off x="305" y="0"/>
            <a:ext cx="12191695" cy="6858000"/>
          </a:xfrm>
          <a:prstGeom prst="rect">
            <a:avLst/>
          </a:prstGeom>
          <a:solidFill>
            <a:srgbClr val="000000">
              <a:alpha val="58000"/>
            </a:srgbClr>
          </a:solidFill>
          <a:ln w="12700">
            <a:solidFill>
              <a:srgbClr val="000000">
                <a:alpha val="0"/>
              </a:srgbClr>
            </a:solidFill>
            <a:prstDash val="solid"/>
          </a:ln>
        </p:spPr>
        <p:txBody>
          <a:bodyPr/>
          <a:lstStyle/>
          <a:p>
            <a:endParaRPr lang="en-US"/>
          </a:p>
        </p:txBody>
      </p:sp>
      <p:sp>
        <p:nvSpPr>
          <p:cNvPr id="4" name="Text 1">
            <a:extLst>
              <a:ext uri="{FF2B5EF4-FFF2-40B4-BE49-F238E27FC236}">
                <a16:creationId xmlns:a16="http://schemas.microsoft.com/office/drawing/2014/main" id="{326529EF-D4A3-EAC3-BA5B-6205A1BE2F51}"/>
              </a:ext>
            </a:extLst>
          </p:cNvPr>
          <p:cNvSpPr/>
          <p:nvPr/>
        </p:nvSpPr>
        <p:spPr>
          <a:xfrm>
            <a:off x="640080" y="566928"/>
            <a:ext cx="3657600" cy="228600"/>
          </a:xfrm>
          <a:prstGeom prst="rect">
            <a:avLst/>
          </a:prstGeom>
          <a:noFill/>
          <a:ln/>
        </p:spPr>
        <p:txBody>
          <a:bodyPr wrap="square" lIns="0" tIns="0" rIns="0" bIns="0" rtlCol="0" anchor="ctr"/>
          <a:lstStyle/>
          <a:p>
            <a:pPr marL="0" indent="0">
              <a:buNone/>
            </a:pPr>
            <a:r>
              <a:rPr lang="en-US" sz="1100" b="1" kern="0" spc="200" dirty="0">
                <a:solidFill>
                  <a:srgbClr val="C8102E"/>
                </a:solidFill>
              </a:rPr>
              <a:t>NEXT MATCHUP</a:t>
            </a:r>
            <a:endParaRPr lang="en-US" sz="1100" dirty="0"/>
          </a:p>
        </p:txBody>
      </p:sp>
      <p:sp>
        <p:nvSpPr>
          <p:cNvPr id="5" name="Text 2">
            <a:extLst>
              <a:ext uri="{FF2B5EF4-FFF2-40B4-BE49-F238E27FC236}">
                <a16:creationId xmlns:a16="http://schemas.microsoft.com/office/drawing/2014/main" id="{CB313ADF-10A9-0972-3BB3-458B56D0E18B}"/>
              </a:ext>
            </a:extLst>
          </p:cNvPr>
          <p:cNvSpPr/>
          <p:nvPr/>
        </p:nvSpPr>
        <p:spPr>
          <a:xfrm>
            <a:off x="640080" y="1807155"/>
            <a:ext cx="10881360" cy="1920240"/>
          </a:xfrm>
          <a:prstGeom prst="rect">
            <a:avLst/>
          </a:prstGeom>
          <a:noFill/>
          <a:ln/>
        </p:spPr>
        <p:txBody>
          <a:bodyPr wrap="square" lIns="0" tIns="0" rIns="0" bIns="0" rtlCol="0" anchor="ctr">
            <a:normAutofit/>
          </a:bodyPr>
          <a:lstStyle/>
          <a:p>
            <a:pPr marL="0" indent="0">
              <a:buNone/>
            </a:pPr>
            <a:r>
              <a:rPr lang="en-US" sz="4400" b="1" dirty="0">
                <a:solidFill>
                  <a:srgbClr val="FFFFFF"/>
                </a:solidFill>
              </a:rPr>
              <a:t>BANKRUPTCY</a:t>
            </a:r>
            <a:endParaRPr lang="en-US" sz="4400" dirty="0"/>
          </a:p>
        </p:txBody>
      </p:sp>
      <p:sp>
        <p:nvSpPr>
          <p:cNvPr id="6" name="Shape 3">
            <a:extLst>
              <a:ext uri="{FF2B5EF4-FFF2-40B4-BE49-F238E27FC236}">
                <a16:creationId xmlns:a16="http://schemas.microsoft.com/office/drawing/2014/main" id="{B7EF36AC-5C74-8305-EC7F-33F88D55A01E}"/>
              </a:ext>
            </a:extLst>
          </p:cNvPr>
          <p:cNvSpPr/>
          <p:nvPr/>
        </p:nvSpPr>
        <p:spPr>
          <a:xfrm>
            <a:off x="658368" y="3794760"/>
            <a:ext cx="10789920" cy="1"/>
          </a:xfrm>
          <a:prstGeom prst="line">
            <a:avLst/>
          </a:prstGeom>
          <a:noFill/>
          <a:ln w="38100">
            <a:solidFill>
              <a:srgbClr val="C8102E"/>
            </a:solidFill>
            <a:prstDash val="solid"/>
          </a:ln>
        </p:spPr>
        <p:txBody>
          <a:bodyPr/>
          <a:lstStyle/>
          <a:p>
            <a:endParaRPr lang="en-US"/>
          </a:p>
        </p:txBody>
      </p:sp>
      <p:sp>
        <p:nvSpPr>
          <p:cNvPr id="7" name="Text 4">
            <a:extLst>
              <a:ext uri="{FF2B5EF4-FFF2-40B4-BE49-F238E27FC236}">
                <a16:creationId xmlns:a16="http://schemas.microsoft.com/office/drawing/2014/main" id="{9A476051-3D06-04A6-1A4D-11276483DDA7}"/>
              </a:ext>
            </a:extLst>
          </p:cNvPr>
          <p:cNvSpPr/>
          <p:nvPr/>
        </p:nvSpPr>
        <p:spPr>
          <a:xfrm>
            <a:off x="685800" y="4096512"/>
            <a:ext cx="6126480" cy="274320"/>
          </a:xfrm>
          <a:prstGeom prst="rect">
            <a:avLst/>
          </a:prstGeom>
          <a:noFill/>
          <a:ln/>
        </p:spPr>
        <p:txBody>
          <a:bodyPr wrap="square" lIns="0" tIns="0" rIns="0" bIns="0" rtlCol="0" anchor="ctr"/>
          <a:lstStyle/>
          <a:p>
            <a:pPr marL="0" indent="0">
              <a:buNone/>
            </a:pPr>
            <a:r>
              <a:rPr lang="en-US" sz="1200" b="1" kern="0" spc="100" dirty="0">
                <a:solidFill>
                  <a:srgbClr val="B8B8B8"/>
                </a:solidFill>
              </a:rPr>
              <a:t>UNDERWRITING PANEL  |  TITLE TAILGATE</a:t>
            </a:r>
            <a:endParaRPr lang="en-US" sz="1200" dirty="0"/>
          </a:p>
        </p:txBody>
      </p:sp>
      <p:pic>
        <p:nvPicPr>
          <p:cNvPr id="9" name="Picture 8">
            <a:extLst>
              <a:ext uri="{FF2B5EF4-FFF2-40B4-BE49-F238E27FC236}">
                <a16:creationId xmlns:a16="http://schemas.microsoft.com/office/drawing/2014/main" id="{249EE05E-D2CB-DF16-DF7E-BBD1CE5ED3A7}"/>
              </a:ext>
            </a:extLst>
          </p:cNvPr>
          <p:cNvPicPr>
            <a:picLocks noChangeAspect="1"/>
          </p:cNvPicPr>
          <p:nvPr/>
        </p:nvPicPr>
        <p:blipFill>
          <a:blip r:embed="rId4"/>
          <a:stretch>
            <a:fillRect/>
          </a:stretch>
        </p:blipFill>
        <p:spPr>
          <a:xfrm>
            <a:off x="464004" y="5700069"/>
            <a:ext cx="4009751" cy="931843"/>
          </a:xfrm>
          <a:prstGeom prst="rect">
            <a:avLst/>
          </a:prstGeom>
        </p:spPr>
      </p:pic>
    </p:spTree>
    <p:extLst>
      <p:ext uri="{BB962C8B-B14F-4D97-AF65-F5344CB8AC3E}">
        <p14:creationId xmlns:p14="http://schemas.microsoft.com/office/powerpoint/2010/main" val="11716302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UNDERWRITING PANEL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fontScale="92500" lnSpcReduction="20000"/>
          </a:bodyPr>
          <a:lstStyle/>
          <a:p>
            <a:pPr marL="0" indent="0">
              <a:buNone/>
            </a:pPr>
            <a:r>
              <a:rPr lang="en-US" sz="2800" b="1" dirty="0">
                <a:solidFill>
                  <a:srgbClr val="FFFFFF"/>
                </a:solidFill>
              </a:rPr>
              <a:t>Insuring transactions involving sellers or borrowers in an active bankruptcy</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3200" dirty="0">
                <a:solidFill>
                  <a:srgbClr val="222222"/>
                </a:solidFill>
              </a:rPr>
              <a:t>Seller is in an active bankruptcy case.  </a:t>
            </a:r>
          </a:p>
          <a:p>
            <a:pPr marL="0" indent="0">
              <a:buNone/>
            </a:pPr>
            <a:endParaRPr lang="en-US" sz="3200" dirty="0">
              <a:solidFill>
                <a:srgbClr val="222222"/>
              </a:solidFill>
            </a:endParaRPr>
          </a:p>
          <a:p>
            <a:pPr marL="0" indent="0">
              <a:buNone/>
            </a:pPr>
            <a:r>
              <a:rPr lang="en-US" sz="3200" dirty="0">
                <a:solidFill>
                  <a:srgbClr val="222222"/>
                </a:solidFill>
              </a:rPr>
              <a:t>Can you proceed to closing?</a:t>
            </a:r>
            <a:endParaRPr lang="en-US" sz="32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47</a:t>
            </a:fld>
            <a:endParaRPr lang="en-US"/>
          </a:p>
        </p:txBody>
      </p:sp>
      <p:sp>
        <p:nvSpPr>
          <p:cNvPr id="6" name="Shape 2">
            <a:extLst>
              <a:ext uri="{FF2B5EF4-FFF2-40B4-BE49-F238E27FC236}">
                <a16:creationId xmlns:a16="http://schemas.microsoft.com/office/drawing/2014/main" id="{E1FA36D2-4310-A84A-0462-42B59F9605F7}"/>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B57A4DE8-F4CC-DE63-F6F9-4A6148CB0055}"/>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MAKE THE CALL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What is your call?</a:t>
            </a:r>
            <a:endParaRPr lang="en-US" sz="2800" dirty="0"/>
          </a:p>
        </p:txBody>
      </p:sp>
      <p:sp>
        <p:nvSpPr>
          <p:cNvPr id="4" name="Shape 2"/>
          <p:cNvSpPr/>
          <p:nvPr/>
        </p:nvSpPr>
        <p:spPr>
          <a:xfrm>
            <a:off x="914400" y="2148840"/>
            <a:ext cx="3246120" cy="2103120"/>
          </a:xfrm>
          <a:prstGeom prst="roundRect">
            <a:avLst>
              <a:gd name="adj" fmla="val 3478"/>
            </a:avLst>
          </a:prstGeom>
          <a:solidFill>
            <a:srgbClr val="C8102E"/>
          </a:solidFill>
          <a:ln w="19050">
            <a:solidFill>
              <a:srgbClr val="C8102E"/>
            </a:solidFill>
            <a:prstDash val="solid"/>
          </a:ln>
          <a:effectLst>
            <a:outerShdw blurRad="19050" dist="8890" dir="2700000" algn="bl" rotWithShape="0">
              <a:srgbClr val="000000">
                <a:alpha val="25000"/>
              </a:srgbClr>
            </a:outerShdw>
          </a:effectLst>
        </p:spPr>
        <p:txBody>
          <a:bodyPr/>
          <a:lstStyle/>
          <a:p>
            <a:endParaRPr lang="en-US"/>
          </a:p>
        </p:txBody>
      </p:sp>
      <p:sp>
        <p:nvSpPr>
          <p:cNvPr id="5" name="Text 3"/>
          <p:cNvSpPr/>
          <p:nvPr/>
        </p:nvSpPr>
        <p:spPr>
          <a:xfrm>
            <a:off x="1143000" y="2651760"/>
            <a:ext cx="2788920" cy="1005840"/>
          </a:xfrm>
          <a:prstGeom prst="rect">
            <a:avLst/>
          </a:prstGeom>
          <a:noFill/>
          <a:ln/>
        </p:spPr>
        <p:txBody>
          <a:bodyPr wrap="square" lIns="0" tIns="0" rIns="0" bIns="0" rtlCol="0" anchor="ctr">
            <a:normAutofit/>
          </a:bodyPr>
          <a:lstStyle/>
          <a:p>
            <a:pPr marL="0" indent="0" algn="ctr">
              <a:buNone/>
            </a:pPr>
            <a:r>
              <a:rPr lang="en-US" sz="2800" b="1" dirty="0">
                <a:solidFill>
                  <a:srgbClr val="FFFFFF"/>
                </a:solidFill>
              </a:rPr>
              <a:t>INSURE</a:t>
            </a:r>
            <a:endParaRPr lang="en-US" sz="2800" dirty="0"/>
          </a:p>
        </p:txBody>
      </p:sp>
      <p:sp>
        <p:nvSpPr>
          <p:cNvPr id="6" name="Shape 4"/>
          <p:cNvSpPr/>
          <p:nvPr/>
        </p:nvSpPr>
        <p:spPr>
          <a:xfrm>
            <a:off x="4663440" y="2148840"/>
            <a:ext cx="3246120" cy="2103120"/>
          </a:xfrm>
          <a:prstGeom prst="roundRect">
            <a:avLst>
              <a:gd name="adj" fmla="val 3478"/>
            </a:avLst>
          </a:prstGeom>
          <a:solidFill>
            <a:srgbClr val="222222"/>
          </a:solidFill>
          <a:ln w="19050">
            <a:solidFill>
              <a:srgbClr val="FFFFFF"/>
            </a:solidFill>
            <a:prstDash val="solid"/>
          </a:ln>
          <a:effectLst>
            <a:outerShdw blurRad="19050" dist="8890" dir="2700000" algn="bl" rotWithShape="0">
              <a:srgbClr val="000000">
                <a:alpha val="25000"/>
              </a:srgbClr>
            </a:outerShdw>
          </a:effectLst>
        </p:spPr>
        <p:txBody>
          <a:bodyPr/>
          <a:lstStyle/>
          <a:p>
            <a:endParaRPr lang="en-US"/>
          </a:p>
        </p:txBody>
      </p:sp>
      <p:sp>
        <p:nvSpPr>
          <p:cNvPr id="7" name="Text 5"/>
          <p:cNvSpPr/>
          <p:nvPr/>
        </p:nvSpPr>
        <p:spPr>
          <a:xfrm>
            <a:off x="4892040" y="2651760"/>
            <a:ext cx="2788920" cy="1005840"/>
          </a:xfrm>
          <a:prstGeom prst="rect">
            <a:avLst/>
          </a:prstGeom>
          <a:noFill/>
          <a:ln/>
        </p:spPr>
        <p:txBody>
          <a:bodyPr wrap="square" lIns="0" tIns="0" rIns="0" bIns="0" rtlCol="0" anchor="ctr">
            <a:normAutofit/>
          </a:bodyPr>
          <a:lstStyle/>
          <a:p>
            <a:pPr marL="0" indent="0" algn="ctr">
              <a:buNone/>
            </a:pPr>
            <a:r>
              <a:rPr lang="en-US" sz="2800" b="1" dirty="0">
                <a:solidFill>
                  <a:srgbClr val="FFFFFF"/>
                </a:solidFill>
              </a:rPr>
              <a:t>DON’T INSURE</a:t>
            </a:r>
            <a:endParaRPr lang="en-US" sz="2800" dirty="0"/>
          </a:p>
        </p:txBody>
      </p:sp>
      <p:sp>
        <p:nvSpPr>
          <p:cNvPr id="8" name="Shape 6"/>
          <p:cNvSpPr/>
          <p:nvPr/>
        </p:nvSpPr>
        <p:spPr>
          <a:xfrm>
            <a:off x="8412480" y="2148840"/>
            <a:ext cx="3246120" cy="2103120"/>
          </a:xfrm>
          <a:prstGeom prst="roundRect">
            <a:avLst>
              <a:gd name="adj" fmla="val 3478"/>
            </a:avLst>
          </a:prstGeom>
          <a:solidFill>
            <a:srgbClr val="666666"/>
          </a:solidFill>
          <a:ln w="19050">
            <a:solidFill>
              <a:srgbClr val="FFFFFF"/>
            </a:solidFill>
            <a:prstDash val="solid"/>
          </a:ln>
          <a:effectLst>
            <a:outerShdw blurRad="19050" dist="8890" dir="2700000" algn="bl" rotWithShape="0">
              <a:srgbClr val="000000">
                <a:alpha val="25000"/>
              </a:srgbClr>
            </a:outerShdw>
          </a:effectLst>
        </p:spPr>
        <p:txBody>
          <a:bodyPr/>
          <a:lstStyle/>
          <a:p>
            <a:endParaRPr lang="en-US"/>
          </a:p>
        </p:txBody>
      </p:sp>
      <p:sp>
        <p:nvSpPr>
          <p:cNvPr id="9" name="Text 7"/>
          <p:cNvSpPr/>
          <p:nvPr/>
        </p:nvSpPr>
        <p:spPr>
          <a:xfrm>
            <a:off x="8641080" y="2651760"/>
            <a:ext cx="2788920" cy="1005840"/>
          </a:xfrm>
          <a:prstGeom prst="rect">
            <a:avLst/>
          </a:prstGeom>
          <a:noFill/>
          <a:ln/>
        </p:spPr>
        <p:txBody>
          <a:bodyPr wrap="square" lIns="0" tIns="0" rIns="0" bIns="0" rtlCol="0" anchor="ctr">
            <a:normAutofit/>
          </a:bodyPr>
          <a:lstStyle/>
          <a:p>
            <a:pPr marL="0" indent="0" algn="ctr">
              <a:buNone/>
            </a:pPr>
            <a:r>
              <a:rPr lang="en-US" sz="2000" b="1" dirty="0">
                <a:solidFill>
                  <a:srgbClr val="FFFFFF"/>
                </a:solidFill>
              </a:rPr>
              <a:t>NEED MORE INFORMATION</a:t>
            </a:r>
            <a:endParaRPr lang="en-US" sz="2000" dirty="0"/>
          </a:p>
        </p:txBody>
      </p:sp>
      <p:sp>
        <p:nvSpPr>
          <p:cNvPr id="10" name="Text 8"/>
          <p:cNvSpPr/>
          <p:nvPr/>
        </p:nvSpPr>
        <p:spPr>
          <a:xfrm>
            <a:off x="3200400" y="4983480"/>
            <a:ext cx="5760720" cy="320040"/>
          </a:xfrm>
          <a:prstGeom prst="rect">
            <a:avLst/>
          </a:prstGeom>
          <a:noFill/>
          <a:ln/>
        </p:spPr>
        <p:txBody>
          <a:bodyPr wrap="square" lIns="0" tIns="0" rIns="0" bIns="0" rtlCol="0" anchor="ctr"/>
          <a:lstStyle/>
          <a:p>
            <a:pPr marL="0" indent="0" algn="ctr">
              <a:buNone/>
            </a:pPr>
            <a:r>
              <a:rPr lang="en-US" sz="1500" b="1" kern="0" spc="150" dirty="0">
                <a:solidFill>
                  <a:srgbClr val="C8102E"/>
                </a:solidFill>
              </a:rPr>
              <a:t>VOTE BEFORE THE RULING</a:t>
            </a:r>
            <a:endParaRPr lang="en-US" sz="15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48</a:t>
            </a:fld>
            <a:endParaRPr lang="en-US"/>
          </a:p>
        </p:txBody>
      </p:sp>
      <p:sp>
        <p:nvSpPr>
          <p:cNvPr id="11" name="Shape 2">
            <a:extLst>
              <a:ext uri="{FF2B5EF4-FFF2-40B4-BE49-F238E27FC236}">
                <a16:creationId xmlns:a16="http://schemas.microsoft.com/office/drawing/2014/main" id="{C584DC93-9C7A-01A5-30BF-892BB31BAE14}"/>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12" name="Picture 11">
            <a:extLst>
              <a:ext uri="{FF2B5EF4-FFF2-40B4-BE49-F238E27FC236}">
                <a16:creationId xmlns:a16="http://schemas.microsoft.com/office/drawing/2014/main" id="{AF309330-407F-4E7C-EA00-0C00D95A3E07}"/>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UNDERWRITING GUIDANCE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Yes, with court approval. Real property can be sold by a debtor during a pending bankruptcy case, but the sale generally cannot occur without complying with bankruptcy court requirements. When a bankruptcy petition is filed, an automatic stay arises under 11 U.S.C. § 362, and the property typically becomes part of the bankruptcy estate. As a result, the debtor's ability to sell real property is restricted and subject to the bankruptcy process. Our underwriting requirements vary depending on the chapter under which the bankruptcy case is filed:</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49</a:t>
            </a:fld>
            <a:endParaRPr lang="en-US"/>
          </a:p>
        </p:txBody>
      </p:sp>
      <p:sp>
        <p:nvSpPr>
          <p:cNvPr id="6" name="Shape 2">
            <a:extLst>
              <a:ext uri="{FF2B5EF4-FFF2-40B4-BE49-F238E27FC236}">
                <a16:creationId xmlns:a16="http://schemas.microsoft.com/office/drawing/2014/main" id="{BB1F439D-BA8F-4D80-E56C-F5CF98363DE0}"/>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B97C3B95-FE6B-E196-8A75-AE63DBDA0939}"/>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UNDERWRITING GUIDANCE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b="1" dirty="0">
                <a:solidFill>
                  <a:srgbClr val="C8102E"/>
                </a:solidFill>
              </a:rPr>
              <a:t>Chapter 7: The bankruptcy trustee generally controls non-exempt assets of the estate. A sale of real property usually requires notice to creditors and approval of the bankruptcy court under 11 U.S.C. § 363. Proceeds are distributed according to bankruptcy priorities.</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50</a:t>
            </a:fld>
            <a:endParaRPr lang="en-US"/>
          </a:p>
        </p:txBody>
      </p:sp>
      <p:sp>
        <p:nvSpPr>
          <p:cNvPr id="6" name="Shape 2">
            <a:extLst>
              <a:ext uri="{FF2B5EF4-FFF2-40B4-BE49-F238E27FC236}">
                <a16:creationId xmlns:a16="http://schemas.microsoft.com/office/drawing/2014/main" id="{9843A071-A140-AEF6-40DE-A9F0F9F485B5}"/>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45E38E79-A6DA-5FFA-08F7-7BEC2107558E}"/>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UNDERWRITING GUIDANCE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b="1" dirty="0">
                <a:solidFill>
                  <a:srgbClr val="C8102E"/>
                </a:solidFill>
              </a:rPr>
              <a:t>Chapter 11: The debtor-in-possession may seek court approval to sell real property, often through a sale motion under § 363. The court evaluates whether the sale serves a valid business purpose and protects creditor interests.</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51</a:t>
            </a:fld>
            <a:endParaRPr lang="en-US"/>
          </a:p>
        </p:txBody>
      </p:sp>
      <p:sp>
        <p:nvSpPr>
          <p:cNvPr id="6" name="Shape 2">
            <a:extLst>
              <a:ext uri="{FF2B5EF4-FFF2-40B4-BE49-F238E27FC236}">
                <a16:creationId xmlns:a16="http://schemas.microsoft.com/office/drawing/2014/main" id="{F820D43B-8241-3792-3A37-5E30D3A71F3C}"/>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6AEE4C26-4923-B72E-4A8E-B5C8B0D5774C}"/>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UNDERWRITING GUIDANCE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b="1" dirty="0">
                <a:solidFill>
                  <a:srgbClr val="C8102E"/>
                </a:solidFill>
              </a:rPr>
              <a:t>Chapter 13: Although the debtor generally retains possession of property, the debtor must ordinarily obtain bankruptcy court approval before selling real estate. The proceeds may be subject to the Chapter 13 plan and creditor claims.</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52</a:t>
            </a:fld>
            <a:endParaRPr lang="en-US"/>
          </a:p>
        </p:txBody>
      </p:sp>
      <p:sp>
        <p:nvSpPr>
          <p:cNvPr id="6" name="Shape 2">
            <a:extLst>
              <a:ext uri="{FF2B5EF4-FFF2-40B4-BE49-F238E27FC236}">
                <a16:creationId xmlns:a16="http://schemas.microsoft.com/office/drawing/2014/main" id="{E7362A81-2B7B-0CF4-B700-5EA742E0F0E4}"/>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22869943-C080-4594-A9F6-40001B60AC0D}"/>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UNDERWRITING GUIDANCE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Pocket version:   Confirmation as to whether a bankruptcy case is pending, review of any orders authorizing the sale, determination of who has authority to convey title (trustee, debtor-in-possession, or debtor), and compliance with the terms of any related bankruptcy court order.</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53</a:t>
            </a:fld>
            <a:endParaRPr lang="en-US"/>
          </a:p>
        </p:txBody>
      </p:sp>
      <p:sp>
        <p:nvSpPr>
          <p:cNvPr id="6" name="Shape 2">
            <a:extLst>
              <a:ext uri="{FF2B5EF4-FFF2-40B4-BE49-F238E27FC236}">
                <a16:creationId xmlns:a16="http://schemas.microsoft.com/office/drawing/2014/main" id="{B38C8D8C-2633-425F-11F1-6022CE51C701}"/>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23A2D89E-B9F0-A5A4-D079-B6158C1FB386}"/>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UNDERWRITING PANEL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Relying on bankruptcy discharge to resolve liens</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The title search reveals a FiFa entered against the seller 7 years ago, but Seller argues the FiFa was wiped out by their bankruptcy discharge 5 years ago.   Can we rely upon the bankruptcy discharge to insure without a release of the FiFa?</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54</a:t>
            </a:fld>
            <a:endParaRPr lang="en-US"/>
          </a:p>
        </p:txBody>
      </p:sp>
      <p:sp>
        <p:nvSpPr>
          <p:cNvPr id="6" name="Shape 2">
            <a:extLst>
              <a:ext uri="{FF2B5EF4-FFF2-40B4-BE49-F238E27FC236}">
                <a16:creationId xmlns:a16="http://schemas.microsoft.com/office/drawing/2014/main" id="{A9D476C1-E2D9-066F-F116-2FF39B8E948D}"/>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7ACB5A28-034A-1C4D-50FC-8184D6D06F1B}"/>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MAKE THE CALL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What is your call?</a:t>
            </a:r>
            <a:endParaRPr lang="en-US" sz="2800" dirty="0"/>
          </a:p>
        </p:txBody>
      </p:sp>
      <p:sp>
        <p:nvSpPr>
          <p:cNvPr id="4" name="Shape 2"/>
          <p:cNvSpPr/>
          <p:nvPr/>
        </p:nvSpPr>
        <p:spPr>
          <a:xfrm>
            <a:off x="914400" y="2148840"/>
            <a:ext cx="3246120" cy="2103120"/>
          </a:xfrm>
          <a:prstGeom prst="roundRect">
            <a:avLst>
              <a:gd name="adj" fmla="val 3478"/>
            </a:avLst>
          </a:prstGeom>
          <a:solidFill>
            <a:srgbClr val="C8102E"/>
          </a:solidFill>
          <a:ln w="19050">
            <a:solidFill>
              <a:srgbClr val="C8102E"/>
            </a:solidFill>
            <a:prstDash val="solid"/>
          </a:ln>
          <a:effectLst>
            <a:outerShdw blurRad="19050" dist="8890" dir="2700000" algn="bl" rotWithShape="0">
              <a:srgbClr val="000000">
                <a:alpha val="25000"/>
              </a:srgbClr>
            </a:outerShdw>
          </a:effectLst>
        </p:spPr>
        <p:txBody>
          <a:bodyPr/>
          <a:lstStyle/>
          <a:p>
            <a:endParaRPr lang="en-US"/>
          </a:p>
        </p:txBody>
      </p:sp>
      <p:sp>
        <p:nvSpPr>
          <p:cNvPr id="5" name="Text 3"/>
          <p:cNvSpPr/>
          <p:nvPr/>
        </p:nvSpPr>
        <p:spPr>
          <a:xfrm>
            <a:off x="1143000" y="2651760"/>
            <a:ext cx="2788920" cy="1005840"/>
          </a:xfrm>
          <a:prstGeom prst="rect">
            <a:avLst/>
          </a:prstGeom>
          <a:noFill/>
          <a:ln/>
        </p:spPr>
        <p:txBody>
          <a:bodyPr wrap="square" lIns="0" tIns="0" rIns="0" bIns="0" rtlCol="0" anchor="ctr">
            <a:normAutofit/>
          </a:bodyPr>
          <a:lstStyle/>
          <a:p>
            <a:pPr marL="0" indent="0" algn="ctr">
              <a:buNone/>
            </a:pPr>
            <a:r>
              <a:rPr lang="en-US" sz="2800" b="1" dirty="0">
                <a:solidFill>
                  <a:srgbClr val="FFFFFF"/>
                </a:solidFill>
              </a:rPr>
              <a:t>INSURE</a:t>
            </a:r>
            <a:endParaRPr lang="en-US" sz="2800" dirty="0"/>
          </a:p>
        </p:txBody>
      </p:sp>
      <p:sp>
        <p:nvSpPr>
          <p:cNvPr id="6" name="Shape 4"/>
          <p:cNvSpPr/>
          <p:nvPr/>
        </p:nvSpPr>
        <p:spPr>
          <a:xfrm>
            <a:off x="4663440" y="2148840"/>
            <a:ext cx="3246120" cy="2103120"/>
          </a:xfrm>
          <a:prstGeom prst="roundRect">
            <a:avLst>
              <a:gd name="adj" fmla="val 3478"/>
            </a:avLst>
          </a:prstGeom>
          <a:solidFill>
            <a:srgbClr val="222222"/>
          </a:solidFill>
          <a:ln w="19050">
            <a:solidFill>
              <a:srgbClr val="FFFFFF"/>
            </a:solidFill>
            <a:prstDash val="solid"/>
          </a:ln>
          <a:effectLst>
            <a:outerShdw blurRad="19050" dist="8890" dir="2700000" algn="bl" rotWithShape="0">
              <a:srgbClr val="000000">
                <a:alpha val="25000"/>
              </a:srgbClr>
            </a:outerShdw>
          </a:effectLst>
        </p:spPr>
        <p:txBody>
          <a:bodyPr/>
          <a:lstStyle/>
          <a:p>
            <a:endParaRPr lang="en-US"/>
          </a:p>
        </p:txBody>
      </p:sp>
      <p:sp>
        <p:nvSpPr>
          <p:cNvPr id="7" name="Text 5"/>
          <p:cNvSpPr/>
          <p:nvPr/>
        </p:nvSpPr>
        <p:spPr>
          <a:xfrm>
            <a:off x="4892040" y="2651760"/>
            <a:ext cx="2788920" cy="1005840"/>
          </a:xfrm>
          <a:prstGeom prst="rect">
            <a:avLst/>
          </a:prstGeom>
          <a:noFill/>
          <a:ln/>
        </p:spPr>
        <p:txBody>
          <a:bodyPr wrap="square" lIns="0" tIns="0" rIns="0" bIns="0" rtlCol="0" anchor="ctr">
            <a:normAutofit/>
          </a:bodyPr>
          <a:lstStyle/>
          <a:p>
            <a:pPr marL="0" indent="0" algn="ctr">
              <a:buNone/>
            </a:pPr>
            <a:r>
              <a:rPr lang="en-US" sz="2800" b="1" dirty="0">
                <a:solidFill>
                  <a:srgbClr val="FFFFFF"/>
                </a:solidFill>
              </a:rPr>
              <a:t>DON’T INSURE</a:t>
            </a:r>
            <a:endParaRPr lang="en-US" sz="2800" dirty="0"/>
          </a:p>
        </p:txBody>
      </p:sp>
      <p:sp>
        <p:nvSpPr>
          <p:cNvPr id="8" name="Shape 6"/>
          <p:cNvSpPr/>
          <p:nvPr/>
        </p:nvSpPr>
        <p:spPr>
          <a:xfrm>
            <a:off x="8412480" y="2148840"/>
            <a:ext cx="3246120" cy="2103120"/>
          </a:xfrm>
          <a:prstGeom prst="roundRect">
            <a:avLst>
              <a:gd name="adj" fmla="val 3478"/>
            </a:avLst>
          </a:prstGeom>
          <a:solidFill>
            <a:srgbClr val="666666"/>
          </a:solidFill>
          <a:ln w="19050">
            <a:solidFill>
              <a:srgbClr val="FFFFFF"/>
            </a:solidFill>
            <a:prstDash val="solid"/>
          </a:ln>
          <a:effectLst>
            <a:outerShdw blurRad="19050" dist="8890" dir="2700000" algn="bl" rotWithShape="0">
              <a:srgbClr val="000000">
                <a:alpha val="25000"/>
              </a:srgbClr>
            </a:outerShdw>
          </a:effectLst>
        </p:spPr>
        <p:txBody>
          <a:bodyPr/>
          <a:lstStyle/>
          <a:p>
            <a:endParaRPr lang="en-US"/>
          </a:p>
        </p:txBody>
      </p:sp>
      <p:sp>
        <p:nvSpPr>
          <p:cNvPr id="9" name="Text 7"/>
          <p:cNvSpPr/>
          <p:nvPr/>
        </p:nvSpPr>
        <p:spPr>
          <a:xfrm>
            <a:off x="8641080" y="2651760"/>
            <a:ext cx="2788920" cy="1005840"/>
          </a:xfrm>
          <a:prstGeom prst="rect">
            <a:avLst/>
          </a:prstGeom>
          <a:noFill/>
          <a:ln/>
        </p:spPr>
        <p:txBody>
          <a:bodyPr wrap="square" lIns="0" tIns="0" rIns="0" bIns="0" rtlCol="0" anchor="ctr">
            <a:normAutofit/>
          </a:bodyPr>
          <a:lstStyle/>
          <a:p>
            <a:pPr marL="0" indent="0" algn="ctr">
              <a:buNone/>
            </a:pPr>
            <a:r>
              <a:rPr lang="en-US" sz="2000" b="1" dirty="0">
                <a:solidFill>
                  <a:srgbClr val="FFFFFF"/>
                </a:solidFill>
              </a:rPr>
              <a:t>NEED MORE INFORMATION</a:t>
            </a:r>
            <a:endParaRPr lang="en-US" sz="2000" dirty="0"/>
          </a:p>
        </p:txBody>
      </p:sp>
      <p:sp>
        <p:nvSpPr>
          <p:cNvPr id="10" name="Text 8"/>
          <p:cNvSpPr/>
          <p:nvPr/>
        </p:nvSpPr>
        <p:spPr>
          <a:xfrm>
            <a:off x="3200400" y="4983480"/>
            <a:ext cx="5760720" cy="320040"/>
          </a:xfrm>
          <a:prstGeom prst="rect">
            <a:avLst/>
          </a:prstGeom>
          <a:noFill/>
          <a:ln/>
        </p:spPr>
        <p:txBody>
          <a:bodyPr wrap="square" lIns="0" tIns="0" rIns="0" bIns="0" rtlCol="0" anchor="ctr"/>
          <a:lstStyle/>
          <a:p>
            <a:pPr marL="0" indent="0" algn="ctr">
              <a:buNone/>
            </a:pPr>
            <a:r>
              <a:rPr lang="en-US" sz="1500" b="1" kern="0" spc="150" dirty="0">
                <a:solidFill>
                  <a:srgbClr val="C8102E"/>
                </a:solidFill>
              </a:rPr>
              <a:t>VOTE BEFORE THE RULING</a:t>
            </a:r>
            <a:endParaRPr lang="en-US" sz="15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55</a:t>
            </a:fld>
            <a:endParaRPr lang="en-US"/>
          </a:p>
        </p:txBody>
      </p:sp>
      <p:sp>
        <p:nvSpPr>
          <p:cNvPr id="11" name="Shape 2">
            <a:extLst>
              <a:ext uri="{FF2B5EF4-FFF2-40B4-BE49-F238E27FC236}">
                <a16:creationId xmlns:a16="http://schemas.microsoft.com/office/drawing/2014/main" id="{ECA650A1-A512-D8B3-50DC-DD9BA7795C71}"/>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12" name="Picture 11">
            <a:extLst>
              <a:ext uri="{FF2B5EF4-FFF2-40B4-BE49-F238E27FC236}">
                <a16:creationId xmlns:a16="http://schemas.microsoft.com/office/drawing/2014/main" id="{BDF7171F-3380-EB27-CB31-51EF926B1AC2}"/>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UNDERWRITING GUIDANCE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Need more information.  A bankruptcy discharge eliminates the debtor’s personal responsibility to pay the lien and prevents the creditor from collecting directly from the debtor, but a bankruptcy discharge does not transfer title, release valid liens, or terminate interests affecting title without affirmative action taken by way of motion and order.</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56</a:t>
            </a:fld>
            <a:endParaRPr lang="en-US"/>
          </a:p>
        </p:txBody>
      </p:sp>
      <p:sp>
        <p:nvSpPr>
          <p:cNvPr id="6" name="Shape 2">
            <a:extLst>
              <a:ext uri="{FF2B5EF4-FFF2-40B4-BE49-F238E27FC236}">
                <a16:creationId xmlns:a16="http://schemas.microsoft.com/office/drawing/2014/main" id="{38D64482-C58E-8C1F-5CD2-024EED259296}"/>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5E019E41-1148-3598-B17A-C37D981BAC32}"/>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UNDERWRITING GUIDANCE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To insure without exception to or release of a lien or FiFa based on a bankruptcy discharge, we require recordation of a final order entered in the bankruptcy case voiding the lien as to the subject property.</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57</a:t>
            </a:fld>
            <a:endParaRPr lang="en-US"/>
          </a:p>
        </p:txBody>
      </p:sp>
      <p:sp>
        <p:nvSpPr>
          <p:cNvPr id="6" name="Shape 2">
            <a:extLst>
              <a:ext uri="{FF2B5EF4-FFF2-40B4-BE49-F238E27FC236}">
                <a16:creationId xmlns:a16="http://schemas.microsoft.com/office/drawing/2014/main" id="{AC94D6A2-BCF9-0E77-8631-CB3C492501A3}"/>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BE005A50-DEDB-147F-258F-40358B66BA88}"/>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3537B-AA29-265E-B671-433B2EF84599}"/>
            </a:ext>
          </a:extLst>
        </p:cNvPr>
        <p:cNvGrpSpPr/>
        <p:nvPr/>
      </p:nvGrpSpPr>
      <p:grpSpPr>
        <a:xfrm>
          <a:off x="0" y="0"/>
          <a:ext cx="1" cy="1"/>
          <a:chOff x="0" y="0"/>
          <a:chExt cx="1" cy="1"/>
        </a:xfrm>
      </p:grpSpPr>
      <p:pic>
        <p:nvPicPr>
          <p:cNvPr id="2" name="Image 0" descr="/mnt/data/tmp_uw/be7f6be060.png">
            <a:extLst>
              <a:ext uri="{FF2B5EF4-FFF2-40B4-BE49-F238E27FC236}">
                <a16:creationId xmlns:a16="http://schemas.microsoft.com/office/drawing/2014/main" id="{DF01C7AE-2887-0080-7760-C4DFF1F96E3F}"/>
              </a:ext>
            </a:extLst>
          </p:cNvPr>
          <p:cNvPicPr>
            <a:picLocks noChangeAspect="1"/>
          </p:cNvPicPr>
          <p:nvPr/>
        </p:nvPicPr>
        <p:blipFill>
          <a:blip r:embed="rId3"/>
          <a:srcRect t="7811" b="7811"/>
          <a:stretch/>
        </p:blipFill>
        <p:spPr>
          <a:xfrm>
            <a:off x="0" y="0"/>
            <a:ext cx="12191695" cy="6858000"/>
          </a:xfrm>
          <a:prstGeom prst="rect">
            <a:avLst/>
          </a:prstGeom>
        </p:spPr>
      </p:pic>
      <p:sp>
        <p:nvSpPr>
          <p:cNvPr id="3" name="Shape 0">
            <a:extLst>
              <a:ext uri="{FF2B5EF4-FFF2-40B4-BE49-F238E27FC236}">
                <a16:creationId xmlns:a16="http://schemas.microsoft.com/office/drawing/2014/main" id="{45A56DC1-0A4A-3ED0-0943-A2A50FAAAF48}"/>
              </a:ext>
            </a:extLst>
          </p:cNvPr>
          <p:cNvSpPr/>
          <p:nvPr/>
        </p:nvSpPr>
        <p:spPr>
          <a:xfrm>
            <a:off x="305" y="0"/>
            <a:ext cx="12191695" cy="6858000"/>
          </a:xfrm>
          <a:prstGeom prst="rect">
            <a:avLst/>
          </a:prstGeom>
          <a:solidFill>
            <a:srgbClr val="000000">
              <a:alpha val="58000"/>
            </a:srgbClr>
          </a:solidFill>
          <a:ln w="12700">
            <a:solidFill>
              <a:srgbClr val="000000">
                <a:alpha val="0"/>
              </a:srgbClr>
            </a:solidFill>
            <a:prstDash val="solid"/>
          </a:ln>
        </p:spPr>
        <p:txBody>
          <a:bodyPr/>
          <a:lstStyle/>
          <a:p>
            <a:endParaRPr lang="en-US"/>
          </a:p>
        </p:txBody>
      </p:sp>
      <p:sp>
        <p:nvSpPr>
          <p:cNvPr id="4" name="Text 1">
            <a:extLst>
              <a:ext uri="{FF2B5EF4-FFF2-40B4-BE49-F238E27FC236}">
                <a16:creationId xmlns:a16="http://schemas.microsoft.com/office/drawing/2014/main" id="{EEE80FEE-BD5E-36D0-EFF7-0CA1C97B570A}"/>
              </a:ext>
            </a:extLst>
          </p:cNvPr>
          <p:cNvSpPr/>
          <p:nvPr/>
        </p:nvSpPr>
        <p:spPr>
          <a:xfrm>
            <a:off x="640080" y="566928"/>
            <a:ext cx="3657600" cy="228600"/>
          </a:xfrm>
          <a:prstGeom prst="rect">
            <a:avLst/>
          </a:prstGeom>
          <a:noFill/>
          <a:ln/>
        </p:spPr>
        <p:txBody>
          <a:bodyPr wrap="square" lIns="0" tIns="0" rIns="0" bIns="0" rtlCol="0" anchor="ctr"/>
          <a:lstStyle/>
          <a:p>
            <a:pPr marL="0" indent="0">
              <a:buNone/>
            </a:pPr>
            <a:r>
              <a:rPr lang="en-US" sz="1100" b="1" kern="0" spc="200" dirty="0">
                <a:solidFill>
                  <a:srgbClr val="C8102E"/>
                </a:solidFill>
              </a:rPr>
              <a:t>NEXT MATCHUP</a:t>
            </a:r>
            <a:endParaRPr lang="en-US" sz="1100" dirty="0"/>
          </a:p>
        </p:txBody>
      </p:sp>
      <p:sp>
        <p:nvSpPr>
          <p:cNvPr id="5" name="Text 2">
            <a:extLst>
              <a:ext uri="{FF2B5EF4-FFF2-40B4-BE49-F238E27FC236}">
                <a16:creationId xmlns:a16="http://schemas.microsoft.com/office/drawing/2014/main" id="{61194F3C-D7C8-0D4B-FC01-6BEA9D3C880E}"/>
              </a:ext>
            </a:extLst>
          </p:cNvPr>
          <p:cNvSpPr/>
          <p:nvPr/>
        </p:nvSpPr>
        <p:spPr>
          <a:xfrm>
            <a:off x="640080" y="1807155"/>
            <a:ext cx="10881360" cy="1920240"/>
          </a:xfrm>
          <a:prstGeom prst="rect">
            <a:avLst/>
          </a:prstGeom>
          <a:noFill/>
          <a:ln/>
        </p:spPr>
        <p:txBody>
          <a:bodyPr wrap="square" lIns="0" tIns="0" rIns="0" bIns="0" rtlCol="0" anchor="ctr">
            <a:normAutofit/>
          </a:bodyPr>
          <a:lstStyle/>
          <a:p>
            <a:pPr marL="0" indent="0">
              <a:buNone/>
            </a:pPr>
            <a:r>
              <a:rPr lang="en-US" sz="4400" b="1" dirty="0">
                <a:solidFill>
                  <a:srgbClr val="FFFFFF"/>
                </a:solidFill>
              </a:rPr>
              <a:t>OPEN HELOC</a:t>
            </a:r>
            <a:endParaRPr lang="en-US" sz="4400" dirty="0"/>
          </a:p>
        </p:txBody>
      </p:sp>
      <p:sp>
        <p:nvSpPr>
          <p:cNvPr id="6" name="Shape 3">
            <a:extLst>
              <a:ext uri="{FF2B5EF4-FFF2-40B4-BE49-F238E27FC236}">
                <a16:creationId xmlns:a16="http://schemas.microsoft.com/office/drawing/2014/main" id="{A4AED785-F9B1-7192-6F1A-C3367F502F34}"/>
              </a:ext>
            </a:extLst>
          </p:cNvPr>
          <p:cNvSpPr/>
          <p:nvPr/>
        </p:nvSpPr>
        <p:spPr>
          <a:xfrm>
            <a:off x="658368" y="3794760"/>
            <a:ext cx="10789920" cy="1"/>
          </a:xfrm>
          <a:prstGeom prst="line">
            <a:avLst/>
          </a:prstGeom>
          <a:noFill/>
          <a:ln w="38100">
            <a:solidFill>
              <a:srgbClr val="C8102E"/>
            </a:solidFill>
            <a:prstDash val="solid"/>
          </a:ln>
        </p:spPr>
        <p:txBody>
          <a:bodyPr/>
          <a:lstStyle/>
          <a:p>
            <a:endParaRPr lang="en-US"/>
          </a:p>
        </p:txBody>
      </p:sp>
      <p:sp>
        <p:nvSpPr>
          <p:cNvPr id="7" name="Text 4">
            <a:extLst>
              <a:ext uri="{FF2B5EF4-FFF2-40B4-BE49-F238E27FC236}">
                <a16:creationId xmlns:a16="http://schemas.microsoft.com/office/drawing/2014/main" id="{42FA191A-2FDA-36EF-76EF-5A4FCC544A36}"/>
              </a:ext>
            </a:extLst>
          </p:cNvPr>
          <p:cNvSpPr/>
          <p:nvPr/>
        </p:nvSpPr>
        <p:spPr>
          <a:xfrm>
            <a:off x="685800" y="4096512"/>
            <a:ext cx="6126480" cy="274320"/>
          </a:xfrm>
          <a:prstGeom prst="rect">
            <a:avLst/>
          </a:prstGeom>
          <a:noFill/>
          <a:ln/>
        </p:spPr>
        <p:txBody>
          <a:bodyPr wrap="square" lIns="0" tIns="0" rIns="0" bIns="0" rtlCol="0" anchor="ctr"/>
          <a:lstStyle/>
          <a:p>
            <a:pPr marL="0" indent="0">
              <a:buNone/>
            </a:pPr>
            <a:r>
              <a:rPr lang="en-US" sz="1200" b="1" kern="0" spc="100" dirty="0">
                <a:solidFill>
                  <a:srgbClr val="B8B8B8"/>
                </a:solidFill>
              </a:rPr>
              <a:t>UNDERWRITING PANEL  |  TITLE TAILGATE</a:t>
            </a:r>
            <a:endParaRPr lang="en-US" sz="1200" dirty="0"/>
          </a:p>
        </p:txBody>
      </p:sp>
      <p:pic>
        <p:nvPicPr>
          <p:cNvPr id="9" name="Picture 8">
            <a:extLst>
              <a:ext uri="{FF2B5EF4-FFF2-40B4-BE49-F238E27FC236}">
                <a16:creationId xmlns:a16="http://schemas.microsoft.com/office/drawing/2014/main" id="{36BEFA64-A605-9B3E-8B01-3F0D08F153C2}"/>
              </a:ext>
            </a:extLst>
          </p:cNvPr>
          <p:cNvPicPr>
            <a:picLocks noChangeAspect="1"/>
          </p:cNvPicPr>
          <p:nvPr/>
        </p:nvPicPr>
        <p:blipFill>
          <a:blip r:embed="rId4"/>
          <a:stretch>
            <a:fillRect/>
          </a:stretch>
        </p:blipFill>
        <p:spPr>
          <a:xfrm>
            <a:off x="464004" y="5700069"/>
            <a:ext cx="4009751" cy="931843"/>
          </a:xfrm>
          <a:prstGeom prst="rect">
            <a:avLst/>
          </a:prstGeom>
        </p:spPr>
      </p:pic>
    </p:spTree>
    <p:extLst>
      <p:ext uri="{BB962C8B-B14F-4D97-AF65-F5344CB8AC3E}">
        <p14:creationId xmlns:p14="http://schemas.microsoft.com/office/powerpoint/2010/main" val="7634845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UNDERWRITING PANEL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Open HELOC</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Caption property was purchased 4 weeks ago at a different closing firm. Lender engages you to close a new loan on the property as no loans were issued at the purchase.  Title exam reveals an open HELOC from the prior closing.</a:t>
            </a:r>
          </a:p>
          <a:p>
            <a:pPr marL="0" indent="0">
              <a:buNone/>
            </a:pPr>
            <a:endParaRPr lang="en-US" sz="2800" dirty="0"/>
          </a:p>
          <a:p>
            <a:pPr marL="0" indent="0">
              <a:buNone/>
            </a:pPr>
            <a:r>
              <a:rPr lang="en-US" sz="2800" dirty="0">
                <a:solidFill>
                  <a:srgbClr val="222222"/>
                </a:solidFill>
              </a:rPr>
              <a:t>You are able to obtain the payoff letter and payoff documentation from the prior firm.</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59</a:t>
            </a:fld>
            <a:endParaRPr lang="en-US"/>
          </a:p>
        </p:txBody>
      </p:sp>
      <p:sp>
        <p:nvSpPr>
          <p:cNvPr id="6" name="Shape 2">
            <a:extLst>
              <a:ext uri="{FF2B5EF4-FFF2-40B4-BE49-F238E27FC236}">
                <a16:creationId xmlns:a16="http://schemas.microsoft.com/office/drawing/2014/main" id="{291EE75E-948D-AFEC-D124-C596D0AC9FAD}"/>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1AE3EFA9-96BD-A459-CB7E-24CB32701968}"/>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8B048-394D-C03E-801E-605AB14C60ED}"/>
            </a:ext>
          </a:extLst>
        </p:cNvPr>
        <p:cNvGrpSpPr/>
        <p:nvPr/>
      </p:nvGrpSpPr>
      <p:grpSpPr>
        <a:xfrm>
          <a:off x="0" y="0"/>
          <a:ext cx="1" cy="1"/>
          <a:chOff x="0" y="0"/>
          <a:chExt cx="1" cy="1"/>
        </a:xfrm>
      </p:grpSpPr>
      <p:sp>
        <p:nvSpPr>
          <p:cNvPr id="2" name="Text 0">
            <a:extLst>
              <a:ext uri="{FF2B5EF4-FFF2-40B4-BE49-F238E27FC236}">
                <a16:creationId xmlns:a16="http://schemas.microsoft.com/office/drawing/2014/main" id="{B33F3660-2CFA-97BE-C869-9279B1F5AF2A}"/>
              </a:ext>
            </a:extLst>
          </p:cNvPr>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MAKE THE CALL</a:t>
            </a:r>
            <a:endParaRPr lang="en-US" sz="1000" dirty="0"/>
          </a:p>
        </p:txBody>
      </p:sp>
      <p:sp>
        <p:nvSpPr>
          <p:cNvPr id="3" name="Text 1">
            <a:extLst>
              <a:ext uri="{FF2B5EF4-FFF2-40B4-BE49-F238E27FC236}">
                <a16:creationId xmlns:a16="http://schemas.microsoft.com/office/drawing/2014/main" id="{81F969ED-C30D-0A44-8DB3-DBBE28569FC1}"/>
              </a:ext>
            </a:extLst>
          </p:cNvPr>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What is your call?</a:t>
            </a:r>
            <a:endParaRPr lang="en-US" sz="2800" dirty="0"/>
          </a:p>
        </p:txBody>
      </p:sp>
      <p:sp>
        <p:nvSpPr>
          <p:cNvPr id="4" name="Shape 2">
            <a:extLst>
              <a:ext uri="{FF2B5EF4-FFF2-40B4-BE49-F238E27FC236}">
                <a16:creationId xmlns:a16="http://schemas.microsoft.com/office/drawing/2014/main" id="{B279530F-E8B0-ABCE-F9AC-F1779A1EB591}"/>
              </a:ext>
            </a:extLst>
          </p:cNvPr>
          <p:cNvSpPr/>
          <p:nvPr/>
        </p:nvSpPr>
        <p:spPr>
          <a:xfrm>
            <a:off x="914400" y="2148840"/>
            <a:ext cx="3246120" cy="2103120"/>
          </a:xfrm>
          <a:prstGeom prst="roundRect">
            <a:avLst>
              <a:gd name="adj" fmla="val 3478"/>
            </a:avLst>
          </a:prstGeom>
          <a:solidFill>
            <a:srgbClr val="C8102E"/>
          </a:solidFill>
          <a:ln w="19050">
            <a:solidFill>
              <a:srgbClr val="C8102E"/>
            </a:solidFill>
            <a:prstDash val="solid"/>
          </a:ln>
          <a:effectLst>
            <a:outerShdw blurRad="19050" dist="8890" dir="2700000" algn="bl" rotWithShape="0">
              <a:srgbClr val="000000">
                <a:alpha val="25000"/>
              </a:srgbClr>
            </a:outerShdw>
          </a:effectLst>
        </p:spPr>
        <p:txBody>
          <a:bodyPr/>
          <a:lstStyle/>
          <a:p>
            <a:endParaRPr lang="en-US"/>
          </a:p>
        </p:txBody>
      </p:sp>
      <p:sp>
        <p:nvSpPr>
          <p:cNvPr id="5" name="Text 3">
            <a:extLst>
              <a:ext uri="{FF2B5EF4-FFF2-40B4-BE49-F238E27FC236}">
                <a16:creationId xmlns:a16="http://schemas.microsoft.com/office/drawing/2014/main" id="{C8AC7B30-C0AF-9823-74B5-159AFB619BE7}"/>
              </a:ext>
            </a:extLst>
          </p:cNvPr>
          <p:cNvSpPr/>
          <p:nvPr/>
        </p:nvSpPr>
        <p:spPr>
          <a:xfrm>
            <a:off x="1143000" y="2651760"/>
            <a:ext cx="2788920" cy="1005840"/>
          </a:xfrm>
          <a:prstGeom prst="rect">
            <a:avLst/>
          </a:prstGeom>
          <a:noFill/>
          <a:ln/>
        </p:spPr>
        <p:txBody>
          <a:bodyPr wrap="square" lIns="0" tIns="0" rIns="0" bIns="0" rtlCol="0" anchor="ctr">
            <a:normAutofit/>
          </a:bodyPr>
          <a:lstStyle/>
          <a:p>
            <a:pPr marL="0" indent="0" algn="ctr">
              <a:buNone/>
            </a:pPr>
            <a:r>
              <a:rPr lang="en-US" sz="2800" b="1" dirty="0">
                <a:solidFill>
                  <a:srgbClr val="FFFFFF"/>
                </a:solidFill>
              </a:rPr>
              <a:t>INSURE</a:t>
            </a:r>
            <a:endParaRPr lang="en-US" sz="2800" dirty="0"/>
          </a:p>
        </p:txBody>
      </p:sp>
      <p:sp>
        <p:nvSpPr>
          <p:cNvPr id="6" name="Shape 4">
            <a:extLst>
              <a:ext uri="{FF2B5EF4-FFF2-40B4-BE49-F238E27FC236}">
                <a16:creationId xmlns:a16="http://schemas.microsoft.com/office/drawing/2014/main" id="{98C05C8B-BE3D-B5D1-2F29-DDEE6CD6608D}"/>
              </a:ext>
            </a:extLst>
          </p:cNvPr>
          <p:cNvSpPr/>
          <p:nvPr/>
        </p:nvSpPr>
        <p:spPr>
          <a:xfrm>
            <a:off x="4663440" y="2148840"/>
            <a:ext cx="3246120" cy="2103120"/>
          </a:xfrm>
          <a:prstGeom prst="roundRect">
            <a:avLst>
              <a:gd name="adj" fmla="val 3478"/>
            </a:avLst>
          </a:prstGeom>
          <a:solidFill>
            <a:srgbClr val="222222"/>
          </a:solidFill>
          <a:ln w="19050">
            <a:solidFill>
              <a:srgbClr val="FFFFFF"/>
            </a:solidFill>
            <a:prstDash val="solid"/>
          </a:ln>
          <a:effectLst>
            <a:outerShdw blurRad="19050" dist="8890" dir="2700000" algn="bl" rotWithShape="0">
              <a:srgbClr val="000000">
                <a:alpha val="25000"/>
              </a:srgbClr>
            </a:outerShdw>
          </a:effectLst>
        </p:spPr>
        <p:txBody>
          <a:bodyPr/>
          <a:lstStyle/>
          <a:p>
            <a:endParaRPr lang="en-US"/>
          </a:p>
        </p:txBody>
      </p:sp>
      <p:sp>
        <p:nvSpPr>
          <p:cNvPr id="7" name="Text 5">
            <a:extLst>
              <a:ext uri="{FF2B5EF4-FFF2-40B4-BE49-F238E27FC236}">
                <a16:creationId xmlns:a16="http://schemas.microsoft.com/office/drawing/2014/main" id="{171B072C-D079-CA6D-03E1-7BDE6BB97C07}"/>
              </a:ext>
            </a:extLst>
          </p:cNvPr>
          <p:cNvSpPr/>
          <p:nvPr/>
        </p:nvSpPr>
        <p:spPr>
          <a:xfrm>
            <a:off x="4892040" y="2651760"/>
            <a:ext cx="2788920" cy="1005840"/>
          </a:xfrm>
          <a:prstGeom prst="rect">
            <a:avLst/>
          </a:prstGeom>
          <a:noFill/>
          <a:ln/>
        </p:spPr>
        <p:txBody>
          <a:bodyPr wrap="square" lIns="0" tIns="0" rIns="0" bIns="0" rtlCol="0" anchor="ctr">
            <a:normAutofit/>
          </a:bodyPr>
          <a:lstStyle/>
          <a:p>
            <a:pPr marL="0" indent="0" algn="ctr">
              <a:buNone/>
            </a:pPr>
            <a:r>
              <a:rPr lang="en-US" sz="2800" b="1" dirty="0">
                <a:solidFill>
                  <a:srgbClr val="FFFFFF"/>
                </a:solidFill>
              </a:rPr>
              <a:t>DON’T INSURE</a:t>
            </a:r>
            <a:endParaRPr lang="en-US" sz="2800" dirty="0"/>
          </a:p>
        </p:txBody>
      </p:sp>
      <p:sp>
        <p:nvSpPr>
          <p:cNvPr id="8" name="Shape 6">
            <a:extLst>
              <a:ext uri="{FF2B5EF4-FFF2-40B4-BE49-F238E27FC236}">
                <a16:creationId xmlns:a16="http://schemas.microsoft.com/office/drawing/2014/main" id="{45524C53-500C-7CDA-1E50-C327CE61B804}"/>
              </a:ext>
            </a:extLst>
          </p:cNvPr>
          <p:cNvSpPr/>
          <p:nvPr/>
        </p:nvSpPr>
        <p:spPr>
          <a:xfrm>
            <a:off x="8412480" y="2148840"/>
            <a:ext cx="3246120" cy="2103120"/>
          </a:xfrm>
          <a:prstGeom prst="roundRect">
            <a:avLst>
              <a:gd name="adj" fmla="val 3478"/>
            </a:avLst>
          </a:prstGeom>
          <a:solidFill>
            <a:srgbClr val="666666"/>
          </a:solidFill>
          <a:ln w="19050">
            <a:solidFill>
              <a:srgbClr val="FFFFFF"/>
            </a:solidFill>
            <a:prstDash val="solid"/>
          </a:ln>
          <a:effectLst>
            <a:outerShdw blurRad="19050" dist="8890" dir="2700000" algn="bl" rotWithShape="0">
              <a:srgbClr val="000000">
                <a:alpha val="25000"/>
              </a:srgbClr>
            </a:outerShdw>
          </a:effectLst>
        </p:spPr>
        <p:txBody>
          <a:bodyPr/>
          <a:lstStyle/>
          <a:p>
            <a:endParaRPr lang="en-US"/>
          </a:p>
        </p:txBody>
      </p:sp>
      <p:sp>
        <p:nvSpPr>
          <p:cNvPr id="9" name="Text 7">
            <a:extLst>
              <a:ext uri="{FF2B5EF4-FFF2-40B4-BE49-F238E27FC236}">
                <a16:creationId xmlns:a16="http://schemas.microsoft.com/office/drawing/2014/main" id="{53B55CB2-AB20-E1C4-4092-42903E3A2645}"/>
              </a:ext>
            </a:extLst>
          </p:cNvPr>
          <p:cNvSpPr/>
          <p:nvPr/>
        </p:nvSpPr>
        <p:spPr>
          <a:xfrm>
            <a:off x="8641080" y="2651760"/>
            <a:ext cx="2788920" cy="1005840"/>
          </a:xfrm>
          <a:prstGeom prst="rect">
            <a:avLst/>
          </a:prstGeom>
          <a:noFill/>
          <a:ln/>
        </p:spPr>
        <p:txBody>
          <a:bodyPr wrap="square" lIns="0" tIns="0" rIns="0" bIns="0" rtlCol="0" anchor="ctr">
            <a:normAutofit/>
          </a:bodyPr>
          <a:lstStyle/>
          <a:p>
            <a:pPr marL="0" indent="0" algn="ctr">
              <a:buNone/>
            </a:pPr>
            <a:r>
              <a:rPr lang="en-US" sz="2000" b="1" dirty="0">
                <a:solidFill>
                  <a:srgbClr val="FFFFFF"/>
                </a:solidFill>
              </a:rPr>
              <a:t>NEED MORE INFORMATION</a:t>
            </a:r>
            <a:endParaRPr lang="en-US" sz="2000" dirty="0"/>
          </a:p>
        </p:txBody>
      </p:sp>
      <p:sp>
        <p:nvSpPr>
          <p:cNvPr id="10" name="Text 8">
            <a:extLst>
              <a:ext uri="{FF2B5EF4-FFF2-40B4-BE49-F238E27FC236}">
                <a16:creationId xmlns:a16="http://schemas.microsoft.com/office/drawing/2014/main" id="{0EAD4CFF-2CAE-C07F-62A7-DE95ED85F195}"/>
              </a:ext>
            </a:extLst>
          </p:cNvPr>
          <p:cNvSpPr/>
          <p:nvPr/>
        </p:nvSpPr>
        <p:spPr>
          <a:xfrm>
            <a:off x="3200400" y="4983480"/>
            <a:ext cx="5760720" cy="320040"/>
          </a:xfrm>
          <a:prstGeom prst="rect">
            <a:avLst/>
          </a:prstGeom>
          <a:noFill/>
          <a:ln/>
        </p:spPr>
        <p:txBody>
          <a:bodyPr wrap="square" lIns="0" tIns="0" rIns="0" bIns="0" rtlCol="0" anchor="ctr"/>
          <a:lstStyle/>
          <a:p>
            <a:pPr marL="0" indent="0" algn="ctr">
              <a:buNone/>
            </a:pPr>
            <a:r>
              <a:rPr lang="en-US" sz="1500" b="1" kern="0" spc="150" dirty="0">
                <a:solidFill>
                  <a:srgbClr val="C8102E"/>
                </a:solidFill>
              </a:rPr>
              <a:t>VOTE BEFORE THE RULING</a:t>
            </a:r>
            <a:endParaRPr lang="en-US" sz="1500" dirty="0"/>
          </a:p>
        </p:txBody>
      </p:sp>
      <p:sp>
        <p:nvSpPr>
          <p:cNvPr id="25" name="Slide Number Placeholder 0">
            <a:extLst>
              <a:ext uri="{FF2B5EF4-FFF2-40B4-BE49-F238E27FC236}">
                <a16:creationId xmlns:a16="http://schemas.microsoft.com/office/drawing/2014/main" id="{9FD87624-0F90-7CF7-AB8E-6A17C7425277}"/>
              </a:ext>
            </a:extLst>
          </p:cNvPr>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60</a:t>
            </a:fld>
            <a:endParaRPr lang="en-US"/>
          </a:p>
        </p:txBody>
      </p:sp>
      <p:sp>
        <p:nvSpPr>
          <p:cNvPr id="11" name="Shape 2">
            <a:extLst>
              <a:ext uri="{FF2B5EF4-FFF2-40B4-BE49-F238E27FC236}">
                <a16:creationId xmlns:a16="http://schemas.microsoft.com/office/drawing/2014/main" id="{260C3118-7F0A-7FBD-E189-2C76E041A656}"/>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12" name="Picture 11">
            <a:extLst>
              <a:ext uri="{FF2B5EF4-FFF2-40B4-BE49-F238E27FC236}">
                <a16:creationId xmlns:a16="http://schemas.microsoft.com/office/drawing/2014/main" id="{41E29912-1D51-7918-947A-99F1E5D3A54B}"/>
              </a:ext>
            </a:extLst>
          </p:cNvPr>
          <p:cNvPicPr>
            <a:picLocks noChangeAspect="1"/>
          </p:cNvPicPr>
          <p:nvPr/>
        </p:nvPicPr>
        <p:blipFill>
          <a:blip r:embed="rId3"/>
          <a:stretch>
            <a:fillRect/>
          </a:stretch>
        </p:blipFill>
        <p:spPr>
          <a:xfrm>
            <a:off x="566928" y="6108225"/>
            <a:ext cx="2319389" cy="539013"/>
          </a:xfrm>
          <a:prstGeom prst="rect">
            <a:avLst/>
          </a:prstGeom>
        </p:spPr>
      </p:pic>
    </p:spTree>
    <p:extLst>
      <p:ext uri="{BB962C8B-B14F-4D97-AF65-F5344CB8AC3E}">
        <p14:creationId xmlns:p14="http://schemas.microsoft.com/office/powerpoint/2010/main" val="19765369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1" cy="1"/>
          <a:chOff x="0" y="0"/>
          <a:chExt cx="1" cy="1"/>
        </a:xfrm>
      </p:grpSpPr>
      <p:pic>
        <p:nvPicPr>
          <p:cNvPr id="2" name="Image 0" descr="/mnt/data/tmp_uw/8e67beaeb1.png"/>
          <p:cNvPicPr>
            <a:picLocks noChangeAspect="1"/>
          </p:cNvPicPr>
          <p:nvPr/>
        </p:nvPicPr>
        <p:blipFill>
          <a:blip r:embed="rId3"/>
          <a:srcRect t="7811" b="7811"/>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78000"/>
            </a:srgbClr>
          </a:solidFill>
          <a:ln w="12700">
            <a:solidFill>
              <a:srgbClr val="000000">
                <a:alpha val="0"/>
              </a:srgbClr>
            </a:solidFill>
            <a:prstDash val="solid"/>
          </a:ln>
        </p:spPr>
        <p:txBody>
          <a:bodyPr/>
          <a:lstStyle/>
          <a:p>
            <a:endParaRPr lang="en-US"/>
          </a:p>
        </p:txBody>
      </p:sp>
      <p:sp>
        <p:nvSpPr>
          <p:cNvPr id="4" name="Text 1"/>
          <p:cNvSpPr/>
          <p:nvPr/>
        </p:nvSpPr>
        <p:spPr>
          <a:xfrm>
            <a:off x="594360" y="566928"/>
            <a:ext cx="5029200" cy="685800"/>
          </a:xfrm>
          <a:prstGeom prst="rect">
            <a:avLst/>
          </a:prstGeom>
          <a:noFill/>
          <a:ln/>
        </p:spPr>
        <p:txBody>
          <a:bodyPr wrap="square" lIns="0" tIns="0" rIns="0" bIns="0" rtlCol="0" anchor="ctr"/>
          <a:lstStyle/>
          <a:p>
            <a:pPr marL="0" indent="0">
              <a:buNone/>
            </a:pPr>
            <a:r>
              <a:rPr lang="en-US" sz="4200" b="1" dirty="0">
                <a:solidFill>
                  <a:srgbClr val="FFFFFF"/>
                </a:solidFill>
              </a:rPr>
              <a:t>KILL LETTER</a:t>
            </a:r>
            <a:endParaRPr lang="en-US" sz="4200" dirty="0"/>
          </a:p>
        </p:txBody>
      </p:sp>
      <p:sp>
        <p:nvSpPr>
          <p:cNvPr id="5" name="Text 2"/>
          <p:cNvSpPr/>
          <p:nvPr/>
        </p:nvSpPr>
        <p:spPr>
          <a:xfrm>
            <a:off x="640080" y="3670277"/>
            <a:ext cx="4196930" cy="658368"/>
          </a:xfrm>
          <a:prstGeom prst="rect">
            <a:avLst/>
          </a:prstGeom>
          <a:noFill/>
          <a:ln/>
        </p:spPr>
        <p:txBody>
          <a:bodyPr wrap="square" lIns="0" tIns="0" rIns="0" bIns="0" rtlCol="0" anchor="ctr">
            <a:normAutofit fontScale="85000" lnSpcReduction="10000"/>
          </a:bodyPr>
          <a:lstStyle/>
          <a:p>
            <a:pPr marL="0" indent="0" algn="ctr">
              <a:buNone/>
            </a:pPr>
            <a:r>
              <a:rPr lang="en-US" sz="2200" b="1" dirty="0">
                <a:solidFill>
                  <a:srgbClr val="FFFFFF"/>
                </a:solidFill>
              </a:rPr>
              <a:t>THE HELOC IS NOT CLOSED UNTIL THE DOCUMENTATION SAYS IT IS.</a:t>
            </a:r>
            <a:endParaRPr lang="en-US" sz="2200" dirty="0"/>
          </a:p>
        </p:txBody>
      </p:sp>
      <p:pic>
        <p:nvPicPr>
          <p:cNvPr id="6" name="Picture 5" descr="Best Chef Knives – Six Recommendations | KitchenKnifeGuru">
            <a:extLst>
              <a:ext uri="{FF2B5EF4-FFF2-40B4-BE49-F238E27FC236}">
                <a16:creationId xmlns:a16="http://schemas.microsoft.com/office/drawing/2014/main" id="{600586FC-24F2-E7F3-EBA2-0780EAFFE52C}"/>
              </a:ext>
            </a:extLst>
          </p:cNvPr>
          <p:cNvPicPr>
            <a:picLocks noChangeAspect="1"/>
          </p:cNvPicPr>
          <p:nvPr/>
        </p:nvPicPr>
        <p:blipFill>
          <a:blip r:embed="rId4"/>
          <a:stretch>
            <a:fillRect/>
          </a:stretch>
        </p:blipFill>
        <p:spPr>
          <a:xfrm>
            <a:off x="5431065" y="1049483"/>
            <a:ext cx="6166575" cy="5241589"/>
          </a:xfrm>
          <a:prstGeom prst="rect">
            <a:avLst/>
          </a:prstGeom>
        </p:spPr>
      </p:pic>
      <p:pic>
        <p:nvPicPr>
          <p:cNvPr id="7" name="Picture 6">
            <a:extLst>
              <a:ext uri="{FF2B5EF4-FFF2-40B4-BE49-F238E27FC236}">
                <a16:creationId xmlns:a16="http://schemas.microsoft.com/office/drawing/2014/main" id="{05FE522D-D6E9-BFBE-9DE2-EAB9BB108D82}"/>
              </a:ext>
            </a:extLst>
          </p:cNvPr>
          <p:cNvPicPr>
            <a:picLocks noChangeAspect="1"/>
          </p:cNvPicPr>
          <p:nvPr/>
        </p:nvPicPr>
        <p:blipFill>
          <a:blip r:embed="rId5"/>
          <a:stretch>
            <a:fillRect/>
          </a:stretch>
        </p:blipFill>
        <p:spPr>
          <a:xfrm>
            <a:off x="566928" y="6108225"/>
            <a:ext cx="2319389" cy="539013"/>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SCENARIO</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The problem here is that there is no written documentation that the HELOC has been closed. We are insuring to the new lender that they have a first priority lien interest in the property.  The potential risk is that it remains open with a zero balance and then borrower continues to draw in the future.  What might we require to insure?</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62</a:t>
            </a:fld>
            <a:endParaRPr lang="en-US"/>
          </a:p>
        </p:txBody>
      </p:sp>
      <p:sp>
        <p:nvSpPr>
          <p:cNvPr id="6" name="Shape 2">
            <a:extLst>
              <a:ext uri="{FF2B5EF4-FFF2-40B4-BE49-F238E27FC236}">
                <a16:creationId xmlns:a16="http://schemas.microsoft.com/office/drawing/2014/main" id="{1E8E6F15-6004-127E-E1A8-3433B64DBB6C}"/>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2786CA23-2ECB-E1A5-8F54-382B7229F5CE}"/>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UNDERWRITING PANEL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Due Diligence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Obtain documentation from HELOC lender with confirmation that the line has been closed.</a:t>
            </a:r>
          </a:p>
          <a:p>
            <a:pPr marL="0" indent="0">
              <a:buNone/>
            </a:pPr>
            <a:endParaRPr lang="en-US" sz="2800" dirty="0"/>
          </a:p>
          <a:p>
            <a:pPr marL="0" indent="0">
              <a:buNone/>
            </a:pPr>
            <a:r>
              <a:rPr lang="en-US" sz="2800" dirty="0">
                <a:solidFill>
                  <a:srgbClr val="222222"/>
                </a:solidFill>
              </a:rPr>
              <a:t>Obtain a copy of the Owners Title Policy issued at the purchase.</a:t>
            </a:r>
          </a:p>
          <a:p>
            <a:pPr marL="0" indent="0">
              <a:buNone/>
            </a:pPr>
            <a:endParaRPr lang="en-US" sz="2800" dirty="0"/>
          </a:p>
          <a:p>
            <a:pPr marL="0" indent="0">
              <a:buNone/>
            </a:pPr>
            <a:r>
              <a:rPr lang="en-US" sz="2800" dirty="0">
                <a:solidFill>
                  <a:srgbClr val="222222"/>
                </a:solidFill>
              </a:rPr>
              <a:t>Assuming that a policy was issued, indemnity can be obtained.</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63</a:t>
            </a:fld>
            <a:endParaRPr lang="en-US"/>
          </a:p>
        </p:txBody>
      </p:sp>
      <p:sp>
        <p:nvSpPr>
          <p:cNvPr id="6" name="Shape 2">
            <a:extLst>
              <a:ext uri="{FF2B5EF4-FFF2-40B4-BE49-F238E27FC236}">
                <a16:creationId xmlns:a16="http://schemas.microsoft.com/office/drawing/2014/main" id="{EE5103D4-9253-8937-4093-44AC258436BA}"/>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7D94A833-B901-EE42-6AA1-FDEDA0A8F040}"/>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UNDERWRITING PANEL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Mutual Indemnity Agreement</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Coverage includes unreleased security deeds up to 1million, but not HELOCs.  Above this threshold, if the lien is a HELOC or other open-ended revolving credit loan, will require an indemnity letter.  Underlying policy must be at least one year old.</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64</a:t>
            </a:fld>
            <a:endParaRPr lang="en-US"/>
          </a:p>
        </p:txBody>
      </p:sp>
      <p:sp>
        <p:nvSpPr>
          <p:cNvPr id="6" name="Shape 2">
            <a:extLst>
              <a:ext uri="{FF2B5EF4-FFF2-40B4-BE49-F238E27FC236}">
                <a16:creationId xmlns:a16="http://schemas.microsoft.com/office/drawing/2014/main" id="{DD45BA77-D7E9-1ECB-8089-522547BAFBD3}"/>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45D6A87D-F0EF-38EE-0FDD-0701E5BBB764}"/>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1" cy="1"/>
          <a:chOff x="0" y="0"/>
          <a:chExt cx="1" cy="1"/>
        </a:xfrm>
      </p:grpSpPr>
      <p:pic>
        <p:nvPicPr>
          <p:cNvPr id="2" name="Image 0" descr="/mnt/data/tmp_uw/be7f6be060.png"/>
          <p:cNvPicPr>
            <a:picLocks noChangeAspect="1"/>
          </p:cNvPicPr>
          <p:nvPr/>
        </p:nvPicPr>
        <p:blipFill>
          <a:blip r:embed="rId3"/>
          <a:srcRect t="7811" b="7811"/>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8000"/>
            </a:srgbClr>
          </a:solidFill>
          <a:ln w="12700">
            <a:solidFill>
              <a:srgbClr val="000000">
                <a:alpha val="0"/>
              </a:srgbClr>
            </a:solidFill>
            <a:prstDash val="solid"/>
          </a:ln>
        </p:spPr>
        <p:txBody>
          <a:bodyPr/>
          <a:lstStyle/>
          <a:p>
            <a:endParaRPr lang="en-US"/>
          </a:p>
        </p:txBody>
      </p:sp>
      <p:sp>
        <p:nvSpPr>
          <p:cNvPr id="4" name="Text 1"/>
          <p:cNvSpPr/>
          <p:nvPr/>
        </p:nvSpPr>
        <p:spPr>
          <a:xfrm>
            <a:off x="640080" y="566928"/>
            <a:ext cx="3657600" cy="228600"/>
          </a:xfrm>
          <a:prstGeom prst="rect">
            <a:avLst/>
          </a:prstGeom>
          <a:noFill/>
          <a:ln/>
        </p:spPr>
        <p:txBody>
          <a:bodyPr wrap="square" lIns="0" tIns="0" rIns="0" bIns="0" rtlCol="0" anchor="ctr"/>
          <a:lstStyle/>
          <a:p>
            <a:pPr marL="0" indent="0">
              <a:buNone/>
            </a:pPr>
            <a:r>
              <a:rPr lang="en-US" sz="1100" b="1" kern="0" spc="200" dirty="0">
                <a:solidFill>
                  <a:srgbClr val="C8102E"/>
                </a:solidFill>
              </a:rPr>
              <a:t>NEXT MATCHUP</a:t>
            </a:r>
            <a:endParaRPr lang="en-US" sz="1100" dirty="0"/>
          </a:p>
        </p:txBody>
      </p:sp>
      <p:sp>
        <p:nvSpPr>
          <p:cNvPr id="5" name="Text 2"/>
          <p:cNvSpPr/>
          <p:nvPr/>
        </p:nvSpPr>
        <p:spPr>
          <a:xfrm>
            <a:off x="640080" y="1867055"/>
            <a:ext cx="10881360" cy="1920240"/>
          </a:xfrm>
          <a:prstGeom prst="rect">
            <a:avLst/>
          </a:prstGeom>
          <a:noFill/>
          <a:ln/>
        </p:spPr>
        <p:txBody>
          <a:bodyPr wrap="square" lIns="0" tIns="0" rIns="0" bIns="0" rtlCol="0" anchor="ctr">
            <a:normAutofit/>
          </a:bodyPr>
          <a:lstStyle/>
          <a:p>
            <a:pPr marL="0" indent="0">
              <a:buNone/>
            </a:pPr>
            <a:r>
              <a:rPr lang="en-US" sz="4400" b="1" dirty="0">
                <a:solidFill>
                  <a:srgbClr val="FFFFFF"/>
                </a:solidFill>
              </a:rPr>
              <a:t>NOTARY ACKNOWLEDGEMENTS</a:t>
            </a:r>
            <a:endParaRPr lang="en-US" sz="4400" dirty="0"/>
          </a:p>
        </p:txBody>
      </p:sp>
      <p:sp>
        <p:nvSpPr>
          <p:cNvPr id="6" name="Shape 3"/>
          <p:cNvSpPr/>
          <p:nvPr/>
        </p:nvSpPr>
        <p:spPr>
          <a:xfrm>
            <a:off x="658368" y="3794760"/>
            <a:ext cx="10789920" cy="1"/>
          </a:xfrm>
          <a:prstGeom prst="line">
            <a:avLst/>
          </a:prstGeom>
          <a:noFill/>
          <a:ln w="38100">
            <a:solidFill>
              <a:srgbClr val="C8102E"/>
            </a:solidFill>
            <a:prstDash val="solid"/>
          </a:ln>
        </p:spPr>
        <p:txBody>
          <a:bodyPr/>
          <a:lstStyle/>
          <a:p>
            <a:endParaRPr lang="en-US"/>
          </a:p>
        </p:txBody>
      </p:sp>
      <p:sp>
        <p:nvSpPr>
          <p:cNvPr id="7" name="Text 4"/>
          <p:cNvSpPr/>
          <p:nvPr/>
        </p:nvSpPr>
        <p:spPr>
          <a:xfrm>
            <a:off x="685800" y="4096512"/>
            <a:ext cx="6126480" cy="274320"/>
          </a:xfrm>
          <a:prstGeom prst="rect">
            <a:avLst/>
          </a:prstGeom>
          <a:noFill/>
          <a:ln/>
        </p:spPr>
        <p:txBody>
          <a:bodyPr wrap="square" lIns="0" tIns="0" rIns="0" bIns="0" rtlCol="0" anchor="ctr"/>
          <a:lstStyle/>
          <a:p>
            <a:pPr marL="0" indent="0">
              <a:buNone/>
            </a:pPr>
            <a:r>
              <a:rPr lang="en-US" sz="1200" b="1" kern="0" spc="100" dirty="0">
                <a:solidFill>
                  <a:srgbClr val="B8B8B8"/>
                </a:solidFill>
              </a:rPr>
              <a:t>UNDERWRITING PANEL  |  TITLE TAILGATE</a:t>
            </a:r>
            <a:endParaRPr lang="en-US" sz="1200" dirty="0"/>
          </a:p>
        </p:txBody>
      </p:sp>
      <p:pic>
        <p:nvPicPr>
          <p:cNvPr id="8" name="Picture 7">
            <a:extLst>
              <a:ext uri="{FF2B5EF4-FFF2-40B4-BE49-F238E27FC236}">
                <a16:creationId xmlns:a16="http://schemas.microsoft.com/office/drawing/2014/main" id="{336D7D3B-6570-5ED9-22D4-29F509DDDD1C}"/>
              </a:ext>
            </a:extLst>
          </p:cNvPr>
          <p:cNvPicPr>
            <a:picLocks noChangeAspect="1"/>
          </p:cNvPicPr>
          <p:nvPr/>
        </p:nvPicPr>
        <p:blipFill>
          <a:blip r:embed="rId4"/>
          <a:stretch>
            <a:fillRect/>
          </a:stretch>
        </p:blipFill>
        <p:spPr>
          <a:xfrm>
            <a:off x="464004" y="5700069"/>
            <a:ext cx="4009751" cy="931843"/>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UNDERWRITING PANEL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fontScale="92500" lnSpcReduction="20000"/>
          </a:bodyPr>
          <a:lstStyle/>
          <a:p>
            <a:pPr marL="0" indent="0">
              <a:buNone/>
            </a:pPr>
            <a:r>
              <a:rPr lang="en-US" sz="2800" b="1" dirty="0">
                <a:solidFill>
                  <a:srgbClr val="FFFFFF"/>
                </a:solidFill>
              </a:rPr>
              <a:t>Title exam reveals a 2023 vesting deed (QCD) with a notary acknowledgment.</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0" indent="0">
              <a:buNone/>
            </a:pPr>
            <a:r>
              <a:rPr lang="en-US" sz="2800" dirty="0">
                <a:solidFill>
                  <a:srgbClr val="222222"/>
                </a:solidFill>
              </a:rPr>
              <a:t>You communicate the issue with the grantee and grantor is deceased.</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66</a:t>
            </a:fld>
            <a:endParaRPr lang="en-US"/>
          </a:p>
        </p:txBody>
      </p:sp>
      <p:sp>
        <p:nvSpPr>
          <p:cNvPr id="6" name="Shape 2">
            <a:extLst>
              <a:ext uri="{FF2B5EF4-FFF2-40B4-BE49-F238E27FC236}">
                <a16:creationId xmlns:a16="http://schemas.microsoft.com/office/drawing/2014/main" id="{9A7C70E5-2222-2C5B-B795-2C04EEA303B1}"/>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B5E811F2-949A-EB35-E80D-CC20C4422BF0}"/>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MAKE THE CALL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What is your call?</a:t>
            </a:r>
            <a:endParaRPr lang="en-US" sz="2800" dirty="0"/>
          </a:p>
        </p:txBody>
      </p:sp>
      <p:sp>
        <p:nvSpPr>
          <p:cNvPr id="4" name="Shape 2"/>
          <p:cNvSpPr/>
          <p:nvPr/>
        </p:nvSpPr>
        <p:spPr>
          <a:xfrm>
            <a:off x="914400" y="2148840"/>
            <a:ext cx="3246120" cy="2103120"/>
          </a:xfrm>
          <a:prstGeom prst="roundRect">
            <a:avLst>
              <a:gd name="adj" fmla="val 3478"/>
            </a:avLst>
          </a:prstGeom>
          <a:solidFill>
            <a:srgbClr val="C8102E"/>
          </a:solidFill>
          <a:ln w="19050">
            <a:solidFill>
              <a:srgbClr val="C8102E"/>
            </a:solidFill>
            <a:prstDash val="solid"/>
          </a:ln>
          <a:effectLst>
            <a:outerShdw blurRad="19050" dist="8890" dir="2700000" algn="bl" rotWithShape="0">
              <a:srgbClr val="000000">
                <a:alpha val="25000"/>
              </a:srgbClr>
            </a:outerShdw>
          </a:effectLst>
        </p:spPr>
        <p:txBody>
          <a:bodyPr/>
          <a:lstStyle/>
          <a:p>
            <a:endParaRPr lang="en-US"/>
          </a:p>
        </p:txBody>
      </p:sp>
      <p:sp>
        <p:nvSpPr>
          <p:cNvPr id="5" name="Text 3"/>
          <p:cNvSpPr/>
          <p:nvPr/>
        </p:nvSpPr>
        <p:spPr>
          <a:xfrm>
            <a:off x="1143000" y="2651760"/>
            <a:ext cx="2788920" cy="1005840"/>
          </a:xfrm>
          <a:prstGeom prst="rect">
            <a:avLst/>
          </a:prstGeom>
          <a:noFill/>
          <a:ln/>
        </p:spPr>
        <p:txBody>
          <a:bodyPr wrap="square" lIns="0" tIns="0" rIns="0" bIns="0" rtlCol="0" anchor="ctr">
            <a:normAutofit/>
          </a:bodyPr>
          <a:lstStyle/>
          <a:p>
            <a:pPr marL="0" indent="0" algn="ctr">
              <a:buNone/>
            </a:pPr>
            <a:r>
              <a:rPr lang="en-US" sz="2800" b="1" dirty="0">
                <a:solidFill>
                  <a:srgbClr val="FFFFFF"/>
                </a:solidFill>
              </a:rPr>
              <a:t>INSURE</a:t>
            </a:r>
            <a:endParaRPr lang="en-US" sz="2800" dirty="0"/>
          </a:p>
        </p:txBody>
      </p:sp>
      <p:sp>
        <p:nvSpPr>
          <p:cNvPr id="6" name="Shape 4"/>
          <p:cNvSpPr/>
          <p:nvPr/>
        </p:nvSpPr>
        <p:spPr>
          <a:xfrm>
            <a:off x="4663440" y="2148840"/>
            <a:ext cx="3246120" cy="2103120"/>
          </a:xfrm>
          <a:prstGeom prst="roundRect">
            <a:avLst>
              <a:gd name="adj" fmla="val 3478"/>
            </a:avLst>
          </a:prstGeom>
          <a:solidFill>
            <a:srgbClr val="222222"/>
          </a:solidFill>
          <a:ln w="19050">
            <a:solidFill>
              <a:srgbClr val="FFFFFF"/>
            </a:solidFill>
            <a:prstDash val="solid"/>
          </a:ln>
          <a:effectLst>
            <a:outerShdw blurRad="19050" dist="8890" dir="2700000" algn="bl" rotWithShape="0">
              <a:srgbClr val="000000">
                <a:alpha val="25000"/>
              </a:srgbClr>
            </a:outerShdw>
          </a:effectLst>
        </p:spPr>
        <p:txBody>
          <a:bodyPr/>
          <a:lstStyle/>
          <a:p>
            <a:endParaRPr lang="en-US"/>
          </a:p>
        </p:txBody>
      </p:sp>
      <p:sp>
        <p:nvSpPr>
          <p:cNvPr id="7" name="Text 5"/>
          <p:cNvSpPr/>
          <p:nvPr/>
        </p:nvSpPr>
        <p:spPr>
          <a:xfrm>
            <a:off x="4892040" y="2651760"/>
            <a:ext cx="2788920" cy="1005840"/>
          </a:xfrm>
          <a:prstGeom prst="rect">
            <a:avLst/>
          </a:prstGeom>
          <a:noFill/>
          <a:ln/>
        </p:spPr>
        <p:txBody>
          <a:bodyPr wrap="square" lIns="0" tIns="0" rIns="0" bIns="0" rtlCol="0" anchor="ctr">
            <a:normAutofit/>
          </a:bodyPr>
          <a:lstStyle/>
          <a:p>
            <a:pPr marL="0" indent="0" algn="ctr">
              <a:buNone/>
            </a:pPr>
            <a:r>
              <a:rPr lang="en-US" sz="2800" b="1" dirty="0">
                <a:solidFill>
                  <a:srgbClr val="FFFFFF"/>
                </a:solidFill>
              </a:rPr>
              <a:t>DON’T INSURE</a:t>
            </a:r>
            <a:endParaRPr lang="en-US" sz="2800" dirty="0"/>
          </a:p>
        </p:txBody>
      </p:sp>
      <p:sp>
        <p:nvSpPr>
          <p:cNvPr id="8" name="Shape 6"/>
          <p:cNvSpPr/>
          <p:nvPr/>
        </p:nvSpPr>
        <p:spPr>
          <a:xfrm>
            <a:off x="8412480" y="2148840"/>
            <a:ext cx="3246120" cy="2103120"/>
          </a:xfrm>
          <a:prstGeom prst="roundRect">
            <a:avLst>
              <a:gd name="adj" fmla="val 3478"/>
            </a:avLst>
          </a:prstGeom>
          <a:solidFill>
            <a:srgbClr val="666666"/>
          </a:solidFill>
          <a:ln w="19050">
            <a:solidFill>
              <a:srgbClr val="FFFFFF"/>
            </a:solidFill>
            <a:prstDash val="solid"/>
          </a:ln>
          <a:effectLst>
            <a:outerShdw blurRad="19050" dist="8890" dir="2700000" algn="bl" rotWithShape="0">
              <a:srgbClr val="000000">
                <a:alpha val="25000"/>
              </a:srgbClr>
            </a:outerShdw>
          </a:effectLst>
        </p:spPr>
        <p:txBody>
          <a:bodyPr/>
          <a:lstStyle/>
          <a:p>
            <a:endParaRPr lang="en-US"/>
          </a:p>
        </p:txBody>
      </p:sp>
      <p:sp>
        <p:nvSpPr>
          <p:cNvPr id="9" name="Text 7"/>
          <p:cNvSpPr/>
          <p:nvPr/>
        </p:nvSpPr>
        <p:spPr>
          <a:xfrm>
            <a:off x="8641080" y="2651760"/>
            <a:ext cx="2788920" cy="1005840"/>
          </a:xfrm>
          <a:prstGeom prst="rect">
            <a:avLst/>
          </a:prstGeom>
          <a:noFill/>
          <a:ln/>
        </p:spPr>
        <p:txBody>
          <a:bodyPr wrap="square" lIns="0" tIns="0" rIns="0" bIns="0" rtlCol="0" anchor="ctr">
            <a:normAutofit/>
          </a:bodyPr>
          <a:lstStyle/>
          <a:p>
            <a:pPr marL="0" indent="0" algn="ctr">
              <a:buNone/>
            </a:pPr>
            <a:r>
              <a:rPr lang="en-US" sz="2000" b="1" dirty="0">
                <a:solidFill>
                  <a:srgbClr val="FFFFFF"/>
                </a:solidFill>
              </a:rPr>
              <a:t>NEED MORE INFORMATION</a:t>
            </a:r>
            <a:endParaRPr lang="en-US" sz="2000" dirty="0"/>
          </a:p>
        </p:txBody>
      </p:sp>
      <p:sp>
        <p:nvSpPr>
          <p:cNvPr id="10" name="Text 8"/>
          <p:cNvSpPr/>
          <p:nvPr/>
        </p:nvSpPr>
        <p:spPr>
          <a:xfrm>
            <a:off x="3200400" y="4983480"/>
            <a:ext cx="5760720" cy="320040"/>
          </a:xfrm>
          <a:prstGeom prst="rect">
            <a:avLst/>
          </a:prstGeom>
          <a:noFill/>
          <a:ln/>
        </p:spPr>
        <p:txBody>
          <a:bodyPr wrap="square" lIns="0" tIns="0" rIns="0" bIns="0" rtlCol="0" anchor="ctr"/>
          <a:lstStyle/>
          <a:p>
            <a:pPr marL="0" indent="0" algn="ctr">
              <a:buNone/>
            </a:pPr>
            <a:r>
              <a:rPr lang="en-US" sz="1500" b="1" kern="0" spc="150" dirty="0">
                <a:solidFill>
                  <a:srgbClr val="C8102E"/>
                </a:solidFill>
              </a:rPr>
              <a:t>VOTE BEFORE THE RULING</a:t>
            </a:r>
            <a:endParaRPr lang="en-US" sz="15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67</a:t>
            </a:fld>
            <a:endParaRPr lang="en-US"/>
          </a:p>
        </p:txBody>
      </p:sp>
      <p:sp>
        <p:nvSpPr>
          <p:cNvPr id="11" name="Shape 2">
            <a:extLst>
              <a:ext uri="{FF2B5EF4-FFF2-40B4-BE49-F238E27FC236}">
                <a16:creationId xmlns:a16="http://schemas.microsoft.com/office/drawing/2014/main" id="{F05F16BB-4608-5F15-23AE-9632969A35B2}"/>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12" name="Picture 11">
            <a:extLst>
              <a:ext uri="{FF2B5EF4-FFF2-40B4-BE49-F238E27FC236}">
                <a16:creationId xmlns:a16="http://schemas.microsoft.com/office/drawing/2014/main" id="{E4CF2803-7DB4-D16E-571A-570829604676}"/>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TITLE TAILGATE</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UNDERWRITING GUIDANCE</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285750" indent="-285750">
              <a:buSzPct val="100000"/>
              <a:buFont typeface="Arial" panose="020B0604020202020204" pitchFamily="34" charset="0"/>
              <a:buChar char="•"/>
            </a:pPr>
            <a:r>
              <a:rPr lang="en-US" sz="2400" dirty="0">
                <a:solidFill>
                  <a:srgbClr val="222222"/>
                </a:solidFill>
              </a:rPr>
              <a:t>An issue typically arises when documents that are to be recorded in Georgia are prepared and executed outside of the state of Georgia.</a:t>
            </a:r>
          </a:p>
          <a:p>
            <a:pPr>
              <a:buSzPct val="100000"/>
            </a:pPr>
            <a:endParaRPr lang="en-US" sz="2400" dirty="0"/>
          </a:p>
          <a:p>
            <a:pPr marL="285750" indent="-285750">
              <a:buSzPct val="100000"/>
              <a:buFont typeface="Arial" panose="020B0604020202020204" pitchFamily="34" charset="0"/>
              <a:buChar char="•"/>
            </a:pPr>
            <a:r>
              <a:rPr lang="en-US" sz="2400" dirty="0">
                <a:solidFill>
                  <a:srgbClr val="222222"/>
                </a:solidFill>
              </a:rPr>
              <a:t>Two reasons for proper execution of documents.</a:t>
            </a:r>
            <a:endParaRPr lang="en-US" sz="2400" dirty="0"/>
          </a:p>
          <a:p>
            <a:pPr marL="742950" lvl="1" indent="-285750">
              <a:buSzPct val="100000"/>
              <a:buFont typeface="Arial" panose="020B0604020202020204" pitchFamily="34" charset="0"/>
              <a:buChar char="•"/>
            </a:pPr>
            <a:r>
              <a:rPr lang="en-US" sz="2400" dirty="0">
                <a:solidFill>
                  <a:srgbClr val="222222"/>
                </a:solidFill>
              </a:rPr>
              <a:t>First, a document must be in proper form in order for the clerk to record and thereupon provide constructive notice to the world.</a:t>
            </a:r>
            <a:endParaRPr lang="en-US" sz="2400" dirty="0"/>
          </a:p>
          <a:p>
            <a:pPr marL="742950" lvl="1" indent="-285750">
              <a:buSzPct val="100000"/>
              <a:buFont typeface="Arial" panose="020B0604020202020204" pitchFamily="34" charset="0"/>
              <a:buChar char="•"/>
            </a:pPr>
            <a:r>
              <a:rPr lang="en-US" sz="2400" dirty="0">
                <a:solidFill>
                  <a:srgbClr val="222222"/>
                </a:solidFill>
              </a:rPr>
              <a:t>Second, even if the clerk inadvertently records an incorrectly executed document, if the form is not proper, the validity and priority of the document itself can be challenged in bankruptcy or other litigation proceeding.</a:t>
            </a:r>
            <a:endParaRPr lang="en-US" sz="24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68</a:t>
            </a:fld>
            <a:endParaRPr lang="en-US"/>
          </a:p>
        </p:txBody>
      </p:sp>
      <p:sp>
        <p:nvSpPr>
          <p:cNvPr id="6" name="Shape 2">
            <a:extLst>
              <a:ext uri="{FF2B5EF4-FFF2-40B4-BE49-F238E27FC236}">
                <a16:creationId xmlns:a16="http://schemas.microsoft.com/office/drawing/2014/main" id="{E759D355-F446-41E6-B3B7-9E6514A0E1DB}"/>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D6EEE917-AED8-DE5F-64B3-F48989F447CD}"/>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UNDERWRITING PANEL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Change in Law</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fontScale="92500" lnSpcReduction="10000"/>
          </a:bodyPr>
          <a:lstStyle/>
          <a:p>
            <a:pPr marL="285750" indent="-285750">
              <a:buFont typeface="Arial" panose="020B0604020202020204" pitchFamily="34" charset="0"/>
              <a:buChar char="•"/>
            </a:pPr>
            <a:r>
              <a:rPr lang="en-US" sz="2400" dirty="0">
                <a:solidFill>
                  <a:srgbClr val="222222"/>
                </a:solidFill>
              </a:rPr>
              <a:t>An acknowledgement typically states that the person signing the document proved to the notary that he/she was the person who signed the document, but the notary did not necessarily witness that person sign the document.</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solidFill>
                  <a:srgbClr val="222222"/>
                </a:solidFill>
              </a:rPr>
              <a:t>In the past, Georgia law accepted acknowledgements as long as two unofficial witnesses witnessed the signing.</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solidFill>
                  <a:srgbClr val="222222"/>
                </a:solidFill>
              </a:rPr>
              <a:t>Under the new law (effective July 1, 2015) acknowledgments are no longer permitted for conveyances relating to deeds to land (e.g., deeds and security deeds).</a:t>
            </a:r>
            <a:endParaRPr lang="en-US" sz="2400" dirty="0"/>
          </a:p>
          <a:p>
            <a:endParaRPr lang="en-US" sz="2400" dirty="0">
              <a:solidFill>
                <a:srgbClr val="222222"/>
              </a:solidFill>
            </a:endParaRPr>
          </a:p>
          <a:p>
            <a:r>
              <a:rPr lang="en-US" sz="2400" dirty="0">
                <a:solidFill>
                  <a:srgbClr val="222222"/>
                </a:solidFill>
              </a:rPr>
              <a:t>Examples on next slide</a:t>
            </a:r>
            <a:endParaRPr lang="en-US" sz="24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69</a:t>
            </a:fld>
            <a:endParaRPr lang="en-US"/>
          </a:p>
        </p:txBody>
      </p:sp>
      <p:sp>
        <p:nvSpPr>
          <p:cNvPr id="6" name="Shape 2">
            <a:extLst>
              <a:ext uri="{FF2B5EF4-FFF2-40B4-BE49-F238E27FC236}">
                <a16:creationId xmlns:a16="http://schemas.microsoft.com/office/drawing/2014/main" id="{F2B7D4C9-EF50-59A1-859B-014CC077E329}"/>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C4936567-C9B5-A6E6-AC63-F75A0F2F716A}"/>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D3F6A-F2D3-4BF3-2441-CA7035DDDAC8}"/>
            </a:ext>
          </a:extLst>
        </p:cNvPr>
        <p:cNvGrpSpPr/>
        <p:nvPr/>
      </p:nvGrpSpPr>
      <p:grpSpPr>
        <a:xfrm>
          <a:off x="0" y="0"/>
          <a:ext cx="1" cy="1"/>
          <a:chOff x="0" y="0"/>
          <a:chExt cx="1" cy="1"/>
        </a:xfrm>
      </p:grpSpPr>
      <p:sp>
        <p:nvSpPr>
          <p:cNvPr id="2" name="Text 0">
            <a:extLst>
              <a:ext uri="{FF2B5EF4-FFF2-40B4-BE49-F238E27FC236}">
                <a16:creationId xmlns:a16="http://schemas.microsoft.com/office/drawing/2014/main" id="{05BDED28-FAA4-D802-0E96-B5069AE806F6}"/>
              </a:ext>
            </a:extLst>
          </p:cNvPr>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UNDERWRITING PANEL</a:t>
            </a:r>
            <a:endParaRPr lang="en-US" sz="1000" dirty="0"/>
          </a:p>
        </p:txBody>
      </p:sp>
      <p:sp>
        <p:nvSpPr>
          <p:cNvPr id="25" name="Slide Number Placeholder 0">
            <a:extLst>
              <a:ext uri="{FF2B5EF4-FFF2-40B4-BE49-F238E27FC236}">
                <a16:creationId xmlns:a16="http://schemas.microsoft.com/office/drawing/2014/main" id="{C19B5E87-7400-FB9C-BD96-624BFCB6B01B}"/>
              </a:ext>
            </a:extLst>
          </p:cNvPr>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70</a:t>
            </a:fld>
            <a:endParaRPr lang="en-US"/>
          </a:p>
        </p:txBody>
      </p:sp>
      <p:sp>
        <p:nvSpPr>
          <p:cNvPr id="8" name="Shape 2">
            <a:extLst>
              <a:ext uri="{FF2B5EF4-FFF2-40B4-BE49-F238E27FC236}">
                <a16:creationId xmlns:a16="http://schemas.microsoft.com/office/drawing/2014/main" id="{96902D72-3F78-2F74-5DFE-220C6B7DA31E}"/>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F40E569F-A164-D50C-15BF-6C7B3859861C}"/>
              </a:ext>
            </a:extLst>
          </p:cNvPr>
          <p:cNvPicPr>
            <a:picLocks noChangeAspect="1"/>
          </p:cNvPicPr>
          <p:nvPr/>
        </p:nvPicPr>
        <p:blipFill>
          <a:blip r:embed="rId3"/>
          <a:stretch>
            <a:fillRect/>
          </a:stretch>
        </p:blipFill>
        <p:spPr>
          <a:xfrm>
            <a:off x="3085844" y="0"/>
            <a:ext cx="6020311" cy="6858000"/>
          </a:xfrm>
          <a:prstGeom prst="rect">
            <a:avLst/>
          </a:prstGeom>
        </p:spPr>
      </p:pic>
      <p:pic>
        <p:nvPicPr>
          <p:cNvPr id="9" name="Picture 8">
            <a:extLst>
              <a:ext uri="{FF2B5EF4-FFF2-40B4-BE49-F238E27FC236}">
                <a16:creationId xmlns:a16="http://schemas.microsoft.com/office/drawing/2014/main" id="{CE1EECFC-0524-36D9-A51C-48CD58098D0A}"/>
              </a:ext>
            </a:extLst>
          </p:cNvPr>
          <p:cNvPicPr>
            <a:picLocks noChangeAspect="1"/>
          </p:cNvPicPr>
          <p:nvPr/>
        </p:nvPicPr>
        <p:blipFill>
          <a:blip r:embed="rId4"/>
          <a:stretch>
            <a:fillRect/>
          </a:stretch>
        </p:blipFill>
        <p:spPr>
          <a:xfrm>
            <a:off x="566928" y="6108225"/>
            <a:ext cx="2319389" cy="539013"/>
          </a:xfrm>
          <a:prstGeom prst="rect">
            <a:avLst/>
          </a:prstGeom>
        </p:spPr>
      </p:pic>
    </p:spTree>
    <p:extLst>
      <p:ext uri="{BB962C8B-B14F-4D97-AF65-F5344CB8AC3E}">
        <p14:creationId xmlns:p14="http://schemas.microsoft.com/office/powerpoint/2010/main" val="16161023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669B2-3014-F1E2-E33F-53406031E3FC}"/>
            </a:ext>
          </a:extLst>
        </p:cNvPr>
        <p:cNvGrpSpPr/>
        <p:nvPr/>
      </p:nvGrpSpPr>
      <p:grpSpPr>
        <a:xfrm>
          <a:off x="0" y="0"/>
          <a:ext cx="1" cy="1"/>
          <a:chOff x="0" y="0"/>
          <a:chExt cx="1" cy="1"/>
        </a:xfrm>
      </p:grpSpPr>
      <p:sp>
        <p:nvSpPr>
          <p:cNvPr id="2" name="Text 0">
            <a:extLst>
              <a:ext uri="{FF2B5EF4-FFF2-40B4-BE49-F238E27FC236}">
                <a16:creationId xmlns:a16="http://schemas.microsoft.com/office/drawing/2014/main" id="{74013F83-E606-AC62-5B06-BDFD19E5A07F}"/>
              </a:ext>
            </a:extLst>
          </p:cNvPr>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UNDERWRITING PANEL</a:t>
            </a:r>
            <a:endParaRPr lang="en-US" sz="1000" dirty="0"/>
          </a:p>
        </p:txBody>
      </p:sp>
      <p:sp>
        <p:nvSpPr>
          <p:cNvPr id="25" name="Slide Number Placeholder 0">
            <a:extLst>
              <a:ext uri="{FF2B5EF4-FFF2-40B4-BE49-F238E27FC236}">
                <a16:creationId xmlns:a16="http://schemas.microsoft.com/office/drawing/2014/main" id="{2C3B886A-FF66-A34E-AF46-3782DBACF5EE}"/>
              </a:ext>
            </a:extLst>
          </p:cNvPr>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71</a:t>
            </a:fld>
            <a:endParaRPr lang="en-US"/>
          </a:p>
        </p:txBody>
      </p:sp>
      <p:pic>
        <p:nvPicPr>
          <p:cNvPr id="7" name="Picture 6">
            <a:extLst>
              <a:ext uri="{FF2B5EF4-FFF2-40B4-BE49-F238E27FC236}">
                <a16:creationId xmlns:a16="http://schemas.microsoft.com/office/drawing/2014/main" id="{BAA92264-54C1-680F-58A1-509B0C455914}"/>
              </a:ext>
            </a:extLst>
          </p:cNvPr>
          <p:cNvPicPr>
            <a:picLocks noChangeAspect="1"/>
          </p:cNvPicPr>
          <p:nvPr/>
        </p:nvPicPr>
        <p:blipFill>
          <a:blip r:embed="rId3"/>
          <a:srcRect/>
          <a:stretch/>
        </p:blipFill>
        <p:spPr>
          <a:xfrm>
            <a:off x="3085844" y="169665"/>
            <a:ext cx="6020311" cy="6156929"/>
          </a:xfrm>
          <a:prstGeom prst="rect">
            <a:avLst/>
          </a:prstGeom>
        </p:spPr>
      </p:pic>
      <p:sp>
        <p:nvSpPr>
          <p:cNvPr id="3" name="Shape 2">
            <a:extLst>
              <a:ext uri="{FF2B5EF4-FFF2-40B4-BE49-F238E27FC236}">
                <a16:creationId xmlns:a16="http://schemas.microsoft.com/office/drawing/2014/main" id="{C09CB288-63C5-CC11-00ED-D762675CCE77}"/>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4" name="Picture 3">
            <a:extLst>
              <a:ext uri="{FF2B5EF4-FFF2-40B4-BE49-F238E27FC236}">
                <a16:creationId xmlns:a16="http://schemas.microsoft.com/office/drawing/2014/main" id="{A1D84746-3C39-2A8F-9A76-4E3D26E6E8C3}"/>
              </a:ext>
            </a:extLst>
          </p:cNvPr>
          <p:cNvPicPr>
            <a:picLocks noChangeAspect="1"/>
          </p:cNvPicPr>
          <p:nvPr/>
        </p:nvPicPr>
        <p:blipFill>
          <a:blip r:embed="rId4"/>
          <a:stretch>
            <a:fillRect/>
          </a:stretch>
        </p:blipFill>
        <p:spPr>
          <a:xfrm>
            <a:off x="566928" y="6108225"/>
            <a:ext cx="2319389" cy="539013"/>
          </a:xfrm>
          <a:prstGeom prst="rect">
            <a:avLst/>
          </a:prstGeom>
        </p:spPr>
      </p:pic>
    </p:spTree>
    <p:extLst>
      <p:ext uri="{BB962C8B-B14F-4D97-AF65-F5344CB8AC3E}">
        <p14:creationId xmlns:p14="http://schemas.microsoft.com/office/powerpoint/2010/main" val="291860081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UNDERWRITING PANEL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SOLUTIONS</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285750" indent="-285750">
              <a:buFont typeface="Arial" panose="020B0604020202020204" pitchFamily="34" charset="0"/>
              <a:buChar char="•"/>
            </a:pPr>
            <a:r>
              <a:rPr lang="en-US" sz="2800" dirty="0">
                <a:solidFill>
                  <a:srgbClr val="222222"/>
                </a:solidFill>
              </a:rPr>
              <a:t>First is the cleanest. Have a new deed signed. Typically, these deeds have zero transfer tax/consideration and the parties are some how related to each other.</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solidFill>
                  <a:srgbClr val="222222"/>
                </a:solidFill>
              </a:rPr>
              <a:t>An affidavit of a third person testifying to the execution of the deed and to the genuineness of the handwriting of the subscribing witness or witnesses shall be sufficient to admit the deed to record. Attach a copy of the original recorded deed as an exhibit to the affidavit.</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72</a:t>
            </a:fld>
            <a:endParaRPr lang="en-US"/>
          </a:p>
        </p:txBody>
      </p:sp>
      <p:sp>
        <p:nvSpPr>
          <p:cNvPr id="6" name="Shape 2">
            <a:extLst>
              <a:ext uri="{FF2B5EF4-FFF2-40B4-BE49-F238E27FC236}">
                <a16:creationId xmlns:a16="http://schemas.microsoft.com/office/drawing/2014/main" id="{C11AEF16-3486-0C48-0D79-BB5E4C70F0D8}"/>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C4D0CFC4-25EF-7AF0-F36D-D868CA67BCB5}"/>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UNDERWRITING PANEL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Does your answer change if:</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342900" indent="-342900">
              <a:buFont typeface="Arial" panose="020B0604020202020204" pitchFamily="34" charset="0"/>
              <a:buChar char="•"/>
            </a:pPr>
            <a:r>
              <a:rPr lang="en-US" sz="3200" dirty="0">
                <a:solidFill>
                  <a:srgbClr val="222222"/>
                </a:solidFill>
              </a:rPr>
              <a:t>This appears to be a death bed deed?</a:t>
            </a:r>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r>
              <a:rPr lang="en-US" sz="3200" dirty="0">
                <a:solidFill>
                  <a:srgbClr val="222222"/>
                </a:solidFill>
              </a:rPr>
              <a:t>Four weeks after the deed was signed, grantor dies.</a:t>
            </a:r>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r>
              <a:rPr lang="en-US" sz="3200" dirty="0">
                <a:solidFill>
                  <a:srgbClr val="222222"/>
                </a:solidFill>
              </a:rPr>
              <a:t>Signature is extremely shaky and is completely illegible.</a:t>
            </a:r>
            <a:endParaRPr lang="en-US" sz="32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73</a:t>
            </a:fld>
            <a:endParaRPr lang="en-US"/>
          </a:p>
        </p:txBody>
      </p:sp>
      <p:sp>
        <p:nvSpPr>
          <p:cNvPr id="6" name="Shape 2">
            <a:extLst>
              <a:ext uri="{FF2B5EF4-FFF2-40B4-BE49-F238E27FC236}">
                <a16:creationId xmlns:a16="http://schemas.microsoft.com/office/drawing/2014/main" id="{CA00452B-2FBE-3F54-7CE1-37F3341EF8CB}"/>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7" name="Picture 6">
            <a:extLst>
              <a:ext uri="{FF2B5EF4-FFF2-40B4-BE49-F238E27FC236}">
                <a16:creationId xmlns:a16="http://schemas.microsoft.com/office/drawing/2014/main" id="{D7B28D54-BB11-0938-BAA7-222A951F6A57}"/>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68">
    <p:spTree>
      <p:nvGrpSpPr>
        <p:cNvPr id="1" name=""/>
        <p:cNvGrpSpPr/>
        <p:nvPr/>
      </p:nvGrpSpPr>
      <p:grpSpPr>
        <a:xfrm>
          <a:off x="0" y="0"/>
          <a:ext cx="1" cy="1"/>
          <a:chOff x="0" y="0"/>
          <a:chExt cx="1" cy="1"/>
        </a:xfrm>
      </p:grpSpPr>
      <p:sp>
        <p:nvSpPr>
          <p:cNvPr id="2" name="Text 0"/>
          <p:cNvSpPr/>
          <p:nvPr/>
        </p:nvSpPr>
        <p:spPr>
          <a:xfrm>
            <a:off x="502920" y="310896"/>
            <a:ext cx="4754880" cy="201168"/>
          </a:xfrm>
          <a:prstGeom prst="rect">
            <a:avLst/>
          </a:prstGeom>
          <a:noFill/>
          <a:ln/>
        </p:spPr>
        <p:txBody>
          <a:bodyPr wrap="square" lIns="0" tIns="0" rIns="0" bIns="0" rtlCol="0" anchor="ctr"/>
          <a:lstStyle/>
          <a:p>
            <a:pPr marL="0" indent="0">
              <a:buNone/>
            </a:pPr>
            <a:r>
              <a:rPr lang="en-US" sz="1000" b="1" kern="0" spc="180" dirty="0">
                <a:solidFill>
                  <a:srgbClr val="C8102E"/>
                </a:solidFill>
              </a:rPr>
              <a:t>UNDERWRITING PANEL</a:t>
            </a:r>
            <a:endParaRPr lang="en-US" sz="1000" dirty="0"/>
          </a:p>
        </p:txBody>
      </p:sp>
      <p:sp>
        <p:nvSpPr>
          <p:cNvPr id="3" name="Text 1"/>
          <p:cNvSpPr/>
          <p:nvPr/>
        </p:nvSpPr>
        <p:spPr>
          <a:xfrm>
            <a:off x="502920" y="658368"/>
            <a:ext cx="11018520" cy="658368"/>
          </a:xfrm>
          <a:prstGeom prst="rect">
            <a:avLst/>
          </a:prstGeom>
          <a:noFill/>
          <a:ln/>
        </p:spPr>
        <p:txBody>
          <a:bodyPr wrap="square" lIns="0" tIns="0" rIns="0" bIns="0" rtlCol="0" anchor="ctr">
            <a:normAutofit/>
          </a:bodyPr>
          <a:lstStyle/>
          <a:p>
            <a:pPr marL="0" indent="0">
              <a:buNone/>
            </a:pPr>
            <a:r>
              <a:rPr lang="en-US" sz="2800" b="1" dirty="0">
                <a:solidFill>
                  <a:srgbClr val="FFFFFF"/>
                </a:solidFill>
              </a:rPr>
              <a:t>Food for thought</a:t>
            </a:r>
            <a:endParaRPr lang="en-US" sz="2800" dirty="0"/>
          </a:p>
        </p:txBody>
      </p:sp>
      <p:sp>
        <p:nvSpPr>
          <p:cNvPr id="4" name="Shape 2"/>
          <p:cNvSpPr/>
          <p:nvPr/>
        </p:nvSpPr>
        <p:spPr>
          <a:xfrm>
            <a:off x="566928" y="1408176"/>
            <a:ext cx="11018520" cy="4489704"/>
          </a:xfrm>
          <a:prstGeom prst="roundRect">
            <a:avLst>
              <a:gd name="adj" fmla="val 1018"/>
            </a:avLst>
          </a:prstGeom>
          <a:solidFill>
            <a:srgbClr val="F7F7F5"/>
          </a:solidFill>
          <a:ln w="12700">
            <a:solidFill>
              <a:srgbClr val="D0D0D0"/>
            </a:solidFill>
            <a:prstDash val="solid"/>
          </a:ln>
          <a:effectLst>
            <a:outerShdw blurRad="22860" dist="10160" dir="2700000" algn="bl" rotWithShape="0">
              <a:srgbClr val="000000">
                <a:alpha val="24000"/>
              </a:srgbClr>
            </a:outerShdw>
          </a:effectLst>
        </p:spPr>
        <p:txBody>
          <a:bodyPr/>
          <a:lstStyle/>
          <a:p>
            <a:endParaRPr lang="en-US"/>
          </a:p>
        </p:txBody>
      </p:sp>
      <p:sp>
        <p:nvSpPr>
          <p:cNvPr id="5" name="Text 3"/>
          <p:cNvSpPr/>
          <p:nvPr/>
        </p:nvSpPr>
        <p:spPr>
          <a:xfrm>
            <a:off x="868680" y="1682496"/>
            <a:ext cx="10378440" cy="3959352"/>
          </a:xfrm>
          <a:prstGeom prst="rect">
            <a:avLst/>
          </a:prstGeom>
          <a:noFill/>
          <a:ln/>
        </p:spPr>
        <p:txBody>
          <a:bodyPr wrap="square" lIns="508" tIns="508" rIns="508" bIns="508" rtlCol="0" anchor="t">
            <a:normAutofit/>
          </a:bodyPr>
          <a:lstStyle/>
          <a:p>
            <a:pPr marL="342900" indent="-342900">
              <a:buFont typeface="Arial" panose="020B0604020202020204" pitchFamily="34" charset="0"/>
              <a:buChar char="•"/>
            </a:pPr>
            <a:r>
              <a:rPr lang="en-US" sz="2800" dirty="0">
                <a:solidFill>
                  <a:srgbClr val="222222"/>
                </a:solidFill>
              </a:rPr>
              <a:t>The question of sound mind comes into play.</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solidFill>
                  <a:srgbClr val="222222"/>
                </a:solidFill>
              </a:rPr>
              <a:t>There is a potential problem in that there are other heirs are unaware of this deed and have a potential claim to the property if the property is sold by grantee.</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solidFill>
                  <a:srgbClr val="222222"/>
                </a:solidFill>
              </a:rPr>
              <a:t>More information is necessary. Was there probate? How long ago? Have heirs sign QCDs?</a:t>
            </a:r>
            <a:endParaRPr lang="en-US" sz="2800" dirty="0"/>
          </a:p>
        </p:txBody>
      </p:sp>
      <p:sp>
        <p:nvSpPr>
          <p:cNvPr id="25" name="Slide Number Placeholder 0"/>
          <p:cNvSpPr>
            <a:spLocks noGrp="1"/>
          </p:cNvSpPr>
          <p:nvPr>
            <p:ph type="sldNum" sz="quarter" idx="4294967295"/>
          </p:nvPr>
        </p:nvSpPr>
        <p:spPr>
          <a:xfrm>
            <a:off x="11384280" y="6419088"/>
            <a:ext cx="41148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C8102E"/>
                </a:solidFill>
              </a:defRPr>
            </a:lvl1pPr>
          </a:lstStyle>
          <a:p>
            <a:pPr algn="l"/>
            <a:fld id="{F7021451-1387-4CA6-816F-3879F97B5CBC}" type="slidenum">
              <a:rPr lang="en-US" b="1"/>
              <a:t>74</a:t>
            </a:fld>
            <a:endParaRPr lang="en-US"/>
          </a:p>
        </p:txBody>
      </p:sp>
      <p:sp>
        <p:nvSpPr>
          <p:cNvPr id="8" name="Shape 2">
            <a:extLst>
              <a:ext uri="{FF2B5EF4-FFF2-40B4-BE49-F238E27FC236}">
                <a16:creationId xmlns:a16="http://schemas.microsoft.com/office/drawing/2014/main" id="{EA9D804E-C756-DE54-9E49-85E8B07206F3}"/>
              </a:ext>
            </a:extLst>
          </p:cNvPr>
          <p:cNvSpPr/>
          <p:nvPr/>
        </p:nvSpPr>
        <p:spPr>
          <a:xfrm>
            <a:off x="0" y="6340124"/>
            <a:ext cx="11018520" cy="523687"/>
          </a:xfrm>
          <a:prstGeom prst="roundRect">
            <a:avLst>
              <a:gd name="adj" fmla="val 1018"/>
            </a:avLst>
          </a:prstGeom>
          <a:solidFill>
            <a:schemeClr val="tx1"/>
          </a:solidFill>
          <a:ln w="12700">
            <a:noFill/>
            <a:prstDash val="solid"/>
          </a:ln>
          <a:effectLst>
            <a:outerShdw blurRad="22860" dist="10160" dir="2700000" algn="bl" rotWithShape="0">
              <a:srgbClr val="000000">
                <a:alpha val="24000"/>
              </a:srgbClr>
            </a:outerShdw>
          </a:effectLst>
        </p:spPr>
        <p:txBody>
          <a:bodyPr/>
          <a:lstStyle/>
          <a:p>
            <a:endParaRPr lang="en-US"/>
          </a:p>
        </p:txBody>
      </p:sp>
      <p:pic>
        <p:nvPicPr>
          <p:cNvPr id="9" name="Picture 8">
            <a:extLst>
              <a:ext uri="{FF2B5EF4-FFF2-40B4-BE49-F238E27FC236}">
                <a16:creationId xmlns:a16="http://schemas.microsoft.com/office/drawing/2014/main" id="{46868069-7E60-A433-273D-90AC6F2ED371}"/>
              </a:ext>
            </a:extLst>
          </p:cNvPr>
          <p:cNvPicPr>
            <a:picLocks noChangeAspect="1"/>
          </p:cNvPicPr>
          <p:nvPr/>
        </p:nvPicPr>
        <p:blipFill>
          <a:blip r:embed="rId3"/>
          <a:stretch>
            <a:fillRect/>
          </a:stretch>
        </p:blipFill>
        <p:spPr>
          <a:xfrm>
            <a:off x="566928" y="6108225"/>
            <a:ext cx="2319389" cy="53901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Narrow"/>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Narrow"/>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TotalTime>
  <Words>5217</Words>
  <Application>Microsoft Macintosh PowerPoint</Application>
  <PresentationFormat>Widescreen</PresentationFormat>
  <Paragraphs>519</Paragraphs>
  <Slides>74</Slides>
  <Notes>73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74</vt:i4>
      </vt:variant>
    </vt:vector>
  </HeadingPairs>
  <TitlesOfParts>
    <vt:vector size="76"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FNF Family of Companies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Title Tailgate CLE Underwriting Panel</dc:title>
  <dc:subject>Underwriting Panel</dc:subject>
  <dc:creator>Jenkins, Catherine</dc:creator>
  <cp:lastModifiedBy>Jenkins, Catherine</cp:lastModifiedBy>
  <cp:revision>3</cp:revision>
  <dcterms:created xsi:type="dcterms:W3CDTF">2026-09-13T20:55:12Z</dcterms:created>
  <dcterms:modified xsi:type="dcterms:W3CDTF">2026-09-15T18:08:39Z</dcterms:modified>
</cp:coreProperties>
</file>