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93" r:id="rId3"/>
    <p:sldId id="294" r:id="rId4"/>
    <p:sldId id="264" r:id="rId5"/>
    <p:sldId id="262" r:id="rId6"/>
    <p:sldId id="260" r:id="rId7"/>
    <p:sldId id="288" r:id="rId8"/>
    <p:sldId id="283" r:id="rId9"/>
    <p:sldId id="284" r:id="rId10"/>
    <p:sldId id="287" r:id="rId11"/>
    <p:sldId id="281" r:id="rId12"/>
    <p:sldId id="289" r:id="rId13"/>
    <p:sldId id="292" r:id="rId14"/>
    <p:sldId id="290" r:id="rId15"/>
    <p:sldId id="29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412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EC42F2-EB49-4F64-8A6C-A512D792E1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77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A401E-1D3F-8E3B-1F13-7E10A1CD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14F53-D439-966B-A32B-E7A2DD270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B24B0B-F80C-CB98-08BD-00386155E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B89F1-F46D-556D-00CC-0D529558C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EC42F2-EB49-4F64-8A6C-A512D792E1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55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9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3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974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0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1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73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3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2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6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83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67362-2F70-48F1-6328-821659C8D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7E024-E119-BFF8-2E27-6BB6B8357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F3617-7B5F-021D-411B-92264D53F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B1315-3D10-FAB9-4FA9-FA6A598E8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1DF6E-FEEB-AAC9-8C3D-9683E38C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37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B511A-FBBE-A12C-2BD3-91666F1C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137F8-7923-FE9A-ACED-655BC343B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7DA5B-B66F-1708-4EF5-7FC45C7E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DB078-D63B-2243-216B-03E79619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4D213-8A39-9879-24FD-11635C9E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93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39BE-0E1E-9896-E4A3-8339F5892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2DE90-8AFF-4974-6066-11227D2D1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BDCE3-82EC-B9FB-3696-30458140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68B6D-995D-A8C1-7876-984C1BA3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B6258-83F8-F228-352A-389BF668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56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147A-F0AA-EA92-DBFF-EC1412D4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13B03-C255-1A24-1AF6-00CE8D002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6723D-E5AC-B20F-F5BB-F53108AA3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96C45-7087-83EF-6465-0319D43B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3B09F-C2A8-91D7-D5D2-323CB048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82C5D-8FCD-5D8F-3957-BA9CE193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93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20D85-892C-9F98-8DAE-2D361E4B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60A4F-8A2C-CD54-DA1A-5969F7989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B3F28-FAC1-2046-999B-34F8FE448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F283C9-4D1F-0782-1791-DE13174B5E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A0EE6A-AB56-CF5F-0D65-55CFEAA3B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C0E31B-3FAB-0D97-5F35-BF0A03ECF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0AE932-A82B-ED05-419E-E95484D2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8DDFEB-0A02-9EA5-16E2-488C32D3D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62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27C2C-8A75-7B8B-2FC3-E1A7D7B29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8CFFE-B60A-1ECE-05A7-308206B8B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05A3D1-5E4C-7E2E-8BA0-AA336024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1DCBDC-A0CA-688B-9468-45059D1D4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76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E0CFD2-8E39-C12E-ECEE-917717D9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B325A5-8B65-1C05-DBDA-CE709DFE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3A2D7-F576-A319-42A6-D31B13BBA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92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4A61B-A4AE-EBCD-95AE-3D7A5B1F9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33945-1289-A05B-ABD4-DF5D2F093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F6958-108B-E13F-B214-D3BD66FF7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3877B-94DD-F548-A5EC-F958D941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FD818-4A3B-92FD-D021-CCF52313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20A47-A852-A5EC-4434-5DCE8CE5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03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6126-FA3B-90B4-5AA4-D70A3C269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06F884-A25B-5EE7-2B0A-6D78757F4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5F290-0E19-C374-2340-3B216F6C5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B6935D-2C9C-18E7-AC53-97EA48A4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E05C2-EF20-104F-09CA-EF6CBE437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A8EA7-DDA9-A1FD-6477-8194BC0C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7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612A9-6D16-DA64-A489-FC43976E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1D418-5538-3629-462D-9875C5B5F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7B50A-3644-0C53-D948-853AC0666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2F56C-1002-3F6E-D9F6-15176F93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207E5-288F-856C-0C98-9A47FBC5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32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CFD8D1-B613-74CC-9650-0101C84B53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45821F-D8C7-2114-A27B-F0B8A2DC3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12E76-CA97-611F-334F-D474BAE8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864D8-E794-3A04-BAF4-A4E4DACE2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E1271-53DF-5541-1E7F-BE671BD3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6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5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01ADD4-5807-75CB-82FB-0221847C3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96A15-63CE-6D0C-3CFD-5023991F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41F0A-A6A6-C0C2-0179-03A5F94A2B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B3B947-F421-41FE-9D4F-CF8DD27B73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53EC6-951E-B141-9758-112E9B133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F6DA9-89F4-3C23-3410-79C6F1463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DE9D57-36FC-468F-B1C3-B3ADE456F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ichele.green@fnf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ichele.green@fnf.co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750184-7D0E-42A9-D920-65F258520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4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6CE6E-C403-1917-691D-5039E67EF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7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05FBBF-197B-26F0-6F97-A6D2ACEB7C23}"/>
              </a:ext>
            </a:extLst>
          </p:cNvPr>
          <p:cNvSpPr/>
          <p:nvPr/>
        </p:nvSpPr>
        <p:spPr>
          <a:xfrm>
            <a:off x="0" y="7642"/>
            <a:ext cx="12309757" cy="689858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Football Photo Frame Slide 1"/>
          <p:cNvSpPr/>
          <p:nvPr/>
        </p:nvSpPr>
        <p:spPr>
          <a:xfrm>
            <a:off x="608076" y="3991356"/>
            <a:ext cx="7187184" cy="2157984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College Football Photo Slide 1" descr="College football resting on turf beneath stadium lights"/>
          <p:cNvPicPr>
            <a:picLocks noChangeAspect="1"/>
          </p:cNvPicPr>
          <p:nvPr/>
        </p:nvPicPr>
        <p:blipFill>
          <a:blip r:embed="rId2"/>
          <a:srcRect t="28226" b="28226"/>
          <a:stretch>
            <a:fillRect/>
          </a:stretch>
        </p:blipFill>
        <p:spPr>
          <a:xfrm>
            <a:off x="658368" y="4041648"/>
            <a:ext cx="7086600" cy="20574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63761" y="1058228"/>
            <a:ext cx="10382233" cy="1231106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</a:rPr>
              <a:t>HOLDING THE LINE: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</a:rPr>
              <a:t>WIRE, CYBER and ESCROW SECURITY</a:t>
            </a: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E5AF215-C240-A58D-96BC-3499DB657311}"/>
              </a:ext>
            </a:extLst>
          </p:cNvPr>
          <p:cNvSpPr/>
          <p:nvPr/>
        </p:nvSpPr>
        <p:spPr>
          <a:xfrm>
            <a:off x="8744423" y="5263925"/>
            <a:ext cx="2995458" cy="2101915"/>
          </a:xfrm>
          <a:custGeom>
            <a:avLst/>
            <a:gdLst/>
            <a:ahLst/>
            <a:cxnLst/>
            <a:rect l="l" t="t" r="r" b="b"/>
            <a:pathLst>
              <a:path w="10976384" h="5474471">
                <a:moveTo>
                  <a:pt x="0" y="0"/>
                </a:moveTo>
                <a:lnTo>
                  <a:pt x="10976384" y="0"/>
                </a:lnTo>
                <a:lnTo>
                  <a:pt x="10976384" y="5474471"/>
                </a:lnTo>
                <a:lnTo>
                  <a:pt x="0" y="5474471"/>
                </a:lnTo>
                <a:lnTo>
                  <a:pt x="0" y="0"/>
                </a:lnTo>
                <a:close/>
              </a:path>
            </a:pathLst>
          </a:custGeom>
          <a:noFill/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Michele A. Green, SVP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Counsel to Agency – FNF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Michele.green@fnf.com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9D02365-59A8-8E7F-4EB1-EB36BD52EB13}"/>
              </a:ext>
            </a:extLst>
          </p:cNvPr>
          <p:cNvSpPr/>
          <p:nvPr/>
        </p:nvSpPr>
        <p:spPr>
          <a:xfrm>
            <a:off x="10617720" y="268494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AA9FF92-E486-77A9-CEE8-FC87AC28D938}"/>
              </a:ext>
            </a:extLst>
          </p:cNvPr>
          <p:cNvSpPr/>
          <p:nvPr/>
        </p:nvSpPr>
        <p:spPr>
          <a:xfrm>
            <a:off x="385763" y="5184219"/>
            <a:ext cx="2995458" cy="2101915"/>
          </a:xfrm>
          <a:custGeom>
            <a:avLst/>
            <a:gdLst/>
            <a:ahLst/>
            <a:cxnLst/>
            <a:rect l="l" t="t" r="r" b="b"/>
            <a:pathLst>
              <a:path w="10976384" h="5474471">
                <a:moveTo>
                  <a:pt x="0" y="0"/>
                </a:moveTo>
                <a:lnTo>
                  <a:pt x="10976384" y="0"/>
                </a:lnTo>
                <a:lnTo>
                  <a:pt x="10976384" y="5474471"/>
                </a:lnTo>
                <a:lnTo>
                  <a:pt x="0" y="5474471"/>
                </a:lnTo>
                <a:lnTo>
                  <a:pt x="0" y="0"/>
                </a:lnTo>
                <a:close/>
              </a:path>
            </a:pathLst>
          </a:custGeom>
          <a:noFill/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Gold University of Texas Longhorn Silhouette" descr="Gold Longhorn head silhouett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76" y="4087368"/>
            <a:ext cx="7136892" cy="1995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7A707-0D5E-6988-5E5D-6AA82C9BF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56430109-9D47-9F4C-3579-40474266D260}"/>
              </a:ext>
            </a:extLst>
          </p:cNvPr>
          <p:cNvSpPr/>
          <p:nvPr/>
        </p:nvSpPr>
        <p:spPr>
          <a:xfrm>
            <a:off x="6822093" y="13716"/>
            <a:ext cx="5369908" cy="6858000"/>
          </a:xfrm>
          <a:custGeom>
            <a:avLst/>
            <a:gdLst/>
            <a:ahLst/>
            <a:cxnLst/>
            <a:rect l="l" t="t" r="r" b="b"/>
            <a:pathLst>
              <a:path w="9950335" h="10287000">
                <a:moveTo>
                  <a:pt x="0" y="0"/>
                </a:moveTo>
                <a:lnTo>
                  <a:pt x="9950334" y="0"/>
                </a:lnTo>
                <a:lnTo>
                  <a:pt x="99503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68490EC0-C0D8-138E-4A22-C480FD73BA34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E2C801B-B0BB-C239-FD7C-26137641D10B}"/>
              </a:ext>
            </a:extLst>
          </p:cNvPr>
          <p:cNvGrpSpPr/>
          <p:nvPr/>
        </p:nvGrpSpPr>
        <p:grpSpPr>
          <a:xfrm>
            <a:off x="1263649" y="1707936"/>
            <a:ext cx="10585451" cy="4667185"/>
            <a:chOff x="-407251" y="-28575"/>
            <a:chExt cx="4681977" cy="18438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BC8008F-3F4C-799A-1812-0D0316FCC3E5}"/>
                </a:ext>
              </a:extLst>
            </p:cNvPr>
            <p:cNvSpPr/>
            <p:nvPr/>
          </p:nvSpPr>
          <p:spPr>
            <a:xfrm>
              <a:off x="-407251" y="10930"/>
              <a:ext cx="4274726" cy="1804321"/>
            </a:xfrm>
            <a:custGeom>
              <a:avLst/>
              <a:gdLst/>
              <a:ahLst/>
              <a:cxnLst/>
              <a:rect l="l" t="t" r="r" b="b"/>
              <a:pathLst>
                <a:path w="4274726" h="1804321">
                  <a:moveTo>
                    <a:pt x="2862" y="0"/>
                  </a:moveTo>
                  <a:lnTo>
                    <a:pt x="4271864" y="0"/>
                  </a:lnTo>
                  <a:cubicBezTo>
                    <a:pt x="4272623" y="0"/>
                    <a:pt x="4273351" y="302"/>
                    <a:pt x="4273888" y="838"/>
                  </a:cubicBezTo>
                  <a:cubicBezTo>
                    <a:pt x="4274424" y="1375"/>
                    <a:pt x="4274726" y="2103"/>
                    <a:pt x="4274726" y="2862"/>
                  </a:cubicBezTo>
                  <a:lnTo>
                    <a:pt x="4274726" y="1801459"/>
                  </a:lnTo>
                  <a:cubicBezTo>
                    <a:pt x="4274726" y="1802218"/>
                    <a:pt x="4274424" y="1802946"/>
                    <a:pt x="4273888" y="1803483"/>
                  </a:cubicBezTo>
                  <a:cubicBezTo>
                    <a:pt x="4273351" y="1804020"/>
                    <a:pt x="4272623" y="1804321"/>
                    <a:pt x="4271864" y="1804321"/>
                  </a:cubicBezTo>
                  <a:lnTo>
                    <a:pt x="2862" y="1804321"/>
                  </a:lnTo>
                  <a:cubicBezTo>
                    <a:pt x="2103" y="1804321"/>
                    <a:pt x="1375" y="1804020"/>
                    <a:pt x="838" y="1803483"/>
                  </a:cubicBezTo>
                  <a:cubicBezTo>
                    <a:pt x="302" y="1802946"/>
                    <a:pt x="0" y="1802218"/>
                    <a:pt x="0" y="1801459"/>
                  </a:cubicBezTo>
                  <a:lnTo>
                    <a:pt x="0" y="2862"/>
                  </a:lnTo>
                  <a:cubicBezTo>
                    <a:pt x="0" y="2103"/>
                    <a:pt x="302" y="1375"/>
                    <a:pt x="838" y="838"/>
                  </a:cubicBezTo>
                  <a:cubicBezTo>
                    <a:pt x="1375" y="302"/>
                    <a:pt x="2103" y="0"/>
                    <a:pt x="2862" y="0"/>
                  </a:cubicBezTo>
                  <a:close/>
                </a:path>
              </a:pathLst>
            </a:custGeom>
            <a:solidFill>
              <a:srgbClr val="123D2F"/>
            </a:solidFill>
            <a:ln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080A556-F584-E21B-A8B7-24CCF21A351F}"/>
                </a:ext>
              </a:extLst>
            </p:cNvPr>
            <p:cNvSpPr txBox="1"/>
            <p:nvPr/>
          </p:nvSpPr>
          <p:spPr>
            <a:xfrm>
              <a:off x="0" y="-28575"/>
              <a:ext cx="4274726" cy="1832896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229E06C-5A32-E061-5479-1C0F5DBA2CDF}"/>
              </a:ext>
            </a:extLst>
          </p:cNvPr>
          <p:cNvSpPr txBox="1"/>
          <p:nvPr/>
        </p:nvSpPr>
        <p:spPr>
          <a:xfrm>
            <a:off x="2774857" y="504553"/>
            <a:ext cx="6694010" cy="1351139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5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Misconceptions Remain</a:t>
            </a:r>
          </a:p>
          <a:p>
            <a:pPr marL="0" marR="0" lvl="0" indent="0" algn="ctr" defTabSz="914400" rtl="0" eaLnBrk="1" fontAlgn="auto" latinLnBrk="0" hangingPunct="1">
              <a:lnSpc>
                <a:spcPts val="55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C9A227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18DF649-09FF-E9BD-FD63-29E5C2609A14}"/>
              </a:ext>
            </a:extLst>
          </p:cNvPr>
          <p:cNvSpPr txBox="1"/>
          <p:nvPr/>
        </p:nvSpPr>
        <p:spPr>
          <a:xfrm>
            <a:off x="1498371" y="1083059"/>
            <a:ext cx="9237930" cy="5170646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This won’t happen to me.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</a:rPr>
              <a:t>I have 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insurance for this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</a:rPr>
              <a:t>.  Seller Impersonation Fraud isn’t wire fraud, so I have coverage if I have a mail-away forgery.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If I have a wire fraud incident, I am a victim of fraud.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 send only checks for mortgage payoffs, so I am safe.  I only do in-person closings, 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 I am safe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</a:rPr>
              <a:t>My processes and protocols 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 be able to detect </a:t>
            </a: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</a:rPr>
              <a:t>and avoid fraud.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 can trust my employees to follow my protocols every single time.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 trust seller’s counsel. (When I’m just acting as seller’s counsel, I don’t have to worry about this.)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I’m sure my systems are secure. I’m sure lender emails are secure.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 don’t need/can’t afford a solution partner to protect my business.</a:t>
            </a:r>
          </a:p>
          <a:p>
            <a:pPr marL="533427" marR="0" lvl="1" indent="-22861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533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</a:rPr>
              <a:t>All of the solution partners in the market are basically the same.</a:t>
            </a: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C89D9792-60D1-AEA3-E1D5-DE3757696AF5}"/>
              </a:ext>
            </a:extLst>
          </p:cNvPr>
          <p:cNvSpPr/>
          <p:nvPr/>
        </p:nvSpPr>
        <p:spPr>
          <a:xfrm>
            <a:off x="10663103" y="5575610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5" name="Gold Football Accent" descr="Gold football silhouette accen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00000">
            <a:off x="576734" y="646735"/>
            <a:ext cx="658368" cy="53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835246" y="0"/>
            <a:ext cx="5226716" cy="6858000"/>
          </a:xfrm>
          <a:custGeom>
            <a:avLst/>
            <a:gdLst/>
            <a:ahLst/>
            <a:cxnLst/>
            <a:rect l="l" t="t" r="r" b="b"/>
            <a:pathLst>
              <a:path w="9950335" h="10287000">
                <a:moveTo>
                  <a:pt x="0" y="0"/>
                </a:moveTo>
                <a:lnTo>
                  <a:pt x="9950334" y="0"/>
                </a:lnTo>
                <a:lnTo>
                  <a:pt x="99503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633557" cy="6858000"/>
          </a:xfrm>
          <a:custGeom>
            <a:avLst/>
            <a:gdLst/>
            <a:ahLst/>
            <a:cxnLst/>
            <a:rect l="l" t="t" r="r" b="b"/>
            <a:pathLst>
              <a:path w="9950335" h="10287000">
                <a:moveTo>
                  <a:pt x="0" y="0"/>
                </a:moveTo>
                <a:lnTo>
                  <a:pt x="9950335" y="0"/>
                </a:lnTo>
                <a:lnTo>
                  <a:pt x="99503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6398098" y="1442563"/>
            <a:ext cx="4701333" cy="4729637"/>
            <a:chOff x="0" y="-28575"/>
            <a:chExt cx="1857317" cy="18684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7317" cy="1839924"/>
            </a:xfrm>
            <a:custGeom>
              <a:avLst/>
              <a:gdLst/>
              <a:ahLst/>
              <a:cxnLst/>
              <a:rect l="l" t="t" r="r" b="b"/>
              <a:pathLst>
                <a:path w="1857317" h="1839924">
                  <a:moveTo>
                    <a:pt x="6587" y="0"/>
                  </a:moveTo>
                  <a:lnTo>
                    <a:pt x="1850730" y="0"/>
                  </a:lnTo>
                  <a:cubicBezTo>
                    <a:pt x="1854368" y="0"/>
                    <a:pt x="1857317" y="2949"/>
                    <a:pt x="1857317" y="6587"/>
                  </a:cubicBezTo>
                  <a:lnTo>
                    <a:pt x="1857317" y="1833337"/>
                  </a:lnTo>
                  <a:cubicBezTo>
                    <a:pt x="1857317" y="1835084"/>
                    <a:pt x="1856623" y="1836759"/>
                    <a:pt x="1855388" y="1837994"/>
                  </a:cubicBezTo>
                  <a:cubicBezTo>
                    <a:pt x="1854152" y="1839230"/>
                    <a:pt x="1852477" y="1839924"/>
                    <a:pt x="1850730" y="1839924"/>
                  </a:cubicBezTo>
                  <a:lnTo>
                    <a:pt x="6587" y="1839924"/>
                  </a:lnTo>
                  <a:cubicBezTo>
                    <a:pt x="2949" y="1839924"/>
                    <a:pt x="0" y="1836975"/>
                    <a:pt x="0" y="1833337"/>
                  </a:cubicBezTo>
                  <a:lnTo>
                    <a:pt x="0" y="6587"/>
                  </a:lnTo>
                  <a:cubicBezTo>
                    <a:pt x="0" y="2949"/>
                    <a:pt x="2949" y="0"/>
                    <a:pt x="6587" y="0"/>
                  </a:cubicBezTo>
                  <a:close/>
                </a:path>
              </a:pathLst>
            </a:custGeom>
            <a:solidFill>
              <a:srgbClr val="1D5845"/>
            </a:solidFill>
            <a:ln w="12700">
              <a:solidFill>
                <a:srgbClr val="FFC72C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857317" cy="1868499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748996" y="568148"/>
            <a:ext cx="6694010" cy="705321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5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4" b="1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How to choose?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35246" y="2715032"/>
            <a:ext cx="4038231" cy="2257028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Products and  Services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Risk Transfer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Insurance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Other Services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Price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Customer Service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Integrations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 SemiBold" pitchFamily="2" charset="77"/>
                <a:ea typeface="Georgia"/>
                <a:cs typeface="Georgia"/>
                <a:sym typeface="Georgia"/>
              </a:rPr>
              <a:t>E&amp;O Discounts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92570" y="1442563"/>
            <a:ext cx="4701333" cy="4729637"/>
            <a:chOff x="0" y="-28575"/>
            <a:chExt cx="1857317" cy="18684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7317" cy="1839924"/>
            </a:xfrm>
            <a:custGeom>
              <a:avLst/>
              <a:gdLst/>
              <a:ahLst/>
              <a:cxnLst/>
              <a:rect l="l" t="t" r="r" b="b"/>
              <a:pathLst>
                <a:path w="1857317" h="1839924">
                  <a:moveTo>
                    <a:pt x="6587" y="0"/>
                  </a:moveTo>
                  <a:lnTo>
                    <a:pt x="1850730" y="0"/>
                  </a:lnTo>
                  <a:cubicBezTo>
                    <a:pt x="1854368" y="0"/>
                    <a:pt x="1857317" y="2949"/>
                    <a:pt x="1857317" y="6587"/>
                  </a:cubicBezTo>
                  <a:lnTo>
                    <a:pt x="1857317" y="1833337"/>
                  </a:lnTo>
                  <a:cubicBezTo>
                    <a:pt x="1857317" y="1835084"/>
                    <a:pt x="1856623" y="1836759"/>
                    <a:pt x="1855388" y="1837994"/>
                  </a:cubicBezTo>
                  <a:cubicBezTo>
                    <a:pt x="1854152" y="1839230"/>
                    <a:pt x="1852477" y="1839924"/>
                    <a:pt x="1850730" y="1839924"/>
                  </a:cubicBezTo>
                  <a:lnTo>
                    <a:pt x="6587" y="1839924"/>
                  </a:lnTo>
                  <a:cubicBezTo>
                    <a:pt x="2949" y="1839924"/>
                    <a:pt x="0" y="1836975"/>
                    <a:pt x="0" y="1833337"/>
                  </a:cubicBezTo>
                  <a:lnTo>
                    <a:pt x="0" y="6587"/>
                  </a:lnTo>
                  <a:cubicBezTo>
                    <a:pt x="0" y="2949"/>
                    <a:pt x="2949" y="0"/>
                    <a:pt x="6587" y="0"/>
                  </a:cubicBezTo>
                  <a:close/>
                </a:path>
              </a:pathLst>
            </a:custGeom>
            <a:solidFill>
              <a:srgbClr val="1D5845"/>
            </a:solidFill>
            <a:ln w="12700">
              <a:solidFill>
                <a:srgbClr val="FFC72C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857317" cy="1868499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70555" y="2749512"/>
            <a:ext cx="4345361" cy="2593595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</a:b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SOLUTION 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PARTNERS FOR 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WIRE FRAUD 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PROTECTION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3663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D54EF-942F-7765-93DB-E4E35DCCD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DCED57B-748A-0451-095D-82ED19CA0C76}"/>
              </a:ext>
            </a:extLst>
          </p:cNvPr>
          <p:cNvSpPr/>
          <p:nvPr/>
        </p:nvSpPr>
        <p:spPr>
          <a:xfrm>
            <a:off x="0" y="0"/>
            <a:ext cx="6633557" cy="6858000"/>
          </a:xfrm>
          <a:custGeom>
            <a:avLst/>
            <a:gdLst/>
            <a:ahLst/>
            <a:cxnLst/>
            <a:rect l="l" t="t" r="r" b="b"/>
            <a:pathLst>
              <a:path w="9950335" h="10287000">
                <a:moveTo>
                  <a:pt x="0" y="0"/>
                </a:moveTo>
                <a:lnTo>
                  <a:pt x="9950335" y="0"/>
                </a:lnTo>
                <a:lnTo>
                  <a:pt x="99503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25834FC-1B41-81F4-856D-49F50E4A7A1C}"/>
              </a:ext>
            </a:extLst>
          </p:cNvPr>
          <p:cNvSpPr/>
          <p:nvPr/>
        </p:nvSpPr>
        <p:spPr>
          <a:xfrm>
            <a:off x="6835245" y="0"/>
            <a:ext cx="5356755" cy="6858000"/>
          </a:xfrm>
          <a:custGeom>
            <a:avLst/>
            <a:gdLst/>
            <a:ahLst/>
            <a:cxnLst/>
            <a:rect l="l" t="t" r="r" b="b"/>
            <a:pathLst>
              <a:path w="9950335" h="10287000">
                <a:moveTo>
                  <a:pt x="0" y="0"/>
                </a:moveTo>
                <a:lnTo>
                  <a:pt x="9950334" y="0"/>
                </a:lnTo>
                <a:lnTo>
                  <a:pt x="99503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C6B76D1-7D38-5896-4D04-F0915C2B27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F65A978-BBB9-A0EE-DD9D-D0CFFB4E37DE}"/>
              </a:ext>
            </a:extLst>
          </p:cNvPr>
          <p:cNvGrpSpPr/>
          <p:nvPr/>
        </p:nvGrpSpPr>
        <p:grpSpPr>
          <a:xfrm>
            <a:off x="6398099" y="1442563"/>
            <a:ext cx="4701333" cy="4729637"/>
            <a:chOff x="0" y="-28575"/>
            <a:chExt cx="1857317" cy="186849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202ED3C-267E-2BBA-0BA1-27F9C2DC24E0}"/>
                </a:ext>
              </a:extLst>
            </p:cNvPr>
            <p:cNvSpPr/>
            <p:nvPr/>
          </p:nvSpPr>
          <p:spPr>
            <a:xfrm>
              <a:off x="0" y="0"/>
              <a:ext cx="1857317" cy="1839924"/>
            </a:xfrm>
            <a:custGeom>
              <a:avLst/>
              <a:gdLst/>
              <a:ahLst/>
              <a:cxnLst/>
              <a:rect l="l" t="t" r="r" b="b"/>
              <a:pathLst>
                <a:path w="1857317" h="1839924">
                  <a:moveTo>
                    <a:pt x="6587" y="0"/>
                  </a:moveTo>
                  <a:lnTo>
                    <a:pt x="1850730" y="0"/>
                  </a:lnTo>
                  <a:cubicBezTo>
                    <a:pt x="1854368" y="0"/>
                    <a:pt x="1857317" y="2949"/>
                    <a:pt x="1857317" y="6587"/>
                  </a:cubicBezTo>
                  <a:lnTo>
                    <a:pt x="1857317" y="1833337"/>
                  </a:lnTo>
                  <a:cubicBezTo>
                    <a:pt x="1857317" y="1835084"/>
                    <a:pt x="1856623" y="1836759"/>
                    <a:pt x="1855388" y="1837994"/>
                  </a:cubicBezTo>
                  <a:cubicBezTo>
                    <a:pt x="1854152" y="1839230"/>
                    <a:pt x="1852477" y="1839924"/>
                    <a:pt x="1850730" y="1839924"/>
                  </a:cubicBezTo>
                  <a:lnTo>
                    <a:pt x="6587" y="1839924"/>
                  </a:lnTo>
                  <a:cubicBezTo>
                    <a:pt x="2949" y="1839924"/>
                    <a:pt x="0" y="1836975"/>
                    <a:pt x="0" y="1833337"/>
                  </a:cubicBezTo>
                  <a:lnTo>
                    <a:pt x="0" y="6587"/>
                  </a:lnTo>
                  <a:cubicBezTo>
                    <a:pt x="0" y="2949"/>
                    <a:pt x="2949" y="0"/>
                    <a:pt x="6587" y="0"/>
                  </a:cubicBezTo>
                  <a:close/>
                </a:path>
              </a:pathLst>
            </a:custGeom>
            <a:solidFill>
              <a:srgbClr val="1D5845"/>
            </a:solidFill>
            <a:ln w="12700">
              <a:solidFill>
                <a:srgbClr val="FFC72C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BF7A700-C10C-ED82-06FC-72979990ADA2}"/>
                </a:ext>
              </a:extLst>
            </p:cNvPr>
            <p:cNvSpPr txBox="1"/>
            <p:nvPr/>
          </p:nvSpPr>
          <p:spPr>
            <a:xfrm>
              <a:off x="0" y="-28575"/>
              <a:ext cx="1857317" cy="1868499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223E7A9-BD31-0DA3-0DBA-C2DBB5E59CBA}"/>
              </a:ext>
            </a:extLst>
          </p:cNvPr>
          <p:cNvSpPr txBox="1"/>
          <p:nvPr/>
        </p:nvSpPr>
        <p:spPr>
          <a:xfrm>
            <a:off x="2770331" y="566330"/>
            <a:ext cx="6694010" cy="643061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5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Who is your IT Partner?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ABD75D7-B742-DD2A-D641-CB9DF81E4F86}"/>
              </a:ext>
            </a:extLst>
          </p:cNvPr>
          <p:cNvSpPr txBox="1"/>
          <p:nvPr/>
        </p:nvSpPr>
        <p:spPr>
          <a:xfrm>
            <a:off x="6615531" y="2174455"/>
            <a:ext cx="4240311" cy="3334246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r>
              <a:rPr kumimoji="0" lang="en-MY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</a:rPr>
              <a:t>You won’t avoid liability if you are the compromised party. </a:t>
            </a:r>
          </a:p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2000" b="1" u="none" strike="noStrike" kern="1200" cap="none" spc="-49" normalizeH="0" baseline="0" noProof="0">
              <a:ln>
                <a:noFill/>
              </a:ln>
              <a:solidFill>
                <a:srgbClr val="C9A227"/>
              </a:solidFill>
              <a:effectLst/>
              <a:uLnTx/>
              <a:uFillTx/>
              <a:latin typeface="Montserrat" pitchFamily="2" charset="77"/>
              <a:ea typeface="Georgia"/>
              <a:cs typeface="Georgia"/>
              <a:sym typeface="Georgia"/>
            </a:endParaRP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>
                <a:srgbClr val="C9A22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Incoming Wire Fraud (buyer/borrower cash to close)</a:t>
            </a:r>
          </a:p>
          <a:p>
            <a:pPr marL="952570" marR="0" lvl="3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MY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</a:rPr>
              <a:t>You won’t avoid liability if the email to the consumer comes from your network</a:t>
            </a: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>
                <a:srgbClr val="C9A22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u="none" strike="noStrike" kern="1200" cap="none" spc="-49" normalizeH="0" baseline="0" noProof="0">
              <a:ln>
                <a:noFill/>
              </a:ln>
              <a:solidFill>
                <a:srgbClr val="C9A227"/>
              </a:solidFill>
              <a:effectLst/>
              <a:uLnTx/>
              <a:uFillTx/>
              <a:latin typeface="Montserrat" pitchFamily="2" charset="77"/>
              <a:ea typeface="Georgia"/>
              <a:cs typeface="Georgia"/>
              <a:sym typeface="Georgia"/>
            </a:endParaRPr>
          </a:p>
          <a:p>
            <a:pPr marL="228611" marR="0" lvl="0" indent="-228611" algn="l" defTabSz="914400" rtl="0" eaLnBrk="1" fontAlgn="auto" latinLnBrk="0" hangingPunct="1">
              <a:lnSpc>
                <a:spcPts val="2240"/>
              </a:lnSpc>
              <a:spcBef>
                <a:spcPct val="0"/>
              </a:spcBef>
              <a:spcAft>
                <a:spcPts val="0"/>
              </a:spcAft>
              <a:buClr>
                <a:srgbClr val="C9A22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u="none" strike="noStrike" kern="1200" cap="none" spc="-49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Outgoing Wire Fraud</a:t>
            </a:r>
          </a:p>
          <a:p>
            <a:pPr marL="1104955" marR="0" lvl="3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MY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</a:rPr>
              <a:t>Is someone in your Outlook? </a:t>
            </a:r>
          </a:p>
          <a:p>
            <a:pPr marL="1409770" marR="0" lvl="4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MY" sz="1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</a:rPr>
              <a:t>Checking for “rules”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97AE7225-EAE7-CB62-6401-8398C96ED3B6}"/>
              </a:ext>
            </a:extLst>
          </p:cNvPr>
          <p:cNvGrpSpPr/>
          <p:nvPr/>
        </p:nvGrpSpPr>
        <p:grpSpPr>
          <a:xfrm>
            <a:off x="1092570" y="1442563"/>
            <a:ext cx="4701333" cy="4729637"/>
            <a:chOff x="0" y="-28575"/>
            <a:chExt cx="1857317" cy="1868499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57AD14E-366F-1EE8-14D4-22EDE8F26A28}"/>
                </a:ext>
              </a:extLst>
            </p:cNvPr>
            <p:cNvSpPr/>
            <p:nvPr/>
          </p:nvSpPr>
          <p:spPr>
            <a:xfrm>
              <a:off x="0" y="0"/>
              <a:ext cx="1857317" cy="1839924"/>
            </a:xfrm>
            <a:custGeom>
              <a:avLst/>
              <a:gdLst/>
              <a:ahLst/>
              <a:cxnLst/>
              <a:rect l="l" t="t" r="r" b="b"/>
              <a:pathLst>
                <a:path w="1857317" h="1839924">
                  <a:moveTo>
                    <a:pt x="6587" y="0"/>
                  </a:moveTo>
                  <a:lnTo>
                    <a:pt x="1850730" y="0"/>
                  </a:lnTo>
                  <a:cubicBezTo>
                    <a:pt x="1854368" y="0"/>
                    <a:pt x="1857317" y="2949"/>
                    <a:pt x="1857317" y="6587"/>
                  </a:cubicBezTo>
                  <a:lnTo>
                    <a:pt x="1857317" y="1833337"/>
                  </a:lnTo>
                  <a:cubicBezTo>
                    <a:pt x="1857317" y="1835084"/>
                    <a:pt x="1856623" y="1836759"/>
                    <a:pt x="1855388" y="1837994"/>
                  </a:cubicBezTo>
                  <a:cubicBezTo>
                    <a:pt x="1854152" y="1839230"/>
                    <a:pt x="1852477" y="1839924"/>
                    <a:pt x="1850730" y="1839924"/>
                  </a:cubicBezTo>
                  <a:lnTo>
                    <a:pt x="6587" y="1839924"/>
                  </a:lnTo>
                  <a:cubicBezTo>
                    <a:pt x="2949" y="1839924"/>
                    <a:pt x="0" y="1836975"/>
                    <a:pt x="0" y="1833337"/>
                  </a:cubicBezTo>
                  <a:lnTo>
                    <a:pt x="0" y="6587"/>
                  </a:lnTo>
                  <a:cubicBezTo>
                    <a:pt x="0" y="2949"/>
                    <a:pt x="2949" y="0"/>
                    <a:pt x="6587" y="0"/>
                  </a:cubicBezTo>
                  <a:close/>
                </a:path>
              </a:pathLst>
            </a:custGeom>
            <a:solidFill>
              <a:srgbClr val="1D5845"/>
            </a:solidFill>
            <a:ln w="12700">
              <a:solidFill>
                <a:srgbClr val="FFC72C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AFE434C-E333-8A9B-4AC4-D8FCFCAE0CA4}"/>
                </a:ext>
              </a:extLst>
            </p:cNvPr>
            <p:cNvSpPr txBox="1"/>
            <p:nvPr/>
          </p:nvSpPr>
          <p:spPr>
            <a:xfrm>
              <a:off x="0" y="-28575"/>
              <a:ext cx="1857317" cy="1868499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5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4472AF6A-92A9-C1FE-0C06-63C079969302}"/>
              </a:ext>
            </a:extLst>
          </p:cNvPr>
          <p:cNvSpPr txBox="1"/>
          <p:nvPr/>
        </p:nvSpPr>
        <p:spPr>
          <a:xfrm>
            <a:off x="1208166" y="2398341"/>
            <a:ext cx="4345361" cy="2337115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IT PARTNERS FOR 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WIRE FRAUD 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</a:rPr>
              <a:t>PROTECTION</a:t>
            </a: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ts val="19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3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6345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DB206-A19D-16EA-5F1F-422C1C8F8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A73C2138-7514-D3CC-F180-D519D362C201}"/>
              </a:ext>
            </a:extLst>
          </p:cNvPr>
          <p:cNvSpPr/>
          <p:nvPr/>
        </p:nvSpPr>
        <p:spPr>
          <a:xfrm>
            <a:off x="-1" y="109728"/>
            <a:ext cx="12309757" cy="6748272"/>
          </a:xfrm>
          <a:custGeom>
            <a:avLst/>
            <a:gdLst/>
            <a:ahLst/>
            <a:cxnLst/>
            <a:rect l="l" t="t" r="r" b="b"/>
            <a:pathLst>
              <a:path w="5496739" h="2711331">
                <a:moveTo>
                  <a:pt x="0" y="0"/>
                </a:moveTo>
                <a:lnTo>
                  <a:pt x="5496739" y="0"/>
                </a:lnTo>
                <a:lnTo>
                  <a:pt x="5496739" y="2711331"/>
                </a:lnTo>
                <a:lnTo>
                  <a:pt x="0" y="2711331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649E1631-A65E-3B31-45ED-D389061C75EE}"/>
              </a:ext>
            </a:extLst>
          </p:cNvPr>
          <p:cNvSpPr/>
          <p:nvPr/>
        </p:nvSpPr>
        <p:spPr>
          <a:xfrm>
            <a:off x="0" y="0"/>
            <a:ext cx="12309757" cy="689858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6270E37-42F0-29E7-3505-19BE14EF921E}"/>
              </a:ext>
            </a:extLst>
          </p:cNvPr>
          <p:cNvSpPr txBox="1"/>
          <p:nvPr/>
        </p:nvSpPr>
        <p:spPr>
          <a:xfrm>
            <a:off x="2183748" y="715057"/>
            <a:ext cx="7824504" cy="5293757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964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RANSOMWARE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What does this look like for your business?</a:t>
            </a: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Is it even avoidable?</a:t>
            </a: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How do you react?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Financial and reputational damage.</a:t>
            </a: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77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You CAN purchase insurance for this.</a:t>
            </a: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D422F7B-8EDD-8D07-8A18-47D33335EE56}"/>
              </a:ext>
            </a:extLst>
          </p:cNvPr>
          <p:cNvSpPr/>
          <p:nvPr/>
        </p:nvSpPr>
        <p:spPr>
          <a:xfrm>
            <a:off x="10612907" y="5329131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White Football Accent" descr="White football silhouette accent">
            <a:extLst>
              <a:ext uri="{FF2B5EF4-FFF2-40B4-BE49-F238E27FC236}">
                <a16:creationId xmlns:a16="http://schemas.microsoft.com/office/drawing/2014/main" id="{D5100623-EAE5-AA2A-563B-34D3B7EFA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0">
            <a:off x="787779" y="767720"/>
            <a:ext cx="658368" cy="5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08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05FBBF-197B-26F0-6F97-A6D2ACEB7C23}"/>
              </a:ext>
            </a:extLst>
          </p:cNvPr>
          <p:cNvSpPr/>
          <p:nvPr/>
        </p:nvSpPr>
        <p:spPr>
          <a:xfrm>
            <a:off x="0" y="7642"/>
            <a:ext cx="12309757" cy="689858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Football Photo Frame Slide 6"/>
          <p:cNvSpPr/>
          <p:nvPr/>
        </p:nvSpPr>
        <p:spPr>
          <a:xfrm>
            <a:off x="1796796" y="3150108"/>
            <a:ext cx="8220456" cy="2322576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College Football Photo Slide 6" descr="Generic college football quarterback at the line of scrimmage"/>
          <p:cNvPicPr>
            <a:picLocks noChangeAspect="1"/>
          </p:cNvPicPr>
          <p:nvPr/>
        </p:nvPicPr>
        <p:blipFill>
          <a:blip r:embed="rId2"/>
          <a:srcRect t="29476" b="29476"/>
          <a:stretch>
            <a:fillRect/>
          </a:stretch>
        </p:blipFill>
        <p:spPr>
          <a:xfrm>
            <a:off x="1847088" y="3200400"/>
            <a:ext cx="8119872" cy="222199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586957" y="1556462"/>
            <a:ext cx="9154048" cy="1292662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THE “LATEST THREAT”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ACCOUNT TAKEOVER FRAUD</a:t>
            </a: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E5AF215-C240-A58D-96BC-3499DB657311}"/>
              </a:ext>
            </a:extLst>
          </p:cNvPr>
          <p:cNvSpPr/>
          <p:nvPr/>
        </p:nvSpPr>
        <p:spPr>
          <a:xfrm>
            <a:off x="8246466" y="5680501"/>
            <a:ext cx="3166001" cy="790216"/>
          </a:xfrm>
          <a:custGeom>
            <a:avLst/>
            <a:gdLst/>
            <a:ahLst/>
            <a:cxnLst/>
            <a:rect l="l" t="t" r="r" b="b"/>
            <a:pathLst>
              <a:path w="10976384" h="5474471">
                <a:moveTo>
                  <a:pt x="0" y="0"/>
                </a:moveTo>
                <a:lnTo>
                  <a:pt x="10976384" y="0"/>
                </a:lnTo>
                <a:lnTo>
                  <a:pt x="10976384" y="5474471"/>
                </a:lnTo>
                <a:lnTo>
                  <a:pt x="0" y="5474471"/>
                </a:lnTo>
                <a:lnTo>
                  <a:pt x="0" y="0"/>
                </a:lnTo>
                <a:close/>
              </a:path>
            </a:pathLst>
          </a:custGeom>
          <a:noFill/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F45926C0-0A29-3039-E955-240E67BDDB83}"/>
              </a:ext>
            </a:extLst>
          </p:cNvPr>
          <p:cNvSpPr/>
          <p:nvPr/>
        </p:nvSpPr>
        <p:spPr>
          <a:xfrm>
            <a:off x="10545530" y="5562050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002EB-E6AF-8E28-7A96-70127841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C69362-3121-4CD1-342D-704C8D5BE2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E868F04-6CE7-392B-EE8C-2809279218F1}"/>
              </a:ext>
            </a:extLst>
          </p:cNvPr>
          <p:cNvSpPr txBox="1"/>
          <p:nvPr/>
        </p:nvSpPr>
        <p:spPr>
          <a:xfrm>
            <a:off x="-1014763" y="-546117"/>
            <a:ext cx="13913622" cy="7080049"/>
          </a:xfrm>
          <a:prstGeom prst="rect">
            <a:avLst/>
          </a:prstGeom>
          <a:ln/>
        </p:spPr>
        <p:txBody>
          <a:bodyPr lIns="33867" tIns="33867" rIns="33867" bIns="33867" rtlCol="0" anchor="ctr"/>
          <a:lstStyle/>
          <a:p>
            <a:pPr marL="0" marR="0" lvl="0" indent="0" algn="ctr" defTabSz="609660" rtl="0" eaLnBrk="1" fontAlgn="auto" latinLnBrk="0" hangingPunct="1">
              <a:lnSpc>
                <a:spcPts val="18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E95F415-97EA-93CE-7FEC-BE122868CF37}"/>
              </a:ext>
            </a:extLst>
          </p:cNvPr>
          <p:cNvGrpSpPr/>
          <p:nvPr/>
        </p:nvGrpSpPr>
        <p:grpSpPr>
          <a:xfrm>
            <a:off x="-1" y="6333169"/>
            <a:ext cx="12192001" cy="546800"/>
            <a:chOff x="0" y="-95250"/>
            <a:chExt cx="5539411" cy="9080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E823BCE-F4D4-3943-4798-6AD1B1FC583B}"/>
                </a:ext>
              </a:extLst>
            </p:cNvPr>
            <p:cNvSpPr/>
            <p:nvPr/>
          </p:nvSpPr>
          <p:spPr>
            <a:xfrm>
              <a:off x="0" y="0"/>
              <a:ext cx="5539411" cy="812800"/>
            </a:xfrm>
            <a:custGeom>
              <a:avLst/>
              <a:gdLst/>
              <a:ahLst/>
              <a:cxnLst/>
              <a:rect l="l" t="t" r="r" b="b"/>
              <a:pathLst>
                <a:path w="5539411" h="812800">
                  <a:moveTo>
                    <a:pt x="0" y="0"/>
                  </a:moveTo>
                  <a:lnTo>
                    <a:pt x="5539411" y="0"/>
                  </a:lnTo>
                  <a:lnTo>
                    <a:pt x="553941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C72C"/>
            </a:solidFill>
            <a:ln/>
          </p:spPr>
          <p:txBody>
            <a:bodyPr/>
            <a:lstStyle/>
            <a:p>
              <a:pPr marL="0" marR="0" lvl="0" indent="0" algn="l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E71D20BA-6759-A998-E8A2-D7CD989BA896}"/>
                </a:ext>
              </a:extLst>
            </p:cNvPr>
            <p:cNvSpPr txBox="1"/>
            <p:nvPr/>
          </p:nvSpPr>
          <p:spPr>
            <a:xfrm>
              <a:off x="0" y="-95250"/>
              <a:ext cx="5539411" cy="908050"/>
            </a:xfrm>
            <a:prstGeom prst="rect">
              <a:avLst/>
            </a:prstGeom>
            <a:ln/>
          </p:spPr>
          <p:txBody>
            <a:bodyPr lIns="33867" tIns="33867" rIns="33867" bIns="33867" rtlCol="0" anchor="ctr"/>
            <a:lstStyle/>
            <a:p>
              <a:pPr marL="0" marR="0" lvl="0" indent="0" algn="ctr" defTabSz="609660" rtl="0" eaLnBrk="1" fontAlgn="auto" latinLnBrk="0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06E9BD82-F801-9A0D-BF76-63AE899F09A4}"/>
              </a:ext>
            </a:extLst>
          </p:cNvPr>
          <p:cNvSpPr txBox="1"/>
          <p:nvPr/>
        </p:nvSpPr>
        <p:spPr>
          <a:xfrm>
            <a:off x="1840042" y="417662"/>
            <a:ext cx="11468921" cy="1692771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60" rtl="0" eaLnBrk="1" fontAlgn="auto" latinLnBrk="0" hangingPunct="1">
              <a:lnSpc>
                <a:spcPts val="6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-105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ACCOUNT TAKEOVER SOLUTIONS</a:t>
            </a:r>
          </a:p>
          <a:p>
            <a:pPr marL="0" marR="0" lvl="0" indent="0" algn="l" defTabSz="609660" rtl="0" eaLnBrk="1" fontAlgn="auto" latinLnBrk="0" hangingPunct="1">
              <a:lnSpc>
                <a:spcPts val="65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866" b="1" i="0" u="none" strike="noStrike" kern="1200" cap="none" spc="-105" normalizeH="0" baseline="0" noProof="0">
              <a:ln>
                <a:noFill/>
              </a:ln>
              <a:solidFill>
                <a:srgbClr val="C9A227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C0FF324-9D64-E2D1-E55C-F2A116CA832E}"/>
              </a:ext>
            </a:extLst>
          </p:cNvPr>
          <p:cNvSpPr txBox="1"/>
          <p:nvPr/>
        </p:nvSpPr>
        <p:spPr>
          <a:xfrm>
            <a:off x="1116963" y="1515341"/>
            <a:ext cx="9588627" cy="4544770"/>
          </a:xfrm>
          <a:prstGeom prst="rect">
            <a:avLst/>
          </a:prstGeom>
          <a:ln/>
        </p:spPr>
        <p:txBody>
          <a:bodyPr wrap="square" lIns="0" tIns="0" rIns="0" bIns="0" rtlCol="0" anchor="t">
            <a:spAutoFit/>
          </a:bodyPr>
          <a:lstStyle/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This is rampant – Over and over remind yourselves and staff to never give credentials to anyone for any reason. </a:t>
            </a: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Utilize the best IT and security protocols</a:t>
            </a: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.</a:t>
            </a:r>
          </a:p>
          <a:p>
            <a:pPr marL="457246" marR="0" lvl="1" indent="0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6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This can be avoided almost all the time with better account security set up with their banks – multi-factor </a:t>
            </a:r>
            <a:r>
              <a:rPr kumimoji="0" lang="en-US" sz="1600" b="1" u="sng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AND</a:t>
            </a: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 multi-party for account security settings changes and for wires. </a:t>
            </a: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These situations are often covered under cyber and/or crime policies (differently than ordinary wire fraud).  Agents need to make sure they have the right policies and have enough coverage. </a:t>
            </a:r>
          </a:p>
          <a:p>
            <a:pPr marL="800180" marR="0" lvl="1" indent="-342934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800100" marR="0" lvl="1" indent="-342900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The right bank can make all of the difference.  </a:t>
            </a:r>
          </a:p>
          <a:p>
            <a:pPr marL="457246" marR="0" lvl="1" indent="0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6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800100" marR="0" lvl="1" indent="-342900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Incident response is vital.  So is daily reconciliation.</a:t>
            </a:r>
          </a:p>
          <a:p>
            <a:pPr marL="457246" marR="0" lvl="1" indent="0" algn="l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endParaRPr kumimoji="0" lang="en-US" sz="18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46" marR="0" lvl="1" indent="0" algn="ctr" defTabSz="91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Tx/>
              <a:buNone/>
              <a:tabLst/>
              <a:defRPr/>
            </a:pPr>
            <a:r>
              <a:rPr kumimoji="0" lang="en-US" sz="21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AVOIDANCE – LOSS MITIGATION - INSURANCE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A0F45D38-A86D-9586-54A6-3709FEDE7F25}"/>
              </a:ext>
            </a:extLst>
          </p:cNvPr>
          <p:cNvSpPr/>
          <p:nvPr/>
        </p:nvSpPr>
        <p:spPr>
          <a:xfrm>
            <a:off x="10518225" y="5032993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White Football Accent" descr="White football silhouette accent">
            <a:extLst>
              <a:ext uri="{FF2B5EF4-FFF2-40B4-BE49-F238E27FC236}">
                <a16:creationId xmlns:a16="http://schemas.microsoft.com/office/drawing/2014/main" id="{6AA67E7D-708D-5A45-FE92-299484E89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000">
            <a:off x="787779" y="767720"/>
            <a:ext cx="658368" cy="5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6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928F1-2C19-365B-338D-C6FDCFA1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560107-8E60-3842-2FA5-2BD4F3ED6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99F4A33-09E0-5181-CB48-1A80BF8F8D6D}"/>
              </a:ext>
            </a:extLst>
          </p:cNvPr>
          <p:cNvSpPr txBox="1"/>
          <p:nvPr/>
        </p:nvSpPr>
        <p:spPr>
          <a:xfrm>
            <a:off x="2610379" y="2607941"/>
            <a:ext cx="6769527" cy="1167051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964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Thank you!</a:t>
            </a:r>
            <a:endParaRPr kumimoji="0" lang="en-US" sz="11500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  <a:ea typeface="Georgia"/>
              <a:cs typeface="Georgia"/>
              <a:sym typeface="Georgia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BE602CBD-A582-23C0-6B0F-F42B81B42D98}"/>
              </a:ext>
            </a:extLst>
          </p:cNvPr>
          <p:cNvSpPr/>
          <p:nvPr/>
        </p:nvSpPr>
        <p:spPr>
          <a:xfrm>
            <a:off x="8246466" y="5680501"/>
            <a:ext cx="3166001" cy="790216"/>
          </a:xfrm>
          <a:custGeom>
            <a:avLst/>
            <a:gdLst/>
            <a:ahLst/>
            <a:cxnLst/>
            <a:rect l="l" t="t" r="r" b="b"/>
            <a:pathLst>
              <a:path w="10976384" h="5474471">
                <a:moveTo>
                  <a:pt x="0" y="0"/>
                </a:moveTo>
                <a:lnTo>
                  <a:pt x="10976384" y="0"/>
                </a:lnTo>
                <a:lnTo>
                  <a:pt x="10976384" y="5474471"/>
                </a:lnTo>
                <a:lnTo>
                  <a:pt x="0" y="5474471"/>
                </a:lnTo>
                <a:lnTo>
                  <a:pt x="0" y="0"/>
                </a:lnTo>
                <a:close/>
              </a:path>
            </a:pathLst>
          </a:custGeom>
          <a:noFill/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Michele A. Green, SVP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Counsel to Agency – FNF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Michele.Green@fnf.com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36770D61-C069-9E45-4246-263BE77AC695}"/>
              </a:ext>
            </a:extLst>
          </p:cNvPr>
          <p:cNvSpPr/>
          <p:nvPr/>
        </p:nvSpPr>
        <p:spPr>
          <a:xfrm>
            <a:off x="875945" y="5479507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73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CEC1B-A615-1E28-BBF5-9AD9B3B80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A83529C8-C8C7-FA25-E5DF-B0B62A4FFA6C}"/>
              </a:ext>
            </a:extLst>
          </p:cNvPr>
          <p:cNvSpPr/>
          <p:nvPr/>
        </p:nvSpPr>
        <p:spPr>
          <a:xfrm>
            <a:off x="-1" y="-297336"/>
            <a:ext cx="12309757" cy="6863058"/>
          </a:xfrm>
          <a:custGeom>
            <a:avLst/>
            <a:gdLst/>
            <a:ahLst/>
            <a:cxnLst/>
            <a:rect l="l" t="t" r="r" b="b"/>
            <a:pathLst>
              <a:path w="5496739" h="2711331">
                <a:moveTo>
                  <a:pt x="0" y="0"/>
                </a:moveTo>
                <a:lnTo>
                  <a:pt x="5496739" y="0"/>
                </a:lnTo>
                <a:lnTo>
                  <a:pt x="5496739" y="2711331"/>
                </a:lnTo>
                <a:lnTo>
                  <a:pt x="0" y="2711331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8B185760-6F50-9D0F-F989-F6AD4A36DD11}"/>
              </a:ext>
            </a:extLst>
          </p:cNvPr>
          <p:cNvSpPr/>
          <p:nvPr/>
        </p:nvSpPr>
        <p:spPr>
          <a:xfrm>
            <a:off x="0" y="0"/>
            <a:ext cx="12309757" cy="689858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20A2A49-27C4-3D19-48D5-56FE0CAD070F}"/>
              </a:ext>
            </a:extLst>
          </p:cNvPr>
          <p:cNvSpPr txBox="1"/>
          <p:nvPr/>
        </p:nvSpPr>
        <p:spPr>
          <a:xfrm>
            <a:off x="2770114" y="387283"/>
            <a:ext cx="6769527" cy="6401753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Insurance in the World of Wire Fraud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E&amp;O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Evolution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Theft of Funds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Endorsements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Exclusions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Crime/Social Engineering Policies</a:t>
            </a: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  <a:ea typeface="Georgia"/>
              <a:cs typeface="Georgia"/>
            </a:endParaRP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Who is the recipient?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Procedures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Cyber Insurance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Were you compromised?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</a:rPr>
              <a:t>Exclusions</a:t>
            </a:r>
          </a:p>
          <a:p>
            <a:pPr marL="1257300" marR="0" lvl="2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914400" marR="0" lvl="2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5ED1F1F-3987-82F4-5BCD-F11FEEC1F91E}"/>
              </a:ext>
            </a:extLst>
          </p:cNvPr>
          <p:cNvSpPr/>
          <p:nvPr/>
        </p:nvSpPr>
        <p:spPr>
          <a:xfrm>
            <a:off x="10507028" y="5538605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921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3D4E5-2222-3333-4444-701278413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itle 4"/>
          <p:cNvSpPr txBox="1"/>
          <p:nvPr/>
        </p:nvSpPr>
        <p:spPr>
          <a:xfrm>
            <a:off x="519774" y="245534"/>
            <a:ext cx="11152452" cy="1080000"/>
          </a:xfrm>
          <a:prstGeom prst="rect">
            <a:avLst/>
          </a:prstGeom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-105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AVOIDANCE MEASURES ARE DISTINCT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Each type of wire fraud calls for its own, separate set of defenses — one solution does not cover them </a:t>
            </a:r>
            <a:r>
              <a:rPr kumimoji="0" lang="en-US" sz="16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  <a:hlinkClick r:id="rId2" action="ppaction://hlinksldjump"/>
              </a:rPr>
              <a:t>all</a:t>
            </a:r>
            <a:r>
              <a:rPr kumimoji="0" lang="en-US" sz="16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.</a:t>
            </a:r>
          </a:p>
        </p:txBody>
      </p:sp>
      <p:sp>
        <p:nvSpPr>
          <p:cNvPr id="10" name="Card Incoming"/>
          <p:cNvSpPr/>
          <p:nvPr/>
        </p:nvSpPr>
        <p:spPr>
          <a:xfrm>
            <a:off x="519774" y="1450000"/>
            <a:ext cx="5456226" cy="2444000"/>
          </a:xfrm>
          <a:prstGeom prst="rect">
            <a:avLst/>
          </a:prstGeom>
          <a:solidFill>
            <a:srgbClr val="1D5845"/>
          </a:solidFill>
          <a:ln w="12700">
            <a:solidFill>
              <a:srgbClr val="FFC72C"/>
            </a:solidFill>
          </a:ln>
        </p:spPr>
        <p:txBody>
          <a:bodyPr wrap="square" lIns="182880" tIns="109728" rIns="182880" bIns="9144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Incoming Wire Fraud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itchFamily="2" charset="77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Buyer / borrower cash to close. Deliver wiring instructions through secure, verified channels and warn buyers never to trust emailed changes. Liability follows the compromised party and those in a fiduciary capacity who have a duty to warn.  Consider providing a safe vehicle for payment.</a:t>
            </a:r>
          </a:p>
        </p:txBody>
      </p:sp>
      <p:sp>
        <p:nvSpPr>
          <p:cNvPr id="11" name="Card Payoff"/>
          <p:cNvSpPr/>
          <p:nvPr/>
        </p:nvSpPr>
        <p:spPr>
          <a:xfrm>
            <a:off x="6216000" y="1450000"/>
            <a:ext cx="5456226" cy="2444000"/>
          </a:xfrm>
          <a:prstGeom prst="rect">
            <a:avLst/>
          </a:prstGeom>
          <a:solidFill>
            <a:srgbClr val="1D5845"/>
          </a:solidFill>
          <a:ln w="12700">
            <a:solidFill>
              <a:srgbClr val="FFC72C"/>
            </a:solidFill>
          </a:ln>
        </p:spPr>
        <p:txBody>
          <a:bodyPr wrap="square" lIns="182880" tIns="109728" rIns="182880" bIns="9144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Mortgage Payoff Wire Fraud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itchFamily="2" charset="77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Consult a database of previously safely used wire instructions.  Otherwise, verify payoff instructions directly with the lender using independently sourced contact details. Do you have access to account validation technology and a listing of known fraudulent accounts repetitively used by fraudsters?</a:t>
            </a:r>
          </a:p>
        </p:txBody>
      </p:sp>
      <p:sp>
        <p:nvSpPr>
          <p:cNvPr id="12" name="Card Outgoing"/>
          <p:cNvSpPr/>
          <p:nvPr/>
        </p:nvSpPr>
        <p:spPr>
          <a:xfrm>
            <a:off x="519774" y="4114000"/>
            <a:ext cx="5456226" cy="2444000"/>
          </a:xfrm>
          <a:prstGeom prst="rect">
            <a:avLst/>
          </a:prstGeom>
          <a:solidFill>
            <a:srgbClr val="1D5845"/>
          </a:solidFill>
          <a:ln w="12700">
            <a:solidFill>
              <a:srgbClr val="FFC72C"/>
            </a:solidFill>
          </a:ln>
        </p:spPr>
        <p:txBody>
          <a:bodyPr wrap="square" lIns="182880" tIns="109728" rIns="182880" bIns="9144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Seller / Other Outgoing Wire Fraud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Medium" pitchFamily="2" charset="77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Confirm the identity of the party providing wire instructions before releasing funds. Obtain payment directions early and safely. Watch for last-minute changes to disbursement details. Do you have access to account validation technology and a listing of known fraudulent accounts repetitively used by fraudsters? </a:t>
            </a:r>
          </a:p>
        </p:txBody>
      </p:sp>
      <p:sp>
        <p:nvSpPr>
          <p:cNvPr id="13" name="Card Impersonation"/>
          <p:cNvSpPr/>
          <p:nvPr/>
        </p:nvSpPr>
        <p:spPr>
          <a:xfrm>
            <a:off x="6216000" y="4114000"/>
            <a:ext cx="5456226" cy="2444000"/>
          </a:xfrm>
          <a:prstGeom prst="rect">
            <a:avLst/>
          </a:prstGeom>
          <a:solidFill>
            <a:srgbClr val="1D5845"/>
          </a:solidFill>
          <a:ln w="12700">
            <a:solidFill>
              <a:srgbClr val="FFC72C"/>
            </a:solidFill>
          </a:ln>
        </p:spPr>
        <p:txBody>
          <a:bodyPr wrap="square" lIns="182880" tIns="109728" rIns="182880" bIns="9144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Seller / Borrower Impersonation Wire Fraud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 Medium" pitchFamily="2" charset="77"/>
                <a:ea typeface="Calibri" panose="020F0502020204030204" pitchFamily="34" charset="0"/>
              </a:rPr>
              <a:t>Be alert for high-risk transactions.  Confirm the identity of the seller or borrower with identity-verification tools and independent proof of ownership. Do you have access to AI-detecting identity validation tools? Do you have access to account validation technology and a listing of known fraudulent accounts repetitively used by fraudsters? Do you have access to technology that detects newly created email accounts, burner phones, and geolocates the opening of email addresses?</a:t>
            </a:r>
          </a:p>
        </p:txBody>
      </p:sp>
    </p:spTree>
    <p:extLst>
      <p:ext uri="{BB962C8B-B14F-4D97-AF65-F5344CB8AC3E}">
        <p14:creationId xmlns:p14="http://schemas.microsoft.com/office/powerpoint/2010/main" val="168166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73571-7759-A360-A389-C7E62AE60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DC88BAAC-F9B6-5E88-573E-E7C0BDC68D9B}"/>
              </a:ext>
            </a:extLst>
          </p:cNvPr>
          <p:cNvSpPr/>
          <p:nvPr/>
        </p:nvSpPr>
        <p:spPr>
          <a:xfrm>
            <a:off x="-1" y="-5058"/>
            <a:ext cx="12192001" cy="6863058"/>
          </a:xfrm>
          <a:custGeom>
            <a:avLst/>
            <a:gdLst/>
            <a:ahLst/>
            <a:cxnLst/>
            <a:rect l="l" t="t" r="r" b="b"/>
            <a:pathLst>
              <a:path w="5496739" h="2711331">
                <a:moveTo>
                  <a:pt x="0" y="0"/>
                </a:moveTo>
                <a:lnTo>
                  <a:pt x="5496739" y="0"/>
                </a:lnTo>
                <a:lnTo>
                  <a:pt x="5496739" y="2711331"/>
                </a:lnTo>
                <a:lnTo>
                  <a:pt x="0" y="2711331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D63B90B-3C46-9C80-504E-94ADE5A345E2}"/>
              </a:ext>
            </a:extLst>
          </p:cNvPr>
          <p:cNvSpPr txBox="1"/>
          <p:nvPr/>
        </p:nvSpPr>
        <p:spPr>
          <a:xfrm>
            <a:off x="2770114" y="387283"/>
            <a:ext cx="6769527" cy="6155531"/>
          </a:xfrm>
          <a:prstGeom prst="rect">
            <a:avLst/>
          </a:prstGeom>
          <a:ln/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How AI and Deep Fake Technology Are Changing the Game?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You can no longer trust your eyes and ears, or even your gut.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You have to fight technology with technology.</a:t>
            </a: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  <a:sym typeface="Calibri"/>
            </a:endParaRPr>
          </a:p>
          <a:p>
            <a:pPr marL="800100" marR="0" lvl="1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</a:rPr>
              <a:t>You don’t need to go back to the 80s with paper checks. </a:t>
            </a:r>
          </a:p>
          <a:p>
            <a:pPr marR="0" lvl="1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A227"/>
              </a:buClr>
              <a:buSzTx/>
              <a:tabLst/>
              <a:defRPr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  <a:p>
            <a:pPr marL="457200" marR="0" lvl="1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Calibri"/>
                <a:cs typeface="Calibri"/>
                <a:sym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rgbClr val="FFC72D"/>
              </a:solidFill>
              <a:effectLst/>
              <a:uLnTx/>
              <a:uFillTx/>
              <a:latin typeface="Montserrat" pitchFamily="2" charset="77"/>
              <a:ea typeface="Calibri"/>
              <a:cs typeface="Calibri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775F5F9-77B9-E749-3C47-86CBD87E54B9}"/>
              </a:ext>
            </a:extLst>
          </p:cNvPr>
          <p:cNvSpPr/>
          <p:nvPr/>
        </p:nvSpPr>
        <p:spPr>
          <a:xfrm>
            <a:off x="10540718" y="5524346"/>
            <a:ext cx="1351470" cy="1027117"/>
          </a:xfrm>
          <a:custGeom>
            <a:avLst/>
            <a:gdLst/>
            <a:ahLst/>
            <a:cxnLst/>
            <a:rect l="l" t="t" r="r" b="b"/>
            <a:pathLst>
              <a:path w="2027205" h="1540676">
                <a:moveTo>
                  <a:pt x="0" y="0"/>
                </a:moveTo>
                <a:lnTo>
                  <a:pt x="2027205" y="0"/>
                </a:lnTo>
                <a:lnTo>
                  <a:pt x="2027205" y="1540676"/>
                </a:lnTo>
                <a:lnTo>
                  <a:pt x="0" y="1540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/>
        </p:spPr>
        <p:txBody>
          <a:bodyPr/>
          <a:lstStyle/>
          <a:p>
            <a:pPr marL="0" marR="0" lvl="0" indent="0" algn="l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Gold Football Accent" descr="Gold football silhouette accen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0000">
            <a:off x="571337" y="475488"/>
            <a:ext cx="649550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84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2C3D4-1111-2222-3333-701278413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123D2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ollege Football Field Marking"/>
          <p:cNvSpPr/>
          <p:nvPr/>
        </p:nvSpPr>
        <p:spPr>
          <a:xfrm>
            <a:off x="347472" y="109728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College Football Field Marking"/>
          <p:cNvSpPr/>
          <p:nvPr/>
        </p:nvSpPr>
        <p:spPr>
          <a:xfrm>
            <a:off x="347472" y="6734556"/>
            <a:ext cx="11497056" cy="13716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College Football Field Marking"/>
          <p:cNvSpPr/>
          <p:nvPr/>
        </p:nvSpPr>
        <p:spPr>
          <a:xfrm>
            <a:off x="201168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ollege Football Field Marking"/>
          <p:cNvSpPr/>
          <p:nvPr/>
        </p:nvSpPr>
        <p:spPr>
          <a:xfrm>
            <a:off x="201168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llege Football Field Marking"/>
          <p:cNvSpPr/>
          <p:nvPr/>
        </p:nvSpPr>
        <p:spPr>
          <a:xfrm>
            <a:off x="4023360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ollege Football Field Marking"/>
          <p:cNvSpPr/>
          <p:nvPr/>
        </p:nvSpPr>
        <p:spPr>
          <a:xfrm>
            <a:off x="4023360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lege Football Field Marking"/>
          <p:cNvSpPr/>
          <p:nvPr/>
        </p:nvSpPr>
        <p:spPr>
          <a:xfrm>
            <a:off x="6099048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lege Football Field Marking"/>
          <p:cNvSpPr/>
          <p:nvPr/>
        </p:nvSpPr>
        <p:spPr>
          <a:xfrm>
            <a:off x="6099048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College Football Field Marking"/>
          <p:cNvSpPr/>
          <p:nvPr/>
        </p:nvSpPr>
        <p:spPr>
          <a:xfrm>
            <a:off x="816559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ollege Football Field Marking"/>
          <p:cNvSpPr/>
          <p:nvPr/>
        </p:nvSpPr>
        <p:spPr>
          <a:xfrm>
            <a:off x="816559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lege Football Field Marking"/>
          <p:cNvSpPr/>
          <p:nvPr/>
        </p:nvSpPr>
        <p:spPr>
          <a:xfrm>
            <a:off x="10177272" y="109728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College Football Field Marking"/>
          <p:cNvSpPr/>
          <p:nvPr/>
        </p:nvSpPr>
        <p:spPr>
          <a:xfrm>
            <a:off x="10177272" y="6638544"/>
            <a:ext cx="18288" cy="109728"/>
          </a:xfrm>
          <a:prstGeom prst="rect">
            <a:avLst/>
          </a:prstGeom>
          <a:solidFill>
            <a:srgbClr val="447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reeform 4">
            <a:hlinkClick r:id="rId2" action="ppaction://hlinksldjump"/>
          </p:cNvPr>
          <p:cNvSpPr/>
          <p:nvPr/>
        </p:nvSpPr>
        <p:spPr>
          <a:xfrm>
            <a:off x="519774" y="359166"/>
            <a:ext cx="11152452" cy="6139668"/>
          </a:xfrm>
          <a:prstGeom prst="rect">
            <a:avLst/>
          </a:prstGeom>
          <a:solidFill>
            <a:srgbClr val="1D5845"/>
          </a:solidFill>
          <a:ln w="12700">
            <a:solidFill>
              <a:srgbClr val="FFC72C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C72C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 action="ppaction://hlinksldjump"/>
              </a:rPr>
              <a:t>BACK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8200" y="628650"/>
            <a:ext cx="10515600" cy="1000000"/>
          </a:xfrm>
          <a:prstGeom prst="rect">
            <a:avLst/>
          </a:prstGeom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-105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  <a:sym typeface="Georgia"/>
              </a:rPr>
              <a:t>INFORMATION SECURITY &amp; YOUR IT PARTNER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200" y="1828800"/>
            <a:ext cx="10515600" cy="4114800"/>
          </a:xfrm>
          <a:prstGeom prst="rect">
            <a:avLst/>
          </a:prstGeom>
          <a:ln/>
        </p:spPr>
        <p:txBody>
          <a:bodyPr wrap="square" lIns="0" tIns="0" rIns="0" bIns="0" rtlCol="0" anchor="t">
            <a:normAutofit/>
          </a:bodyPr>
          <a:lstStyle/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Choose an IT provider with proven experience protecting title, escrow, and settlement firms – not a generalist.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Require multi-factor authentication on email, banking, and every business-critical system.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Keep software, firewalls, and endpoints patched, monitored, and backed up continuously.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Isolate banking to a dedicated, hardened device.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Lock down email forwarding rules.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Train staff regularly to spot phishing, spoofed callers, and credential-theft red flags.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Demand 24/7 monitoring, rapid incident response, and a tested recovery plan from your provider.</a:t>
            </a:r>
          </a:p>
          <a:p>
            <a:pPr marL="457200" marR="0" lvl="0" indent="-342934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C9A22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>
                <a:ln>
                  <a:noFill/>
                </a:ln>
                <a:solidFill>
                  <a:srgbClr val="F6F1E4"/>
                </a:solidFill>
                <a:effectLst/>
                <a:uLnTx/>
                <a:uFillTx/>
                <a:latin typeface="Montserrat" pitchFamily="2" charset="77"/>
                <a:ea typeface="Calibri" panose="020F0502020204030204" pitchFamily="34" charset="0"/>
              </a:rPr>
              <a:t>Review user access rights and your provider’s security controls on a recurring schedule.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u="none" strike="noStrike" kern="1200" cap="none" spc="0" normalizeH="0" baseline="0" noProof="0">
                <a:ln>
                  <a:noFill/>
                </a:ln>
                <a:solidFill>
                  <a:srgbClr val="FFC72D"/>
                </a:solidFill>
                <a:effectLst/>
                <a:uLnTx/>
                <a:uFillTx/>
                <a:latin typeface="Montserrat" pitchFamily="2" charset="77"/>
                <a:ea typeface="Georgia"/>
                <a:cs typeface="Georgia"/>
              </a:rPr>
              <a:t>PREVENTION – VIGILANCE – PARTNERSHIP</a:t>
            </a:r>
          </a:p>
        </p:txBody>
      </p:sp>
    </p:spTree>
    <p:extLst>
      <p:ext uri="{BB962C8B-B14F-4D97-AF65-F5344CB8AC3E}">
        <p14:creationId xmlns:p14="http://schemas.microsoft.com/office/powerpoint/2010/main" val="16816674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9A22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C9A227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935</Words>
  <Application>Microsoft Macintosh PowerPoint</Application>
  <PresentationFormat>Widescreen</PresentationFormat>
  <Paragraphs>155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Georgia</vt:lpstr>
      <vt:lpstr>Montserrat</vt:lpstr>
      <vt:lpstr>Montserrat Medium</vt:lpstr>
      <vt:lpstr>Montserrat SemiBold</vt:lpstr>
      <vt:lpstr>Wingdings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Fidelity National Financial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Green, Michele</dc:creator>
  <cp:lastModifiedBy>Jenkins, Catherine</cp:lastModifiedBy>
  <cp:revision>1</cp:revision>
  <dcterms:created xsi:type="dcterms:W3CDTF">2026-08-24T14:08:10Z</dcterms:created>
  <dcterms:modified xsi:type="dcterms:W3CDTF">2026-09-14T17:51:50Z</dcterms:modified>
</cp:coreProperties>
</file>