
<file path=[Content_Types].xml><?xml version="1.0" encoding="utf-8"?>
<Types xmlns="http://schemas.openxmlformats.org/package/2006/content-types">
  <Default Extension="fntdata" ContentType="application/x-fontdata"/>
  <Default Extension="gif" ContentType="image/gif"/>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0" r:id="rId2"/>
    <p:sldMasterId id="2147483663" r:id="rId3"/>
    <p:sldMasterId id="2147483675" r:id="rId4"/>
  </p:sldMasterIdLst>
  <p:notesMasterIdLst>
    <p:notesMasterId r:id="rId58"/>
  </p:notesMasterIdLst>
  <p:sldIdLst>
    <p:sldId id="361" r:id="rId5"/>
    <p:sldId id="362" r:id="rId6"/>
    <p:sldId id="353" r:id="rId7"/>
    <p:sldId id="354" r:id="rId8"/>
    <p:sldId id="355" r:id="rId9"/>
    <p:sldId id="269" r:id="rId10"/>
    <p:sldId id="319" r:id="rId11"/>
    <p:sldId id="320" r:id="rId12"/>
    <p:sldId id="330" r:id="rId13"/>
    <p:sldId id="357" r:id="rId14"/>
    <p:sldId id="352" r:id="rId15"/>
    <p:sldId id="321" r:id="rId16"/>
    <p:sldId id="257" r:id="rId17"/>
    <p:sldId id="263" r:id="rId18"/>
    <p:sldId id="334" r:id="rId19"/>
    <p:sldId id="359" r:id="rId20"/>
    <p:sldId id="360" r:id="rId21"/>
    <p:sldId id="335" r:id="rId22"/>
    <p:sldId id="336" r:id="rId23"/>
    <p:sldId id="337" r:id="rId24"/>
    <p:sldId id="338" r:id="rId25"/>
    <p:sldId id="339" r:id="rId26"/>
    <p:sldId id="340" r:id="rId27"/>
    <p:sldId id="341" r:id="rId28"/>
    <p:sldId id="342" r:id="rId29"/>
    <p:sldId id="343" r:id="rId30"/>
    <p:sldId id="344" r:id="rId31"/>
    <p:sldId id="345" r:id="rId32"/>
    <p:sldId id="264" r:id="rId33"/>
    <p:sldId id="265" r:id="rId34"/>
    <p:sldId id="322" r:id="rId35"/>
    <p:sldId id="323" r:id="rId36"/>
    <p:sldId id="324" r:id="rId37"/>
    <p:sldId id="325" r:id="rId38"/>
    <p:sldId id="326" r:id="rId39"/>
    <p:sldId id="327" r:id="rId40"/>
    <p:sldId id="328" r:id="rId41"/>
    <p:sldId id="347" r:id="rId42"/>
    <p:sldId id="356" r:id="rId43"/>
    <p:sldId id="303" r:id="rId44"/>
    <p:sldId id="304" r:id="rId45"/>
    <p:sldId id="316" r:id="rId46"/>
    <p:sldId id="308" r:id="rId47"/>
    <p:sldId id="311" r:id="rId48"/>
    <p:sldId id="331" r:id="rId49"/>
    <p:sldId id="314" r:id="rId50"/>
    <p:sldId id="358" r:id="rId51"/>
    <p:sldId id="287" r:id="rId52"/>
    <p:sldId id="310" r:id="rId53"/>
    <p:sldId id="313" r:id="rId54"/>
    <p:sldId id="348" r:id="rId55"/>
    <p:sldId id="297" r:id="rId56"/>
    <p:sldId id="298" r:id="rId57"/>
  </p:sldIdLst>
  <p:sldSz cx="18288000" cy="10287000"/>
  <p:notesSz cx="6858000" cy="9144000"/>
  <p:embeddedFontLst>
    <p:embeddedFont>
      <p:font typeface="Arial Bold" panose="020B0802020202020204" pitchFamily="34" charset="77"/>
      <p:regular r:id="rId59"/>
      <p:bold r:id="rId60"/>
    </p:embeddedFont>
    <p:embeddedFont>
      <p:font typeface="Cambria" panose="02040503050406030204" pitchFamily="18" charset="0"/>
      <p:regular r:id="rId61"/>
      <p:bold r:id="rId62"/>
      <p:italic r:id="rId63"/>
      <p:boldItalic r:id="rId64"/>
    </p:embeddedFont>
    <p:embeddedFont>
      <p:font typeface="Trebuchet MS" panose="020B0703020202090204" pitchFamily="34" charset="0"/>
      <p:regular r:id="rId65"/>
      <p:bold r:id="rId66"/>
      <p:italic r:id="rId6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C7C7C7"/>
          </p15:clr>
        </p15:guide>
        <p15:guide id="2" pos="2880">
          <p15:clr>
            <a:srgbClr val="C7C7C7"/>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37" autoAdjust="0"/>
    <p:restoredTop sz="94589" autoAdjust="0"/>
  </p:normalViewPr>
  <p:slideViewPr>
    <p:cSldViewPr>
      <p:cViewPr varScale="1">
        <p:scale>
          <a:sx n="80" d="100"/>
          <a:sy n="80" d="100"/>
        </p:scale>
        <p:origin x="816" y="2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font" Target="fonts/font5.fntdata"/><Relationship Id="rId68" Type="http://schemas.openxmlformats.org/officeDocument/2006/relationships/presProps" Target="presProps.xml"/><Relationship Id="rId7" Type="http://schemas.openxmlformats.org/officeDocument/2006/relationships/slide" Target="slides/slide3.xml"/><Relationship Id="rId71"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notesMaster" Target="notesMasters/notesMaster1.xml"/><Relationship Id="rId66" Type="http://schemas.openxmlformats.org/officeDocument/2006/relationships/font" Target="fonts/font8.fntdata"/><Relationship Id="rId5" Type="http://schemas.openxmlformats.org/officeDocument/2006/relationships/slide" Target="slides/slide1.xml"/><Relationship Id="rId61" Type="http://schemas.openxmlformats.org/officeDocument/2006/relationships/font" Target="fonts/font3.fntdata"/><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font" Target="fonts/font6.fntdata"/><Relationship Id="rId69"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font" Target="fonts/font1.fntdata"/><Relationship Id="rId67" Type="http://schemas.openxmlformats.org/officeDocument/2006/relationships/font" Target="fonts/font9.fntdata"/><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font" Target="fonts/font4.fntdata"/><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font" Target="fonts/font2.fntdata"/><Relationship Id="rId65" Type="http://schemas.openxmlformats.org/officeDocument/2006/relationships/font" Target="fonts/font7.fntdata"/><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46E6A4E-9F36-45A9-979D-87D707D70B43}" type="datetimeFigureOut">
              <a:rPr lang="en-US" smtClean="0"/>
              <a:t>9/14/26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CF29BFB-2B75-4D3C-9579-5BE7E2DAAE87}" type="slidenum">
              <a:rPr lang="en-US" smtClean="0"/>
              <a:t>‹#›</a:t>
            </a:fld>
            <a:endParaRPr lang="en-US"/>
          </a:p>
        </p:txBody>
      </p:sp>
    </p:spTree>
    <p:extLst>
      <p:ext uri="{BB962C8B-B14F-4D97-AF65-F5344CB8AC3E}">
        <p14:creationId xmlns:p14="http://schemas.microsoft.com/office/powerpoint/2010/main" val="38672054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CF29BFB-2B75-4D3C-9579-5BE7E2DAAE87}" type="slidenum">
              <a:rPr lang="en-US" smtClean="0"/>
              <a:t>8</a:t>
            </a:fld>
            <a:endParaRPr lang="en-US"/>
          </a:p>
        </p:txBody>
      </p:sp>
    </p:spTree>
    <p:extLst>
      <p:ext uri="{BB962C8B-B14F-4D97-AF65-F5344CB8AC3E}">
        <p14:creationId xmlns:p14="http://schemas.microsoft.com/office/powerpoint/2010/main" val="13783421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B7E711-AECA-5AAC-152A-D5A3BA2049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590DED-73A1-F531-19C5-5EACF730C2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C951E3-36FC-2D26-CDDB-A55A2B29EBF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995657F-87E7-A69E-1EC2-F72B4F71D2EE}"/>
              </a:ext>
            </a:extLst>
          </p:cNvPr>
          <p:cNvSpPr>
            <a:spLocks noGrp="1"/>
          </p:cNvSpPr>
          <p:nvPr>
            <p:ph type="sldNum" sz="quarter" idx="5"/>
          </p:nvPr>
        </p:nvSpPr>
        <p:spPr/>
        <p:txBody>
          <a:bodyPr/>
          <a:lstStyle/>
          <a:p>
            <a:fld id="{ACF29BFB-2B75-4D3C-9579-5BE7E2DAAE87}" type="slidenum">
              <a:rPr lang="en-US" smtClean="0"/>
              <a:t>9</a:t>
            </a:fld>
            <a:endParaRPr lang="en-US"/>
          </a:p>
        </p:txBody>
      </p:sp>
    </p:spTree>
    <p:extLst>
      <p:ext uri="{BB962C8B-B14F-4D97-AF65-F5344CB8AC3E}">
        <p14:creationId xmlns:p14="http://schemas.microsoft.com/office/powerpoint/2010/main" val="17725172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OpenAI announced deeper browser integration for ChatGPT on July 31, 2026, via the Chrome extension and desktop app, weeks after sunsetting ChatGPT Atlas. Side Chat can answer questions about YouTube videos, highlighted text, and multiple open tabs; the desktop app adds URL suggestions and browser-history reference. The seven prompts on this slide are paraphrased from a Tom's Guide walkthrough.</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1B6059-E27A-6EBE-B2AD-247EE302DE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4792F2-ABC7-97A5-0B0D-55442DB169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A6905B-1577-B165-0F4B-B6710322DBC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7F16767-46E0-A7E7-B172-0BAC442EBF3F}"/>
              </a:ext>
            </a:extLst>
          </p:cNvPr>
          <p:cNvSpPr>
            <a:spLocks noGrp="1"/>
          </p:cNvSpPr>
          <p:nvPr>
            <p:ph type="sldNum" sz="quarter" idx="5"/>
          </p:nvPr>
        </p:nvSpPr>
        <p:spPr/>
        <p:txBody>
          <a:bodyPr/>
          <a:lstStyle/>
          <a:p>
            <a:fld id="{ACF29BFB-2B75-4D3C-9579-5BE7E2DAAE87}" type="slidenum">
              <a:rPr lang="en-US" smtClean="0"/>
              <a:t>11</a:t>
            </a:fld>
            <a:endParaRPr lang="en-US"/>
          </a:p>
        </p:txBody>
      </p:sp>
    </p:spTree>
    <p:extLst>
      <p:ext uri="{BB962C8B-B14F-4D97-AF65-F5344CB8AC3E}">
        <p14:creationId xmlns:p14="http://schemas.microsoft.com/office/powerpoint/2010/main" val="15148861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Jacob Coxon announced his resignation from Anthropic on September 8, 2026. He had worked on AI training at Anthropic and OpenAI.</a:t>
            </a:r>
          </a:p>
          <a:p>
            <a:r>
              <a:t>He fears that AI used to develop more powerful AI could accelerate progress beyond the pace of safeguards. His predictions of catastrophic harm remain uncertain.</a:t>
            </a:r>
          </a:p>
          <a:p>
            <a:r>
              <a:t>In his interview, he said competitive pressure could drive future safety compromises. Anthropic responded by pointing to its safety work and supporting lawful, verifiable coordination on releasing powerful models.</a:t>
            </a:r>
          </a:p>
          <a:p>
            <a:r>
              <a:t>The takeaway for title professionals is a practical application: retain human accountability and independently verify sensitive actions.</a:t>
            </a:r>
          </a:p>
          <a:p>
            <a:r>
              <a:t>Sources:</a:t>
            </a:r>
          </a:p>
          <a:p>
            <a:r>
              <a:t>AP: https://apnews.com/article/anthropic-ai-safety-jacob-coxon-2ed549e07f2f941600a135070487d83d</a:t>
            </a:r>
          </a:p>
          <a:p>
            <a:r>
              <a:t>WIRED interview and company response: https://www.wired.com/story/anthropic-researcher-quits-jacob-coxon-ai-fears-humanity/</a:t>
            </a:r>
          </a:p>
          <a:p>
            <a:r>
              <a:t>NPR: https://www.wlrn.org/npr-breaking-news/2026-09-09/anthropic-researcher-resigns-amid-ai-safety-concerns</a:t>
            </a:r>
          </a:p>
          <a:p>
            <a:r>
              <a:t>Image: AI-generated conceptual illustration. It does not depict an actual incident or Anthropic facility.</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90909"/>
              </a:solidFill>
              <a:effectLst/>
              <a:uLnTx/>
              <a:uFillTx/>
              <a:latin typeface="Calibri"/>
              <a:ea typeface="Calibri"/>
              <a:cs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Talking point: Prompt injection resembles phishing aimed at the AI system that reads an email or document on a person's behalf.</a:t>
            </a:r>
          </a:p>
          <a:p>
            <a:r>
              <a:t>The title-transaction examples are illustrative risk scenarios.</a:t>
            </a:r>
          </a:p>
          <a:p>
            <a:r>
              <a:t>Sources:</a:t>
            </a:r>
          </a:p>
          <a:p>
            <a:r>
              <a:t>Microsoft Defender for Office 365, Prompt injection protection: https://learn.microsoft.com/en-us/defender-office-365/step-by-step-guides/prompt-injection-protection-defender-for-office-365</a:t>
            </a:r>
          </a:p>
          <a:p>
            <a:r>
              <a:t>Google Workspace, Indirect prompt injections and layered defense: https://knowledge.workspace.google.com/admin/security/indirect-prompt-injections-and-googles-layered-defense-strategy-for-gemini</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90909"/>
              </a:solidFill>
              <a:effectLst/>
              <a:uLnTx/>
              <a:uFillTx/>
              <a:latin typeface="Calibri"/>
              <a:ea typeface="Calibri"/>
              <a:cs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209AC4-5299-D87E-AB20-37C094DAB7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1F4CFE-0B78-67FF-2A0C-8BDBA01C67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9F8E1A-D075-F740-881C-569A5DF6DA0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AF7B159-95C8-159A-5940-A7A8FA18E98A}"/>
              </a:ext>
            </a:extLst>
          </p:cNvPr>
          <p:cNvSpPr>
            <a:spLocks noGrp="1"/>
          </p:cNvSpPr>
          <p:nvPr>
            <p:ph type="sldNum" sz="quarter" idx="5"/>
          </p:nvPr>
        </p:nvSpPr>
        <p:spPr/>
        <p:txBody>
          <a:bodyPr/>
          <a:lstStyle/>
          <a:p>
            <a:fld id="{ACF29BFB-2B75-4D3C-9579-5BE7E2DAAE87}" type="slidenum">
              <a:rPr lang="en-US" smtClean="0"/>
              <a:t>18</a:t>
            </a:fld>
            <a:endParaRPr lang="en-US"/>
          </a:p>
        </p:txBody>
      </p:sp>
    </p:spTree>
    <p:extLst>
      <p:ext uri="{BB962C8B-B14F-4D97-AF65-F5344CB8AC3E}">
        <p14:creationId xmlns:p14="http://schemas.microsoft.com/office/powerpoint/2010/main" val="32913251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8E519F-1570-5EC5-5125-FD7A8E7B0B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499717-463A-E7F5-11BA-1B9B989BCB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1EC37D-11BB-8708-BC23-82692AEB157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47B4305-2EFF-2949-A9D8-4D0223FBC236}"/>
              </a:ext>
            </a:extLst>
          </p:cNvPr>
          <p:cNvSpPr>
            <a:spLocks noGrp="1"/>
          </p:cNvSpPr>
          <p:nvPr>
            <p:ph type="sldNum" sz="quarter" idx="5"/>
          </p:nvPr>
        </p:nvSpPr>
        <p:spPr/>
        <p:txBody>
          <a:bodyPr/>
          <a:lstStyle/>
          <a:p>
            <a:fld id="{ACF29BFB-2B75-4D3C-9579-5BE7E2DAAE87}" type="slidenum">
              <a:rPr lang="en-US" smtClean="0"/>
              <a:t>19</a:t>
            </a:fld>
            <a:endParaRPr lang="en-US"/>
          </a:p>
        </p:txBody>
      </p:sp>
    </p:spTree>
    <p:extLst>
      <p:ext uri="{BB962C8B-B14F-4D97-AF65-F5344CB8AC3E}">
        <p14:creationId xmlns:p14="http://schemas.microsoft.com/office/powerpoint/2010/main" val="21487948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06033F-6D00-21FA-6726-E6E339CAB7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A5C3E1-5B40-FBEB-C761-DB9465D9C0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13C334-5FC9-0D89-BA3F-02463C4EE2D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05C49B2-7E61-312E-5BA9-B7DEEF141E17}"/>
              </a:ext>
            </a:extLst>
          </p:cNvPr>
          <p:cNvSpPr>
            <a:spLocks noGrp="1"/>
          </p:cNvSpPr>
          <p:nvPr>
            <p:ph type="sldNum" sz="quarter" idx="5"/>
          </p:nvPr>
        </p:nvSpPr>
        <p:spPr/>
        <p:txBody>
          <a:bodyPr/>
          <a:lstStyle/>
          <a:p>
            <a:fld id="{ACF29BFB-2B75-4D3C-9579-5BE7E2DAAE87}" type="slidenum">
              <a:rPr lang="en-US" smtClean="0"/>
              <a:t>20</a:t>
            </a:fld>
            <a:endParaRPr lang="en-US"/>
          </a:p>
        </p:txBody>
      </p:sp>
    </p:spTree>
    <p:extLst>
      <p:ext uri="{BB962C8B-B14F-4D97-AF65-F5344CB8AC3E}">
        <p14:creationId xmlns:p14="http://schemas.microsoft.com/office/powerpoint/2010/main" val="3944880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22</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24</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26</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30</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210DB2-C113-B0B3-5A7F-05D9F5B5F1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BC6AC6-7786-610A-2FBF-FDAD21323D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D09832-09A0-513A-354F-AA937C44C2B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ECF4B63-0924-0240-AA80-2E633A0485CB}"/>
              </a:ext>
            </a:extLst>
          </p:cNvPr>
          <p:cNvSpPr>
            <a:spLocks noGrp="1"/>
          </p:cNvSpPr>
          <p:nvPr>
            <p:ph type="sldNum" sz="quarter" idx="5"/>
          </p:nvPr>
        </p:nvSpPr>
        <p:spPr/>
        <p:txBody>
          <a:bodyPr/>
          <a:lstStyle/>
          <a:p>
            <a:fld id="{ACF29BFB-2B75-4D3C-9579-5BE7E2DAAE87}" type="slidenum">
              <a:rPr lang="en-US" smtClean="0"/>
              <a:t>31</a:t>
            </a:fld>
            <a:endParaRPr lang="en-US"/>
          </a:p>
        </p:txBody>
      </p:sp>
    </p:spTree>
    <p:extLst>
      <p:ext uri="{BB962C8B-B14F-4D97-AF65-F5344CB8AC3E}">
        <p14:creationId xmlns:p14="http://schemas.microsoft.com/office/powerpoint/2010/main" val="3326739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ED286E-8311-0C63-2BF1-9712AD6782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B25DD6-5384-4CB6-4358-8D33D4468B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2A881A-4BE2-A273-3D24-DC40784F001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A882FD3-F8C3-7B0A-647A-98C4B65DAD4E}"/>
              </a:ext>
            </a:extLst>
          </p:cNvPr>
          <p:cNvSpPr>
            <a:spLocks noGrp="1"/>
          </p:cNvSpPr>
          <p:nvPr>
            <p:ph type="sldNum" sz="quarter" idx="5"/>
          </p:nvPr>
        </p:nvSpPr>
        <p:spPr/>
        <p:txBody>
          <a:bodyPr/>
          <a:lstStyle/>
          <a:p>
            <a:fld id="{ACF29BFB-2B75-4D3C-9579-5BE7E2DAAE87}" type="slidenum">
              <a:rPr lang="en-US" smtClean="0"/>
              <a:t>32</a:t>
            </a:fld>
            <a:endParaRPr lang="en-US"/>
          </a:p>
        </p:txBody>
      </p:sp>
    </p:spTree>
    <p:extLst>
      <p:ext uri="{BB962C8B-B14F-4D97-AF65-F5344CB8AC3E}">
        <p14:creationId xmlns:p14="http://schemas.microsoft.com/office/powerpoint/2010/main" val="5291920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101BE4-1645-1E57-C541-0314A18C05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4D1B26-95B3-9CC6-D297-AC539A94B2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F118F7-AC88-285A-4B21-CF9F8064F92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6EA786C-2AE9-678C-66E6-E1DD13ABA345}"/>
              </a:ext>
            </a:extLst>
          </p:cNvPr>
          <p:cNvSpPr>
            <a:spLocks noGrp="1"/>
          </p:cNvSpPr>
          <p:nvPr>
            <p:ph type="sldNum" sz="quarter" idx="5"/>
          </p:nvPr>
        </p:nvSpPr>
        <p:spPr/>
        <p:txBody>
          <a:bodyPr/>
          <a:lstStyle/>
          <a:p>
            <a:fld id="{ACF29BFB-2B75-4D3C-9579-5BE7E2DAAE87}" type="slidenum">
              <a:rPr lang="en-US" smtClean="0"/>
              <a:t>33</a:t>
            </a:fld>
            <a:endParaRPr lang="en-US"/>
          </a:p>
        </p:txBody>
      </p:sp>
    </p:spTree>
    <p:extLst>
      <p:ext uri="{BB962C8B-B14F-4D97-AF65-F5344CB8AC3E}">
        <p14:creationId xmlns:p14="http://schemas.microsoft.com/office/powerpoint/2010/main" val="410438498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EB89A8-FA46-3949-B3C9-B20F97C9F6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5975DB-9E60-8012-779A-71664834B2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A8BA86-E432-3B9C-D996-8BDBDBC0FC5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FCBED98-3484-C23D-3F09-C67C540E5651}"/>
              </a:ext>
            </a:extLst>
          </p:cNvPr>
          <p:cNvSpPr>
            <a:spLocks noGrp="1"/>
          </p:cNvSpPr>
          <p:nvPr>
            <p:ph type="sldNum" sz="quarter" idx="5"/>
          </p:nvPr>
        </p:nvSpPr>
        <p:spPr/>
        <p:txBody>
          <a:bodyPr/>
          <a:lstStyle/>
          <a:p>
            <a:fld id="{ACF29BFB-2B75-4D3C-9579-5BE7E2DAAE87}" type="slidenum">
              <a:rPr lang="en-US" smtClean="0"/>
              <a:t>34</a:t>
            </a:fld>
            <a:endParaRPr lang="en-US"/>
          </a:p>
        </p:txBody>
      </p:sp>
    </p:spTree>
    <p:extLst>
      <p:ext uri="{BB962C8B-B14F-4D97-AF65-F5344CB8AC3E}">
        <p14:creationId xmlns:p14="http://schemas.microsoft.com/office/powerpoint/2010/main" val="16204069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04EFD2-FFFE-EB3F-96FA-E312ABF577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0F5A80-6B03-69D4-BF86-3433019FD2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05DCF0-F25B-16D2-8DDE-2F7431A8DFD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B2D7B23-135F-5ECB-B055-44027D6CF882}"/>
              </a:ext>
            </a:extLst>
          </p:cNvPr>
          <p:cNvSpPr>
            <a:spLocks noGrp="1"/>
          </p:cNvSpPr>
          <p:nvPr>
            <p:ph type="sldNum" sz="quarter" idx="5"/>
          </p:nvPr>
        </p:nvSpPr>
        <p:spPr/>
        <p:txBody>
          <a:bodyPr/>
          <a:lstStyle/>
          <a:p>
            <a:fld id="{ACF29BFB-2B75-4D3C-9579-5BE7E2DAAE87}" type="slidenum">
              <a:rPr lang="en-US" smtClean="0"/>
              <a:t>35</a:t>
            </a:fld>
            <a:endParaRPr lang="en-US"/>
          </a:p>
        </p:txBody>
      </p:sp>
    </p:spTree>
    <p:extLst>
      <p:ext uri="{BB962C8B-B14F-4D97-AF65-F5344CB8AC3E}">
        <p14:creationId xmlns:p14="http://schemas.microsoft.com/office/powerpoint/2010/main" val="161483138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186523-FB36-EB8A-1683-4F5565C4B6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BF4024-ED3C-7056-941A-E660461AFE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ACF69C-1A08-34CC-0F09-D33F6BF472A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F1495F6-6431-DCEC-9DE1-1D958941307E}"/>
              </a:ext>
            </a:extLst>
          </p:cNvPr>
          <p:cNvSpPr>
            <a:spLocks noGrp="1"/>
          </p:cNvSpPr>
          <p:nvPr>
            <p:ph type="sldNum" sz="quarter" idx="5"/>
          </p:nvPr>
        </p:nvSpPr>
        <p:spPr/>
        <p:txBody>
          <a:bodyPr/>
          <a:lstStyle/>
          <a:p>
            <a:fld id="{ACF29BFB-2B75-4D3C-9579-5BE7E2DAAE87}" type="slidenum">
              <a:rPr lang="en-US" smtClean="0"/>
              <a:t>36</a:t>
            </a:fld>
            <a:endParaRPr lang="en-US"/>
          </a:p>
        </p:txBody>
      </p:sp>
    </p:spTree>
    <p:extLst>
      <p:ext uri="{BB962C8B-B14F-4D97-AF65-F5344CB8AC3E}">
        <p14:creationId xmlns:p14="http://schemas.microsoft.com/office/powerpoint/2010/main" val="50245478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865668-4F34-0B00-0DF8-81032BED92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3A886A-333E-4F38-11A7-869CBD966A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27F289-5949-6A2C-4FDD-C43A4918724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1C62202-3FB3-D2CD-2B1F-FB6DD2ADC7B4}"/>
              </a:ext>
            </a:extLst>
          </p:cNvPr>
          <p:cNvSpPr>
            <a:spLocks noGrp="1"/>
          </p:cNvSpPr>
          <p:nvPr>
            <p:ph type="sldNum" sz="quarter" idx="5"/>
          </p:nvPr>
        </p:nvSpPr>
        <p:spPr/>
        <p:txBody>
          <a:bodyPr/>
          <a:lstStyle/>
          <a:p>
            <a:fld id="{ACF29BFB-2B75-4D3C-9579-5BE7E2DAAE87}" type="slidenum">
              <a:rPr lang="en-US" smtClean="0"/>
              <a:t>37</a:t>
            </a:fld>
            <a:endParaRPr lang="en-US"/>
          </a:p>
        </p:txBody>
      </p:sp>
    </p:spTree>
    <p:extLst>
      <p:ext uri="{BB962C8B-B14F-4D97-AF65-F5344CB8AC3E}">
        <p14:creationId xmlns:p14="http://schemas.microsoft.com/office/powerpoint/2010/main" val="48705619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7D45D9-FC1E-2C10-7BEA-F536CCC7A8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A3D3E0-BB9E-2BFC-D803-DF4A7F03FF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48D31C-8F49-F292-B597-CBABC12AB2E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1BB6148-BA40-F424-E9CE-7ADFEACF686C}"/>
              </a:ext>
            </a:extLst>
          </p:cNvPr>
          <p:cNvSpPr>
            <a:spLocks noGrp="1"/>
          </p:cNvSpPr>
          <p:nvPr>
            <p:ph type="sldNum" sz="quarter" idx="5"/>
          </p:nvPr>
        </p:nvSpPr>
        <p:spPr/>
        <p:txBody>
          <a:bodyPr/>
          <a:lstStyle/>
          <a:p>
            <a:fld id="{ACF29BFB-2B75-4D3C-9579-5BE7E2DAAE87}" type="slidenum">
              <a:rPr lang="en-US" smtClean="0"/>
              <a:t>38</a:t>
            </a:fld>
            <a:endParaRPr lang="en-US"/>
          </a:p>
        </p:txBody>
      </p:sp>
    </p:spTree>
    <p:extLst>
      <p:ext uri="{BB962C8B-B14F-4D97-AF65-F5344CB8AC3E}">
        <p14:creationId xmlns:p14="http://schemas.microsoft.com/office/powerpoint/2010/main" val="274171523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0F9FC8-606A-5870-98A3-D556E8CB07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2315E4-A6AC-3FA1-1DE8-21A44E1F9E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C02B97-9F9E-2FB3-A922-DFA67E5AFC2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057AF87-8085-DA8C-EA60-6A99D7E7299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7F66D89-8F86-45C9-946D-8AE0771154E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14474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F802BD-2521-D607-EC92-F3DA47C410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2AAE54-3E81-92C3-5844-19C735DB6A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8F4131-16A8-2097-D281-85C5400E0FB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2BCE680-E393-43D2-9279-2A9C4DF26A3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7F66D89-8F86-45C9-946D-8AE0771154E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9280978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45</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CF29BFB-2B75-4D3C-9579-5BE7E2DAAE87}" type="slidenum">
              <a:rPr lang="en-US" smtClean="0"/>
              <a:t>48</a:t>
            </a:fld>
            <a:endParaRPr lang="en-US"/>
          </a:p>
        </p:txBody>
      </p:sp>
    </p:spTree>
    <p:extLst>
      <p:ext uri="{BB962C8B-B14F-4D97-AF65-F5344CB8AC3E}">
        <p14:creationId xmlns:p14="http://schemas.microsoft.com/office/powerpoint/2010/main" val="66772392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561F1C-E5E8-73DC-5458-1C7C4A5C54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BBCBBC-5282-A01F-E29A-7079780832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3C5BD7-32E4-4895-AEF6-01128B522D6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DCE9DA9-E41B-7106-43D0-1A91FC2EA52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F29BFB-2B75-4D3C-9579-5BE7E2DAAE8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497144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9/14/26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9/14/26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9/14/26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754145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73376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3195638"/>
            <a:ext cx="15544800" cy="2205038"/>
          </a:xfrm>
        </p:spPr>
        <p:txBody>
          <a:bodyPr/>
          <a:lstStyle/>
          <a:p>
            <a:r>
              <a:rPr lang="en-US"/>
              <a:t>Click to edit Master title style</a:t>
            </a:r>
          </a:p>
        </p:txBody>
      </p:sp>
      <p:sp>
        <p:nvSpPr>
          <p:cNvPr id="3" name="Subtitle 2"/>
          <p:cNvSpPr>
            <a:spLocks noGrp="1"/>
          </p:cNvSpPr>
          <p:nvPr>
            <p:ph type="subTitle" idx="1"/>
          </p:nvPr>
        </p:nvSpPr>
        <p:spPr>
          <a:xfrm>
            <a:off x="2743200" y="5829300"/>
            <a:ext cx="12801600" cy="2628900"/>
          </a:xfrm>
        </p:spPr>
        <p:txBody>
          <a:bodyPr/>
          <a:lstStyle>
            <a:lvl1pPr marL="0" indent="0" algn="ctr">
              <a:buNone/>
              <a:defRPr>
                <a:solidFill>
                  <a:schemeClr val="tx1">
                    <a:tint val="75000"/>
                  </a:schemeClr>
                </a:solidFill>
              </a:defRPr>
            </a:lvl1pPr>
            <a:lvl2pPr marL="685800" indent="0" algn="ctr">
              <a:buNone/>
              <a:defRPr>
                <a:solidFill>
                  <a:schemeClr val="tx1">
                    <a:tint val="75000"/>
                  </a:schemeClr>
                </a:solidFill>
              </a:defRPr>
            </a:lvl2pPr>
            <a:lvl3pPr marL="1371600" indent="0" algn="ctr">
              <a:buNone/>
              <a:defRPr>
                <a:solidFill>
                  <a:schemeClr val="tx1">
                    <a:tint val="75000"/>
                  </a:schemeClr>
                </a:solidFill>
              </a:defRPr>
            </a:lvl3pPr>
            <a:lvl4pPr marL="2057400" indent="0" algn="ctr">
              <a:buNone/>
              <a:defRPr>
                <a:solidFill>
                  <a:schemeClr val="tx1">
                    <a:tint val="75000"/>
                  </a:schemeClr>
                </a:solidFill>
              </a:defRPr>
            </a:lvl4pPr>
            <a:lvl5pPr marL="2743200" indent="0" algn="ctr">
              <a:buNone/>
              <a:defRPr>
                <a:solidFill>
                  <a:schemeClr val="tx1">
                    <a:tint val="75000"/>
                  </a:schemeClr>
                </a:solidFill>
              </a:defRPr>
            </a:lvl5pPr>
            <a:lvl6pPr marL="3429000" indent="0" algn="ctr">
              <a:buNone/>
              <a:defRPr>
                <a:solidFill>
                  <a:schemeClr val="tx1">
                    <a:tint val="75000"/>
                  </a:schemeClr>
                </a:solidFill>
              </a:defRPr>
            </a:lvl6pPr>
            <a:lvl7pPr marL="4114800" indent="0" algn="ctr">
              <a:buNone/>
              <a:defRPr>
                <a:solidFill>
                  <a:schemeClr val="tx1">
                    <a:tint val="75000"/>
                  </a:schemeClr>
                </a:solidFill>
              </a:defRPr>
            </a:lvl7pPr>
            <a:lvl8pPr marL="4800600" indent="0" algn="ctr">
              <a:buNone/>
              <a:defRPr>
                <a:solidFill>
                  <a:schemeClr val="tx1">
                    <a:tint val="75000"/>
                  </a:schemeClr>
                </a:solidFill>
              </a:defRPr>
            </a:lvl8pPr>
            <a:lvl9pPr marL="54864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9/14/26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74374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3900875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4626" y="6610351"/>
            <a:ext cx="15544800" cy="2043113"/>
          </a:xfrm>
        </p:spPr>
        <p:txBody>
          <a:bodyPr anchor="t"/>
          <a:lstStyle>
            <a:lvl1pPr algn="l">
              <a:defRPr sz="6000" b="1" cap="all"/>
            </a:lvl1pPr>
          </a:lstStyle>
          <a:p>
            <a:r>
              <a:rPr lang="en-US"/>
              <a:t>Click to edit Master title style</a:t>
            </a:r>
          </a:p>
        </p:txBody>
      </p:sp>
      <p:sp>
        <p:nvSpPr>
          <p:cNvPr id="3" name="Text Placeholder 2"/>
          <p:cNvSpPr>
            <a:spLocks noGrp="1"/>
          </p:cNvSpPr>
          <p:nvPr>
            <p:ph type="body" idx="1"/>
          </p:nvPr>
        </p:nvSpPr>
        <p:spPr>
          <a:xfrm>
            <a:off x="1444626" y="4360070"/>
            <a:ext cx="15544800" cy="2250281"/>
          </a:xfrm>
        </p:spPr>
        <p:txBody>
          <a:bodyPr anchor="b"/>
          <a:lstStyle>
            <a:lvl1pPr marL="0" indent="0">
              <a:buNone/>
              <a:defRPr sz="3000">
                <a:solidFill>
                  <a:schemeClr val="tx1">
                    <a:tint val="75000"/>
                  </a:schemeClr>
                </a:solidFill>
              </a:defRPr>
            </a:lvl1pPr>
            <a:lvl2pPr marL="685800" indent="0">
              <a:buNone/>
              <a:defRPr sz="2700">
                <a:solidFill>
                  <a:schemeClr val="tx1">
                    <a:tint val="75000"/>
                  </a:schemeClr>
                </a:solidFill>
              </a:defRPr>
            </a:lvl2pPr>
            <a:lvl3pPr marL="1371600" indent="0">
              <a:buNone/>
              <a:defRPr sz="2400">
                <a:solidFill>
                  <a:schemeClr val="tx1">
                    <a:tint val="75000"/>
                  </a:schemeClr>
                </a:solidFill>
              </a:defRPr>
            </a:lvl3pPr>
            <a:lvl4pPr marL="2057400" indent="0">
              <a:buNone/>
              <a:defRPr sz="2100">
                <a:solidFill>
                  <a:schemeClr val="tx1">
                    <a:tint val="75000"/>
                  </a:schemeClr>
                </a:solidFill>
              </a:defRPr>
            </a:lvl4pPr>
            <a:lvl5pPr marL="2743200" indent="0">
              <a:buNone/>
              <a:defRPr sz="2100">
                <a:solidFill>
                  <a:schemeClr val="tx1">
                    <a:tint val="75000"/>
                  </a:schemeClr>
                </a:solidFill>
              </a:defRPr>
            </a:lvl5pPr>
            <a:lvl6pPr marL="3429000" indent="0">
              <a:buNone/>
              <a:defRPr sz="2100">
                <a:solidFill>
                  <a:schemeClr val="tx1">
                    <a:tint val="75000"/>
                  </a:schemeClr>
                </a:solidFill>
              </a:defRPr>
            </a:lvl6pPr>
            <a:lvl7pPr marL="4114800" indent="0">
              <a:buNone/>
              <a:defRPr sz="2100">
                <a:solidFill>
                  <a:schemeClr val="tx1">
                    <a:tint val="75000"/>
                  </a:schemeClr>
                </a:solidFill>
              </a:defRPr>
            </a:lvl7pPr>
            <a:lvl8pPr marL="4800600" indent="0">
              <a:buNone/>
              <a:defRPr sz="2100">
                <a:solidFill>
                  <a:schemeClr val="tx1">
                    <a:tint val="75000"/>
                  </a:schemeClr>
                </a:solidFill>
              </a:defRPr>
            </a:lvl8pPr>
            <a:lvl9pPr marL="5486400" indent="0">
              <a:buNone/>
              <a:defRPr sz="2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9/14/26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12609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2400301"/>
            <a:ext cx="8077200" cy="6788945"/>
          </a:xfrm>
        </p:spPr>
        <p:txBody>
          <a:bodyPr/>
          <a:lstStyle>
            <a:lvl1pPr>
              <a:defRPr sz="4200"/>
            </a:lvl1pPr>
            <a:lvl2pPr>
              <a:defRPr sz="3600"/>
            </a:lvl2pPr>
            <a:lvl3pPr>
              <a:defRPr sz="30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9296400" y="2400301"/>
            <a:ext cx="8077200" cy="6788945"/>
          </a:xfrm>
        </p:spPr>
        <p:txBody>
          <a:bodyPr/>
          <a:lstStyle>
            <a:lvl1pPr>
              <a:defRPr sz="4200"/>
            </a:lvl1pPr>
            <a:lvl2pPr>
              <a:defRPr sz="3600"/>
            </a:lvl2pPr>
            <a:lvl3pPr>
              <a:defRPr sz="30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9/14/26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8440595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914400" y="2302670"/>
            <a:ext cx="8080376" cy="959643"/>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p:cNvSpPr>
            <a:spLocks noGrp="1"/>
          </p:cNvSpPr>
          <p:nvPr>
            <p:ph sz="half" idx="2"/>
          </p:nvPr>
        </p:nvSpPr>
        <p:spPr>
          <a:xfrm>
            <a:off x="914400" y="3262313"/>
            <a:ext cx="8080376" cy="5926932"/>
          </a:xfrm>
        </p:spPr>
        <p:txBody>
          <a:bodyPr/>
          <a:lstStyle>
            <a:lvl1pPr>
              <a:defRPr sz="3600"/>
            </a:lvl1pPr>
            <a:lvl2pPr>
              <a:defRPr sz="30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9290051" y="2302670"/>
            <a:ext cx="8083550" cy="959643"/>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p:cNvSpPr>
            <a:spLocks noGrp="1"/>
          </p:cNvSpPr>
          <p:nvPr>
            <p:ph sz="quarter" idx="4"/>
          </p:nvPr>
        </p:nvSpPr>
        <p:spPr>
          <a:xfrm>
            <a:off x="9290051" y="3262313"/>
            <a:ext cx="8083550" cy="5926932"/>
          </a:xfrm>
        </p:spPr>
        <p:txBody>
          <a:bodyPr/>
          <a:lstStyle>
            <a:lvl1pPr>
              <a:defRPr sz="3600"/>
            </a:lvl1pPr>
            <a:lvl2pPr>
              <a:defRPr sz="30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9/14/26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0792630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9/14/26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6424681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9/14/26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6256192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1" y="409575"/>
            <a:ext cx="6016626" cy="1743075"/>
          </a:xfrm>
        </p:spPr>
        <p:txBody>
          <a:bodyPr anchor="b"/>
          <a:lstStyle>
            <a:lvl1pPr algn="l">
              <a:defRPr sz="3000" b="1"/>
            </a:lvl1pPr>
          </a:lstStyle>
          <a:p>
            <a:r>
              <a:rPr lang="en-US"/>
              <a:t>Click to edit Master title style</a:t>
            </a:r>
          </a:p>
        </p:txBody>
      </p:sp>
      <p:sp>
        <p:nvSpPr>
          <p:cNvPr id="3" name="Content Placeholder 2"/>
          <p:cNvSpPr>
            <a:spLocks noGrp="1"/>
          </p:cNvSpPr>
          <p:nvPr>
            <p:ph idx="1"/>
          </p:nvPr>
        </p:nvSpPr>
        <p:spPr>
          <a:xfrm>
            <a:off x="7150100" y="409576"/>
            <a:ext cx="10223500" cy="8779670"/>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914401" y="2152651"/>
            <a:ext cx="6016626" cy="7036595"/>
          </a:xfrm>
        </p:spPr>
        <p:txBody>
          <a:bodyPr/>
          <a:lstStyle>
            <a:lvl1pPr marL="0" indent="0">
              <a:buNone/>
              <a:defRPr sz="2100"/>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9/14/26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0476434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584576" y="7200900"/>
            <a:ext cx="10972800" cy="850107"/>
          </a:xfrm>
        </p:spPr>
        <p:txBody>
          <a:bodyPr anchor="b"/>
          <a:lstStyle>
            <a:lvl1pPr algn="l">
              <a:defRPr sz="3000" b="1"/>
            </a:lvl1pPr>
          </a:lstStyle>
          <a:p>
            <a:r>
              <a:rPr lang="en-US"/>
              <a:t>Click to edit Master title style</a:t>
            </a:r>
          </a:p>
        </p:txBody>
      </p:sp>
      <p:sp>
        <p:nvSpPr>
          <p:cNvPr id="3" name="Picture Placeholder 2"/>
          <p:cNvSpPr>
            <a:spLocks noGrp="1"/>
          </p:cNvSpPr>
          <p:nvPr>
            <p:ph type="pic" idx="1"/>
          </p:nvPr>
        </p:nvSpPr>
        <p:spPr>
          <a:xfrm>
            <a:off x="3584576" y="919163"/>
            <a:ext cx="10972800" cy="6172200"/>
          </a:xfrm>
        </p:spPr>
        <p:txBody>
          <a:bodyPr/>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endParaRPr lang="en-US"/>
          </a:p>
        </p:txBody>
      </p:sp>
      <p:sp>
        <p:nvSpPr>
          <p:cNvPr id="4" name="Text Placeholder 3"/>
          <p:cNvSpPr>
            <a:spLocks noGrp="1"/>
          </p:cNvSpPr>
          <p:nvPr>
            <p:ph type="body" sz="half" idx="2"/>
          </p:nvPr>
        </p:nvSpPr>
        <p:spPr>
          <a:xfrm>
            <a:off x="3584576" y="8051007"/>
            <a:ext cx="10972800" cy="1207293"/>
          </a:xfrm>
        </p:spPr>
        <p:txBody>
          <a:bodyPr/>
          <a:lstStyle>
            <a:lvl1pPr marL="0" indent="0">
              <a:buNone/>
              <a:defRPr sz="2100"/>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9/14/26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75152374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835319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258800" y="411958"/>
            <a:ext cx="4114800" cy="877728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411958"/>
            <a:ext cx="12039600" cy="87772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035827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810655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3.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9/14/26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85223924"/>
      </p:ext>
    </p:extLst>
  </p:cSld>
  <p:clrMap bg1="lt1" tx1="dk1" bg2="lt2" tx2="dk2" accent1="accent1" accent2="accent2" accent3="accent3" accent4="accent4" accent5="accent5" accent6="accent6" hlink="hlink" folHlink="folHlink"/>
  <p:sldLayoutIdLst>
    <p:sldLayoutId id="2147483661" r:id="rId1"/>
  </p:sldLayoutIdLst>
  <p:hf sldNum="0" hdr="0" ftr="0" dt="0"/>
  <p:txStyles>
    <p:titleStyle>
      <a:lvl1pPr algn="ctr" defTabSz="1828800" rtl="0" eaLnBrk="1" latinLnBrk="0" hangingPunct="1">
        <a:spcBef>
          <a:spcPct val="0"/>
        </a:spcBef>
        <a:buNone/>
        <a:defRPr sz="8800" kern="1200">
          <a:solidFill>
            <a:schemeClr val="tx1"/>
          </a:solidFill>
          <a:latin typeface="+mj-lt"/>
          <a:ea typeface="+mj-ea"/>
          <a:cs typeface="+mj-cs"/>
        </a:defRPr>
      </a:lvl1pPr>
    </p:titleStyle>
    <p:bodyStyle>
      <a:lvl1pPr marL="685800" indent="-685800" algn="l" defTabSz="1828800" rtl="0" eaLnBrk="1" latinLnBrk="0" hangingPunct="1">
        <a:spcBef>
          <a:spcPct val="20000"/>
        </a:spcBef>
        <a:buFont typeface="Arial" pitchFamily="34" charset="0"/>
        <a:buChar char="•"/>
        <a:defRPr sz="6400" kern="1200">
          <a:solidFill>
            <a:schemeClr val="tx1"/>
          </a:solidFill>
          <a:latin typeface="+mn-lt"/>
          <a:ea typeface="+mn-ea"/>
          <a:cs typeface="+mn-cs"/>
        </a:defRPr>
      </a:lvl1pPr>
      <a:lvl2pPr marL="1485900" indent="-571500" algn="l" defTabSz="1828800" rtl="0" eaLnBrk="1" latinLnBrk="0" hangingPunct="1">
        <a:spcBef>
          <a:spcPct val="20000"/>
        </a:spcBef>
        <a:buFont typeface="Arial" pitchFamily="34" charset="0"/>
        <a:buChar char="–"/>
        <a:defRPr sz="5600" kern="1200">
          <a:solidFill>
            <a:schemeClr val="tx1"/>
          </a:solidFill>
          <a:latin typeface="+mn-lt"/>
          <a:ea typeface="+mn-ea"/>
          <a:cs typeface="+mn-cs"/>
        </a:defRPr>
      </a:lvl2pPr>
      <a:lvl3pPr marL="2286000" indent="-457200" algn="l" defTabSz="1828800" rtl="0" eaLnBrk="1" latinLnBrk="0" hangingPunct="1">
        <a:spcBef>
          <a:spcPct val="20000"/>
        </a:spcBef>
        <a:buFont typeface="Arial" pitchFamily="34" charset="0"/>
        <a:buChar char="•"/>
        <a:defRPr sz="4800" kern="1200">
          <a:solidFill>
            <a:schemeClr val="tx1"/>
          </a:solidFill>
          <a:latin typeface="+mn-lt"/>
          <a:ea typeface="+mn-ea"/>
          <a:cs typeface="+mn-cs"/>
        </a:defRPr>
      </a:lvl3pPr>
      <a:lvl4pPr marL="3200400" indent="-457200" algn="l" defTabSz="1828800" rtl="0" eaLnBrk="1" latinLnBrk="0" hangingPunct="1">
        <a:spcBef>
          <a:spcPct val="20000"/>
        </a:spcBef>
        <a:buFont typeface="Arial" pitchFamily="34" charset="0"/>
        <a:buChar char="–"/>
        <a:defRPr sz="4000" kern="1200">
          <a:solidFill>
            <a:schemeClr val="tx1"/>
          </a:solidFill>
          <a:latin typeface="+mn-lt"/>
          <a:ea typeface="+mn-ea"/>
          <a:cs typeface="+mn-cs"/>
        </a:defRPr>
      </a:lvl4pPr>
      <a:lvl5pPr marL="4114800" indent="-457200" algn="l" defTabSz="1828800" rtl="0" eaLnBrk="1" latinLnBrk="0" hangingPunct="1">
        <a:spcBef>
          <a:spcPct val="20000"/>
        </a:spcBef>
        <a:buFont typeface="Arial" pitchFamily="34" charset="0"/>
        <a:buChar char="»"/>
        <a:defRPr sz="4000" kern="1200">
          <a:solidFill>
            <a:schemeClr val="tx1"/>
          </a:solidFill>
          <a:latin typeface="+mn-lt"/>
          <a:ea typeface="+mn-ea"/>
          <a:cs typeface="+mn-cs"/>
        </a:defRPr>
      </a:lvl5pPr>
      <a:lvl6pPr marL="5029200" indent="-457200" algn="l" defTabSz="1828800" rtl="0" eaLnBrk="1" latinLnBrk="0" hangingPunct="1">
        <a:spcBef>
          <a:spcPct val="20000"/>
        </a:spcBef>
        <a:buFont typeface="Arial" pitchFamily="34" charset="0"/>
        <a:buChar char="•"/>
        <a:defRPr sz="4000" kern="1200">
          <a:solidFill>
            <a:schemeClr val="tx1"/>
          </a:solidFill>
          <a:latin typeface="+mn-lt"/>
          <a:ea typeface="+mn-ea"/>
          <a:cs typeface="+mn-cs"/>
        </a:defRPr>
      </a:lvl6pPr>
      <a:lvl7pPr marL="5943600" indent="-457200" algn="l" defTabSz="1828800" rtl="0" eaLnBrk="1" latinLnBrk="0" hangingPunct="1">
        <a:spcBef>
          <a:spcPct val="20000"/>
        </a:spcBef>
        <a:buFont typeface="Arial" pitchFamily="34" charset="0"/>
        <a:buChar char="•"/>
        <a:defRPr sz="4000" kern="1200">
          <a:solidFill>
            <a:schemeClr val="tx1"/>
          </a:solidFill>
          <a:latin typeface="+mn-lt"/>
          <a:ea typeface="+mn-ea"/>
          <a:cs typeface="+mn-cs"/>
        </a:defRPr>
      </a:lvl7pPr>
      <a:lvl8pPr marL="6858000" indent="-457200" algn="l" defTabSz="1828800" rtl="0" eaLnBrk="1" latinLnBrk="0" hangingPunct="1">
        <a:spcBef>
          <a:spcPct val="20000"/>
        </a:spcBef>
        <a:buFont typeface="Arial" pitchFamily="34" charset="0"/>
        <a:buChar char="•"/>
        <a:defRPr sz="4000" kern="1200">
          <a:solidFill>
            <a:schemeClr val="tx1"/>
          </a:solidFill>
          <a:latin typeface="+mn-lt"/>
          <a:ea typeface="+mn-ea"/>
          <a:cs typeface="+mn-cs"/>
        </a:defRPr>
      </a:lvl8pPr>
      <a:lvl9pPr marL="7772400" indent="-457200" algn="l" defTabSz="1828800" rtl="0" eaLnBrk="1" latinLnBrk="0" hangingPunct="1">
        <a:spcBef>
          <a:spcPct val="20000"/>
        </a:spcBef>
        <a:buFont typeface="Arial" pitchFamily="34" charset="0"/>
        <a:buChar char="•"/>
        <a:defRPr sz="4000" kern="1200">
          <a:solidFill>
            <a:schemeClr val="tx1"/>
          </a:solidFill>
          <a:latin typeface="+mn-lt"/>
          <a:ea typeface="+mn-ea"/>
          <a:cs typeface="+mn-cs"/>
        </a:defRPr>
      </a:lvl9pPr>
    </p:bodyStyle>
    <p:other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400" y="411957"/>
            <a:ext cx="16459200" cy="17145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914400" y="2400301"/>
            <a:ext cx="16459200" cy="678894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914400" y="9534526"/>
            <a:ext cx="4267200" cy="547688"/>
          </a:xfrm>
          <a:prstGeom prst="rect">
            <a:avLst/>
          </a:prstGeom>
        </p:spPr>
        <p:txBody>
          <a:bodyPr vert="horz" lIns="91440" tIns="45720" rIns="91440" bIns="45720" rtlCol="0" anchor="ctr"/>
          <a:lstStyle>
            <a:lvl1pPr algn="l">
              <a:defRPr sz="1800">
                <a:solidFill>
                  <a:schemeClr val="tx1">
                    <a:tint val="75000"/>
                  </a:schemeClr>
                </a:solidFill>
              </a:defRPr>
            </a:lvl1pPr>
          </a:lstStyle>
          <a:p>
            <a:fld id="{5BCAD085-E8A6-8845-BD4E-CB4CCA059FC4}" type="datetimeFigureOut">
              <a:rPr lang="en-US" smtClean="0"/>
              <a:t>9/14/26</a:t>
            </a:fld>
            <a:endParaRPr lang="en-US"/>
          </a:p>
        </p:txBody>
      </p:sp>
      <p:sp>
        <p:nvSpPr>
          <p:cNvPr id="5" name="Footer Placeholder 4"/>
          <p:cNvSpPr>
            <a:spLocks noGrp="1"/>
          </p:cNvSpPr>
          <p:nvPr>
            <p:ph type="ftr" sz="quarter" idx="3"/>
          </p:nvPr>
        </p:nvSpPr>
        <p:spPr>
          <a:xfrm>
            <a:off x="6248400" y="9534526"/>
            <a:ext cx="5791200" cy="547688"/>
          </a:xfrm>
          <a:prstGeom prst="rect">
            <a:avLst/>
          </a:prstGeom>
        </p:spPr>
        <p:txBody>
          <a:bodyPr vert="horz" lIns="91440" tIns="45720" rIns="91440" bIns="45720" rtlCol="0" anchor="ctr"/>
          <a:lstStyle>
            <a:lvl1pPr algn="ctr">
              <a:defRPr sz="1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3106400" y="9534526"/>
            <a:ext cx="4267200" cy="547688"/>
          </a:xfrm>
          <a:prstGeom prst="rect">
            <a:avLst/>
          </a:prstGeom>
        </p:spPr>
        <p:txBody>
          <a:bodyPr vert="horz" lIns="91440" tIns="45720" rIns="91440" bIns="45720" rtlCol="0" anchor="ctr"/>
          <a:lstStyle>
            <a:lvl1pPr algn="r">
              <a:defRPr sz="18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809802319"/>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p:txStyles>
    <p:titleStyle>
      <a:lvl1pPr algn="ctr" defTabSz="685800" rtl="0" eaLnBrk="1" latinLnBrk="0" hangingPunct="1">
        <a:spcBef>
          <a:spcPct val="0"/>
        </a:spcBef>
        <a:buNone/>
        <a:defRPr sz="6600" kern="1200">
          <a:solidFill>
            <a:schemeClr val="tx1"/>
          </a:solidFill>
          <a:latin typeface="+mj-lt"/>
          <a:ea typeface="+mj-ea"/>
          <a:cs typeface="+mj-cs"/>
        </a:defRPr>
      </a:lvl1pPr>
    </p:titleStyle>
    <p:bodyStyle>
      <a:lvl1pPr marL="514350" indent="-514350" algn="l" defTabSz="685800" rtl="0" eaLnBrk="1" latinLnBrk="0" hangingPunct="1">
        <a:spcBef>
          <a:spcPct val="20000"/>
        </a:spcBef>
        <a:buFont typeface="Arial"/>
        <a:buChar char="•"/>
        <a:defRPr sz="4800" kern="1200">
          <a:solidFill>
            <a:schemeClr val="tx1"/>
          </a:solidFill>
          <a:latin typeface="+mn-lt"/>
          <a:ea typeface="+mn-ea"/>
          <a:cs typeface="+mn-cs"/>
        </a:defRPr>
      </a:lvl1pPr>
      <a:lvl2pPr marL="1114425" indent="-428625" algn="l" defTabSz="685800" rtl="0" eaLnBrk="1" latinLnBrk="0" hangingPunct="1">
        <a:spcBef>
          <a:spcPct val="20000"/>
        </a:spcBef>
        <a:buFont typeface="Arial"/>
        <a:buChar char="–"/>
        <a:defRPr sz="4200" kern="1200">
          <a:solidFill>
            <a:schemeClr val="tx1"/>
          </a:solidFill>
          <a:latin typeface="+mn-lt"/>
          <a:ea typeface="+mn-ea"/>
          <a:cs typeface="+mn-cs"/>
        </a:defRPr>
      </a:lvl2pPr>
      <a:lvl3pPr marL="1714500" indent="-342900" algn="l" defTabSz="685800" rtl="0" eaLnBrk="1" latinLnBrk="0" hangingPunct="1">
        <a:spcBef>
          <a:spcPct val="20000"/>
        </a:spcBef>
        <a:buFont typeface="Arial"/>
        <a:buChar char="•"/>
        <a:defRPr sz="3600" kern="1200">
          <a:solidFill>
            <a:schemeClr val="tx1"/>
          </a:solidFill>
          <a:latin typeface="+mn-lt"/>
          <a:ea typeface="+mn-ea"/>
          <a:cs typeface="+mn-cs"/>
        </a:defRPr>
      </a:lvl3pPr>
      <a:lvl4pPr marL="2400300" indent="-342900" algn="l" defTabSz="685800" rtl="0" eaLnBrk="1" latinLnBrk="0" hangingPunct="1">
        <a:spcBef>
          <a:spcPct val="20000"/>
        </a:spcBef>
        <a:buFont typeface="Arial"/>
        <a:buChar char="–"/>
        <a:defRPr sz="3000" kern="1200">
          <a:solidFill>
            <a:schemeClr val="tx1"/>
          </a:solidFill>
          <a:latin typeface="+mn-lt"/>
          <a:ea typeface="+mn-ea"/>
          <a:cs typeface="+mn-cs"/>
        </a:defRPr>
      </a:lvl4pPr>
      <a:lvl5pPr marL="3086100" indent="-342900" algn="l" defTabSz="685800" rtl="0" eaLnBrk="1" latinLnBrk="0" hangingPunct="1">
        <a:spcBef>
          <a:spcPct val="20000"/>
        </a:spcBef>
        <a:buFont typeface="Arial"/>
        <a:buChar char="»"/>
        <a:defRPr sz="3000" kern="1200">
          <a:solidFill>
            <a:schemeClr val="tx1"/>
          </a:solidFill>
          <a:latin typeface="+mn-lt"/>
          <a:ea typeface="+mn-ea"/>
          <a:cs typeface="+mn-cs"/>
        </a:defRPr>
      </a:lvl5pPr>
      <a:lvl6pPr marL="3771900" indent="-342900" algn="l" defTabSz="685800" rtl="0" eaLnBrk="1" latinLnBrk="0" hangingPunct="1">
        <a:spcBef>
          <a:spcPct val="20000"/>
        </a:spcBef>
        <a:buFont typeface="Arial"/>
        <a:buChar char="•"/>
        <a:defRPr sz="3000" kern="1200">
          <a:solidFill>
            <a:schemeClr val="tx1"/>
          </a:solidFill>
          <a:latin typeface="+mn-lt"/>
          <a:ea typeface="+mn-ea"/>
          <a:cs typeface="+mn-cs"/>
        </a:defRPr>
      </a:lvl6pPr>
      <a:lvl7pPr marL="4457700" indent="-342900" algn="l" defTabSz="685800" rtl="0" eaLnBrk="1" latinLnBrk="0" hangingPunct="1">
        <a:spcBef>
          <a:spcPct val="20000"/>
        </a:spcBef>
        <a:buFont typeface="Arial"/>
        <a:buChar char="•"/>
        <a:defRPr sz="3000" kern="1200">
          <a:solidFill>
            <a:schemeClr val="tx1"/>
          </a:solidFill>
          <a:latin typeface="+mn-lt"/>
          <a:ea typeface="+mn-ea"/>
          <a:cs typeface="+mn-cs"/>
        </a:defRPr>
      </a:lvl7pPr>
      <a:lvl8pPr marL="5143500" indent="-342900" algn="l" defTabSz="685800" rtl="0" eaLnBrk="1" latinLnBrk="0" hangingPunct="1">
        <a:spcBef>
          <a:spcPct val="20000"/>
        </a:spcBef>
        <a:buFont typeface="Arial"/>
        <a:buChar char="•"/>
        <a:defRPr sz="3000" kern="1200">
          <a:solidFill>
            <a:schemeClr val="tx1"/>
          </a:solidFill>
          <a:latin typeface="+mn-lt"/>
          <a:ea typeface="+mn-ea"/>
          <a:cs typeface="+mn-cs"/>
        </a:defRPr>
      </a:lvl8pPr>
      <a:lvl9pPr marL="5829300" indent="-342900" algn="l" defTabSz="685800" rtl="0" eaLnBrk="1" latinLnBrk="0" hangingPunct="1">
        <a:spcBef>
          <a:spcPct val="20000"/>
        </a:spcBef>
        <a:buFont typeface="Arial"/>
        <a:buChar char="•"/>
        <a:defRPr sz="3000" kern="1200">
          <a:solidFill>
            <a:schemeClr val="tx1"/>
          </a:solidFill>
          <a:latin typeface="+mn-lt"/>
          <a:ea typeface="+mn-ea"/>
          <a:cs typeface="+mn-cs"/>
        </a:defRPr>
      </a:lvl9pPr>
    </p:bodyStyle>
    <p:otherStyle>
      <a:defPPr>
        <a:defRPr lang="en-US"/>
      </a:defPPr>
      <a:lvl1pPr marL="0" algn="l" defTabSz="685800" rtl="0" eaLnBrk="1" latinLnBrk="0" hangingPunct="1">
        <a:defRPr sz="2700" kern="1200">
          <a:solidFill>
            <a:schemeClr val="tx1"/>
          </a:solidFill>
          <a:latin typeface="+mn-lt"/>
          <a:ea typeface="+mn-ea"/>
          <a:cs typeface="+mn-cs"/>
        </a:defRPr>
      </a:lvl1pPr>
      <a:lvl2pPr marL="685800" algn="l" defTabSz="685800" rtl="0" eaLnBrk="1" latinLnBrk="0" hangingPunct="1">
        <a:defRPr sz="2700" kern="1200">
          <a:solidFill>
            <a:schemeClr val="tx1"/>
          </a:solidFill>
          <a:latin typeface="+mn-lt"/>
          <a:ea typeface="+mn-ea"/>
          <a:cs typeface="+mn-cs"/>
        </a:defRPr>
      </a:lvl2pPr>
      <a:lvl3pPr marL="1371600" algn="l" defTabSz="685800" rtl="0" eaLnBrk="1" latinLnBrk="0" hangingPunct="1">
        <a:defRPr sz="2700" kern="1200">
          <a:solidFill>
            <a:schemeClr val="tx1"/>
          </a:solidFill>
          <a:latin typeface="+mn-lt"/>
          <a:ea typeface="+mn-ea"/>
          <a:cs typeface="+mn-cs"/>
        </a:defRPr>
      </a:lvl3pPr>
      <a:lvl4pPr marL="2057400" algn="l" defTabSz="685800" rtl="0" eaLnBrk="1" latinLnBrk="0" hangingPunct="1">
        <a:defRPr sz="2700" kern="1200">
          <a:solidFill>
            <a:schemeClr val="tx1"/>
          </a:solidFill>
          <a:latin typeface="+mn-lt"/>
          <a:ea typeface="+mn-ea"/>
          <a:cs typeface="+mn-cs"/>
        </a:defRPr>
      </a:lvl4pPr>
      <a:lvl5pPr marL="2743200" algn="l" defTabSz="685800" rtl="0" eaLnBrk="1" latinLnBrk="0" hangingPunct="1">
        <a:defRPr sz="2700" kern="1200">
          <a:solidFill>
            <a:schemeClr val="tx1"/>
          </a:solidFill>
          <a:latin typeface="+mn-lt"/>
          <a:ea typeface="+mn-ea"/>
          <a:cs typeface="+mn-cs"/>
        </a:defRPr>
      </a:lvl5pPr>
      <a:lvl6pPr marL="3429000" algn="l" defTabSz="685800" rtl="0" eaLnBrk="1" latinLnBrk="0" hangingPunct="1">
        <a:defRPr sz="2700" kern="1200">
          <a:solidFill>
            <a:schemeClr val="tx1"/>
          </a:solidFill>
          <a:latin typeface="+mn-lt"/>
          <a:ea typeface="+mn-ea"/>
          <a:cs typeface="+mn-cs"/>
        </a:defRPr>
      </a:lvl6pPr>
      <a:lvl7pPr marL="4114800" algn="l" defTabSz="685800" rtl="0" eaLnBrk="1" latinLnBrk="0" hangingPunct="1">
        <a:defRPr sz="2700" kern="1200">
          <a:solidFill>
            <a:schemeClr val="tx1"/>
          </a:solidFill>
          <a:latin typeface="+mn-lt"/>
          <a:ea typeface="+mn-ea"/>
          <a:cs typeface="+mn-cs"/>
        </a:defRPr>
      </a:lvl7pPr>
      <a:lvl8pPr marL="4800600" algn="l" defTabSz="685800" rtl="0" eaLnBrk="1" latinLnBrk="0" hangingPunct="1">
        <a:defRPr sz="2700" kern="1200">
          <a:solidFill>
            <a:schemeClr val="tx1"/>
          </a:solidFill>
          <a:latin typeface="+mn-lt"/>
          <a:ea typeface="+mn-ea"/>
          <a:cs typeface="+mn-cs"/>
        </a:defRPr>
      </a:lvl8pPr>
      <a:lvl9pPr marL="5486400" algn="l" defTabSz="685800" rtl="0" eaLnBrk="1" latinLnBrk="0" hangingPunct="1">
        <a:defRPr sz="27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8709340"/>
      </p:ext>
    </p:extLst>
  </p:cSld>
  <p:clrMap bg1="lt1" tx1="dk1" bg2="lt2" tx2="dk2" accent1="accent1" accent2="accent2" accent3="accent3" accent4="accent4" accent5="accent5" accent6="accent6" hlink="hlink" folHlink="folHlink"/>
  <p:sldLayoutIdLst>
    <p:sldLayoutId id="2147483676" r:id="rId1"/>
  </p:sldLayoutIdLst>
  <p:txStyles>
    <p:titleStyle>
      <a:lvl1pPr algn="l">
        <a:lnSpc>
          <a:spcPct val="90000"/>
        </a:lnSpc>
        <a:spcBef>
          <a:spcPts val="0"/>
        </a:spcBef>
        <a:buNone/>
        <a:defRPr sz="6600">
          <a:solidFill>
            <a:schemeClr val="tx1"/>
          </a:solidFill>
          <a:latin typeface="+mj-lt"/>
          <a:ea typeface="+mj-lt"/>
          <a:cs typeface="+mj-lt"/>
        </a:defRPr>
      </a:lvl1pPr>
    </p:titleStyle>
    <p:bodyStyle>
      <a:lvl1pPr marL="342900" indent="-342900" algn="l">
        <a:lnSpc>
          <a:spcPct val="90000"/>
        </a:lnSpc>
        <a:spcBef>
          <a:spcPts val="1500"/>
        </a:spcBef>
        <a:buChar char="•"/>
        <a:defRPr sz="4200">
          <a:solidFill>
            <a:schemeClr val="tx1"/>
          </a:solidFill>
          <a:latin typeface="+mn-lt"/>
          <a:ea typeface="+mn-lt"/>
          <a:cs typeface="+mn-lt"/>
        </a:defRPr>
      </a:lvl1pPr>
      <a:lvl2pPr marL="1028700" indent="-342900" algn="l">
        <a:lnSpc>
          <a:spcPct val="90000"/>
        </a:lnSpc>
        <a:spcBef>
          <a:spcPts val="750"/>
        </a:spcBef>
        <a:buChar char="•"/>
        <a:defRPr sz="3600">
          <a:solidFill>
            <a:schemeClr val="tx1"/>
          </a:solidFill>
          <a:latin typeface="+mn-lt"/>
          <a:ea typeface="+mn-lt"/>
          <a:cs typeface="+mn-lt"/>
        </a:defRPr>
      </a:lvl2pPr>
      <a:lvl3pPr marL="1714500" indent="-342900" algn="l">
        <a:lnSpc>
          <a:spcPct val="90000"/>
        </a:lnSpc>
        <a:spcBef>
          <a:spcPts val="750"/>
        </a:spcBef>
        <a:buChar char="•"/>
        <a:defRPr sz="3000">
          <a:solidFill>
            <a:schemeClr val="tx1"/>
          </a:solidFill>
          <a:latin typeface="+mn-lt"/>
          <a:ea typeface="+mn-lt"/>
          <a:cs typeface="+mn-lt"/>
        </a:defRPr>
      </a:lvl3pPr>
      <a:lvl4pPr marL="2400300" indent="-342900" algn="l">
        <a:lnSpc>
          <a:spcPct val="90000"/>
        </a:lnSpc>
        <a:spcBef>
          <a:spcPts val="750"/>
        </a:spcBef>
        <a:buChar char="•"/>
        <a:defRPr sz="2700">
          <a:solidFill>
            <a:schemeClr val="tx1"/>
          </a:solidFill>
          <a:latin typeface="+mn-lt"/>
          <a:ea typeface="+mn-lt"/>
          <a:cs typeface="+mn-lt"/>
        </a:defRPr>
      </a:lvl4pPr>
      <a:lvl5pPr marL="3086100" indent="-342900" algn="l">
        <a:lnSpc>
          <a:spcPct val="90000"/>
        </a:lnSpc>
        <a:spcBef>
          <a:spcPts val="750"/>
        </a:spcBef>
        <a:buChar char="•"/>
        <a:defRPr sz="2700">
          <a:solidFill>
            <a:schemeClr val="tx1"/>
          </a:solidFill>
          <a:latin typeface="+mn-lt"/>
          <a:ea typeface="+mn-lt"/>
          <a:cs typeface="+mn-lt"/>
        </a:defRPr>
      </a:lvl5pPr>
      <a:lvl6pPr marL="3771900" indent="-342900" algn="l">
        <a:lnSpc>
          <a:spcPct val="90000"/>
        </a:lnSpc>
        <a:spcBef>
          <a:spcPts val="750"/>
        </a:spcBef>
        <a:buChar char="•"/>
        <a:defRPr sz="2700">
          <a:solidFill>
            <a:schemeClr val="tx1"/>
          </a:solidFill>
          <a:latin typeface="+mn-lt"/>
          <a:ea typeface="+mn-lt"/>
          <a:cs typeface="+mn-lt"/>
        </a:defRPr>
      </a:lvl6pPr>
      <a:lvl7pPr marL="4457700" indent="-342900" algn="l">
        <a:lnSpc>
          <a:spcPct val="90000"/>
        </a:lnSpc>
        <a:spcBef>
          <a:spcPts val="750"/>
        </a:spcBef>
        <a:buChar char="•"/>
        <a:defRPr sz="2700">
          <a:solidFill>
            <a:schemeClr val="tx1"/>
          </a:solidFill>
          <a:latin typeface="+mn-lt"/>
          <a:ea typeface="+mn-lt"/>
          <a:cs typeface="+mn-lt"/>
        </a:defRPr>
      </a:lvl7pPr>
      <a:lvl8pPr marL="5143500" indent="-342900" algn="l">
        <a:lnSpc>
          <a:spcPct val="90000"/>
        </a:lnSpc>
        <a:spcBef>
          <a:spcPts val="750"/>
        </a:spcBef>
        <a:buChar char="•"/>
        <a:defRPr sz="2700">
          <a:solidFill>
            <a:schemeClr val="tx1"/>
          </a:solidFill>
          <a:latin typeface="+mn-lt"/>
          <a:ea typeface="+mn-lt"/>
          <a:cs typeface="+mn-lt"/>
        </a:defRPr>
      </a:lvl8pPr>
      <a:lvl9pPr marL="5829300" indent="-342900" algn="l">
        <a:lnSpc>
          <a:spcPct val="90000"/>
        </a:lnSpc>
        <a:spcBef>
          <a:spcPts val="750"/>
        </a:spcBef>
        <a:buChar char="•"/>
        <a:defRPr sz="2700">
          <a:solidFill>
            <a:schemeClr val="tx1"/>
          </a:solidFill>
          <a:latin typeface="+mn-lt"/>
          <a:ea typeface="+mn-lt"/>
          <a:cs typeface="+mn-lt"/>
        </a:defRPr>
      </a:lvl9pPr>
    </p:bodyStyle>
    <p:otherStyle>
      <a:lvl1pPr marL="0" algn="l">
        <a:buNone/>
        <a:defRPr sz="2700">
          <a:solidFill>
            <a:schemeClr val="tx1"/>
          </a:solidFill>
          <a:latin typeface="+mn-lt"/>
          <a:ea typeface="+mn-lt"/>
          <a:cs typeface="+mn-lt"/>
        </a:defRPr>
      </a:lvl1pPr>
      <a:lvl2pPr marL="685800" algn="l">
        <a:buNone/>
        <a:defRPr sz="2700">
          <a:solidFill>
            <a:schemeClr val="tx1"/>
          </a:solidFill>
          <a:latin typeface="+mn-lt"/>
          <a:ea typeface="+mn-lt"/>
          <a:cs typeface="+mn-lt"/>
        </a:defRPr>
      </a:lvl2pPr>
      <a:lvl3pPr marL="1371600" algn="l">
        <a:buNone/>
        <a:defRPr sz="2700">
          <a:solidFill>
            <a:schemeClr val="tx1"/>
          </a:solidFill>
          <a:latin typeface="+mn-lt"/>
          <a:ea typeface="+mn-lt"/>
          <a:cs typeface="+mn-lt"/>
        </a:defRPr>
      </a:lvl3pPr>
      <a:lvl4pPr marL="2057400" algn="l">
        <a:buNone/>
        <a:defRPr sz="2700">
          <a:solidFill>
            <a:schemeClr val="tx1"/>
          </a:solidFill>
          <a:latin typeface="+mn-lt"/>
          <a:ea typeface="+mn-lt"/>
          <a:cs typeface="+mn-lt"/>
        </a:defRPr>
      </a:lvl4pPr>
      <a:lvl5pPr marL="2743200" algn="l">
        <a:buNone/>
        <a:defRPr sz="2700">
          <a:solidFill>
            <a:schemeClr val="tx1"/>
          </a:solidFill>
          <a:latin typeface="+mn-lt"/>
          <a:ea typeface="+mn-lt"/>
          <a:cs typeface="+mn-lt"/>
        </a:defRPr>
      </a:lvl5pPr>
      <a:lvl6pPr marL="3429000" algn="l">
        <a:buNone/>
        <a:defRPr sz="2700">
          <a:solidFill>
            <a:schemeClr val="tx1"/>
          </a:solidFill>
          <a:latin typeface="+mn-lt"/>
          <a:ea typeface="+mn-lt"/>
          <a:cs typeface="+mn-lt"/>
        </a:defRPr>
      </a:lvl6pPr>
      <a:lvl7pPr marL="4114800" algn="l">
        <a:buNone/>
        <a:defRPr sz="2700">
          <a:solidFill>
            <a:schemeClr val="tx1"/>
          </a:solidFill>
          <a:latin typeface="+mn-lt"/>
          <a:ea typeface="+mn-lt"/>
          <a:cs typeface="+mn-lt"/>
        </a:defRPr>
      </a:lvl7pPr>
      <a:lvl8pPr marL="4800600" algn="l">
        <a:buNone/>
        <a:defRPr sz="2700">
          <a:solidFill>
            <a:schemeClr val="tx1"/>
          </a:solidFill>
          <a:latin typeface="+mn-lt"/>
          <a:ea typeface="+mn-lt"/>
          <a:cs typeface="+mn-lt"/>
        </a:defRPr>
      </a:lvl8pPr>
      <a:lvl9pPr marL="5486400" algn="l">
        <a:buNone/>
        <a:defRPr sz="27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sv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4.sv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4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6.gif"/><Relationship Id="rId5" Type="http://schemas.openxmlformats.org/officeDocument/2006/relationships/image" Target="../media/image35.png"/><Relationship Id="rId4" Type="http://schemas.openxmlformats.org/officeDocument/2006/relationships/image" Target="../media/image34.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968038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569087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grpSp>
        <p:nvGrpSpPr>
          <p:cNvPr id="2" name="Group 2"/>
          <p:cNvGrpSpPr/>
          <p:nvPr/>
        </p:nvGrpSpPr>
        <p:grpSpPr>
          <a:xfrm>
            <a:off x="0" y="0"/>
            <a:ext cx="5863544" cy="10287000"/>
            <a:chOff x="0" y="0"/>
            <a:chExt cx="812800" cy="1425976"/>
          </a:xfrm>
        </p:grpSpPr>
        <p:sp>
          <p:nvSpPr>
            <p:cNvPr id="3" name="Freeform 3"/>
            <p:cNvSpPr/>
            <p:nvPr/>
          </p:nvSpPr>
          <p:spPr>
            <a:xfrm>
              <a:off x="0" y="0"/>
              <a:ext cx="812800" cy="1425976"/>
            </a:xfrm>
            <a:custGeom>
              <a:avLst/>
              <a:gdLst/>
              <a:ahLst/>
              <a:cxnLst/>
              <a:rect l="l" t="t" r="r" b="b"/>
              <a:pathLst>
                <a:path w="812800" h="1425976">
                  <a:moveTo>
                    <a:pt x="0" y="0"/>
                  </a:moveTo>
                  <a:lnTo>
                    <a:pt x="812800" y="0"/>
                  </a:lnTo>
                  <a:lnTo>
                    <a:pt x="812800" y="1425976"/>
                  </a:lnTo>
                  <a:lnTo>
                    <a:pt x="0" y="1425976"/>
                  </a:lnTo>
                  <a:close/>
                </a:path>
              </a:pathLst>
            </a:custGeom>
            <a:blipFill>
              <a:blip r:embed="rId2"/>
              <a:stretch>
                <a:fillRect l="-84953" r="-84953"/>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4" name="TextBox 4"/>
          <p:cNvSpPr txBox="1"/>
          <p:nvPr/>
        </p:nvSpPr>
        <p:spPr>
          <a:xfrm>
            <a:off x="7467600" y="1723287"/>
            <a:ext cx="9791700" cy="7648575"/>
          </a:xfrm>
          <a:prstGeom prst="rect">
            <a:avLst/>
          </a:prstGeom>
        </p:spPr>
        <p:txBody>
          <a:bodyPr lIns="0" tIns="0" rIns="0" bIns="0" rtlCol="0" anchor="t">
            <a:spAutoFit/>
          </a:bodyPr>
          <a:lstStyle/>
          <a:p>
            <a:pPr marL="518160" marR="0" lvl="1" indent="-259080" algn="l" defTabSz="914400" rtl="0" eaLnBrk="1" fontAlgn="auto" latinLnBrk="0" hangingPunct="1">
              <a:lnSpc>
                <a:spcPts val="2879"/>
              </a:lnSpc>
              <a:spcBef>
                <a:spcPts val="0"/>
              </a:spcBef>
              <a:spcAft>
                <a:spcPts val="0"/>
              </a:spcAft>
              <a:buClrTx/>
              <a:buSzTx/>
              <a:buFont typeface="Arial"/>
              <a:buChar char="•"/>
              <a:tabLst/>
              <a:defRPr/>
            </a:pPr>
            <a:r>
              <a:rPr kumimoji="0" lang="en-US" sz="2399" b="1" i="0" u="none" strike="noStrike" kern="1200" cap="none" spc="0" normalizeH="0" baseline="0" noProof="0" dirty="0">
                <a:ln>
                  <a:noFill/>
                </a:ln>
                <a:solidFill>
                  <a:srgbClr val="111111"/>
                </a:solidFill>
                <a:effectLst/>
                <a:uLnTx/>
                <a:uFillTx/>
                <a:latin typeface="Arial Bold"/>
                <a:ea typeface="Arial Bold"/>
                <a:cs typeface="Arial Bold"/>
                <a:sym typeface="Arial Bold"/>
              </a:rPr>
              <a:t>AI-Driven Marketing Insights:</a:t>
            </a:r>
            <a:r>
              <a:rPr kumimoji="0" lang="en-US" sz="2399" b="1" i="0" u="none" strike="noStrike" kern="1200" cap="none" spc="0" normalizeH="0" baseline="0" noProof="0" dirty="0">
                <a:ln>
                  <a:noFill/>
                </a:ln>
                <a:solidFill>
                  <a:srgbClr val="090909"/>
                </a:solidFill>
                <a:effectLst/>
                <a:uLnTx/>
                <a:uFillTx/>
                <a:latin typeface="Arial Bold"/>
                <a:ea typeface="Arial Bold"/>
                <a:cs typeface="Arial Bold"/>
                <a:sym typeface="Arial Bold"/>
              </a:rPr>
              <a:t> </a:t>
            </a:r>
            <a:r>
              <a:rPr kumimoji="0" lang="en-US" sz="2399" b="0" i="0" u="none" strike="noStrike" kern="1200" cap="none" spc="0" normalizeH="0" baseline="0" noProof="0" dirty="0">
                <a:ln>
                  <a:noFill/>
                </a:ln>
                <a:solidFill>
                  <a:srgbClr val="090909"/>
                </a:solidFill>
                <a:effectLst/>
                <a:uLnTx/>
                <a:uFillTx/>
                <a:latin typeface="Arial"/>
                <a:ea typeface="Arial"/>
                <a:cs typeface="Arial"/>
                <a:sym typeface="Arial"/>
              </a:rPr>
              <a:t>AI can analyze client data and market trends to help attorneys and title agents identify target audiences, personalize outreach, and optimize marketing campaigns for higher engagement and lead generation.</a:t>
            </a:r>
          </a:p>
          <a:p>
            <a:pPr marL="0" marR="0" lvl="0" indent="0" algn="l" defTabSz="914400" rtl="0" eaLnBrk="1" fontAlgn="auto" latinLnBrk="0" hangingPunct="1">
              <a:lnSpc>
                <a:spcPts val="2879"/>
              </a:lnSpc>
              <a:spcBef>
                <a:spcPts val="0"/>
              </a:spcBef>
              <a:spcAft>
                <a:spcPts val="0"/>
              </a:spcAft>
              <a:buClrTx/>
              <a:buSzTx/>
              <a:buFontTx/>
              <a:buNone/>
              <a:tabLst/>
              <a:defRPr/>
            </a:pPr>
            <a:endParaRPr kumimoji="0" lang="en-US" sz="2399" b="0" i="0" u="none" strike="noStrike" kern="1200" cap="none" spc="0" normalizeH="0" baseline="0" noProof="0" dirty="0">
              <a:ln>
                <a:noFill/>
              </a:ln>
              <a:solidFill>
                <a:srgbClr val="090909"/>
              </a:solidFill>
              <a:effectLst/>
              <a:uLnTx/>
              <a:uFillTx/>
              <a:latin typeface="Arial"/>
              <a:ea typeface="Arial"/>
              <a:cs typeface="Arial"/>
              <a:sym typeface="Arial"/>
            </a:endParaRPr>
          </a:p>
          <a:p>
            <a:pPr marL="518160" marR="0" lvl="1" indent="-259080" algn="l" defTabSz="914400" rtl="0" eaLnBrk="1" fontAlgn="auto" latinLnBrk="0" hangingPunct="1">
              <a:lnSpc>
                <a:spcPts val="2879"/>
              </a:lnSpc>
              <a:spcBef>
                <a:spcPts val="0"/>
              </a:spcBef>
              <a:spcAft>
                <a:spcPts val="0"/>
              </a:spcAft>
              <a:buClrTx/>
              <a:buSzTx/>
              <a:buFont typeface="Arial"/>
              <a:buChar char="•"/>
              <a:tabLst/>
              <a:defRPr/>
            </a:pPr>
            <a:r>
              <a:rPr kumimoji="0" lang="en-US" sz="2399" b="1" i="0" u="none" strike="noStrike" kern="1200" cap="none" spc="0" normalizeH="0" baseline="0" noProof="0" dirty="0">
                <a:ln>
                  <a:noFill/>
                </a:ln>
                <a:solidFill>
                  <a:srgbClr val="111111"/>
                </a:solidFill>
                <a:effectLst/>
                <a:uLnTx/>
                <a:uFillTx/>
                <a:latin typeface="Arial Bold"/>
                <a:ea typeface="Arial Bold"/>
                <a:cs typeface="Arial Bold"/>
                <a:sym typeface="Arial Bold"/>
              </a:rPr>
              <a:t>Enhanced Communication Tools:</a:t>
            </a:r>
            <a:r>
              <a:rPr kumimoji="0" lang="en-US" sz="2399" b="1" i="0" u="none" strike="noStrike" kern="1200" cap="none" spc="0" normalizeH="0" baseline="0" noProof="0" dirty="0">
                <a:ln>
                  <a:noFill/>
                </a:ln>
                <a:solidFill>
                  <a:srgbClr val="090909"/>
                </a:solidFill>
                <a:effectLst/>
                <a:uLnTx/>
                <a:uFillTx/>
                <a:latin typeface="Arial Bold"/>
                <a:ea typeface="Arial Bold"/>
                <a:cs typeface="Arial Bold"/>
                <a:sym typeface="Arial Bold"/>
              </a:rPr>
              <a:t> </a:t>
            </a:r>
            <a:r>
              <a:rPr kumimoji="0" lang="en-US" sz="2399" b="0" i="0" u="none" strike="noStrike" kern="1200" cap="none" spc="0" normalizeH="0" baseline="0" noProof="0" dirty="0">
                <a:ln>
                  <a:noFill/>
                </a:ln>
                <a:solidFill>
                  <a:srgbClr val="090909"/>
                </a:solidFill>
                <a:effectLst/>
                <a:uLnTx/>
                <a:uFillTx/>
                <a:latin typeface="Arial"/>
                <a:ea typeface="Arial"/>
                <a:cs typeface="Arial"/>
                <a:sym typeface="Arial"/>
              </a:rPr>
              <a:t>AI-powered chatbots and virtual assistants can handle routine inquiries, schedule appointments, and provide instant updates, ensuring clients receive timely, consistent communication throughout the transaction process.</a:t>
            </a:r>
          </a:p>
          <a:p>
            <a:pPr marL="0" marR="0" lvl="0" indent="0" algn="l" defTabSz="914400" rtl="0" eaLnBrk="1" fontAlgn="auto" latinLnBrk="0" hangingPunct="1">
              <a:lnSpc>
                <a:spcPts val="2879"/>
              </a:lnSpc>
              <a:spcBef>
                <a:spcPts val="0"/>
              </a:spcBef>
              <a:spcAft>
                <a:spcPts val="0"/>
              </a:spcAft>
              <a:buClrTx/>
              <a:buSzTx/>
              <a:buFontTx/>
              <a:buNone/>
              <a:tabLst/>
              <a:defRPr/>
            </a:pPr>
            <a:endParaRPr kumimoji="0" lang="en-US" sz="2399" b="0" i="0" u="none" strike="noStrike" kern="1200" cap="none" spc="0" normalizeH="0" baseline="0" noProof="0" dirty="0">
              <a:ln>
                <a:noFill/>
              </a:ln>
              <a:solidFill>
                <a:srgbClr val="090909"/>
              </a:solidFill>
              <a:effectLst/>
              <a:uLnTx/>
              <a:uFillTx/>
              <a:latin typeface="Arial"/>
              <a:ea typeface="Arial"/>
              <a:cs typeface="Arial"/>
              <a:sym typeface="Arial"/>
            </a:endParaRPr>
          </a:p>
          <a:p>
            <a:pPr marL="518160" marR="0" lvl="1" indent="-259080" algn="l" defTabSz="914400" rtl="0" eaLnBrk="1" fontAlgn="auto" latinLnBrk="0" hangingPunct="1">
              <a:lnSpc>
                <a:spcPts val="2879"/>
              </a:lnSpc>
              <a:spcBef>
                <a:spcPts val="0"/>
              </a:spcBef>
              <a:spcAft>
                <a:spcPts val="0"/>
              </a:spcAft>
              <a:buClrTx/>
              <a:buSzTx/>
              <a:buFont typeface="Arial"/>
              <a:buChar char="•"/>
              <a:tabLst/>
              <a:defRPr/>
            </a:pPr>
            <a:r>
              <a:rPr kumimoji="0" lang="en-US" sz="2399" b="1" i="0" u="none" strike="noStrike" kern="1200" cap="none" spc="0" normalizeH="0" baseline="0" noProof="0" dirty="0">
                <a:ln>
                  <a:noFill/>
                </a:ln>
                <a:solidFill>
                  <a:srgbClr val="111111"/>
                </a:solidFill>
                <a:effectLst/>
                <a:uLnTx/>
                <a:uFillTx/>
                <a:latin typeface="Arial Bold"/>
                <a:ea typeface="Arial Bold"/>
                <a:cs typeface="Arial Bold"/>
                <a:sym typeface="Arial Bold"/>
              </a:rPr>
              <a:t>Superior Customer Service Experience: </a:t>
            </a:r>
            <a:r>
              <a:rPr kumimoji="0" lang="en-US" sz="2399" b="0" i="0" u="none" strike="noStrike" kern="1200" cap="none" spc="0" normalizeH="0" baseline="0" noProof="0" dirty="0">
                <a:ln>
                  <a:noFill/>
                </a:ln>
                <a:solidFill>
                  <a:srgbClr val="090909"/>
                </a:solidFill>
                <a:effectLst/>
                <a:uLnTx/>
                <a:uFillTx/>
                <a:latin typeface="Arial"/>
                <a:ea typeface="Arial"/>
                <a:cs typeface="Arial"/>
                <a:sym typeface="Arial"/>
              </a:rPr>
              <a:t>AI can personalize client interactions, document review,  automate routine follow-ups, and provide instant access to information, enabling attorneys and title agents to deliver responsive, high-quality service and build stronger client relationships.</a:t>
            </a:r>
          </a:p>
          <a:p>
            <a:pPr marL="0" marR="0" lvl="0" indent="0" algn="l" defTabSz="914400" rtl="0" eaLnBrk="1" fontAlgn="auto" latinLnBrk="0" hangingPunct="1">
              <a:lnSpc>
                <a:spcPts val="2879"/>
              </a:lnSpc>
              <a:spcBef>
                <a:spcPts val="0"/>
              </a:spcBef>
              <a:spcAft>
                <a:spcPts val="0"/>
              </a:spcAft>
              <a:buClrTx/>
              <a:buSzTx/>
              <a:buFontTx/>
              <a:buNone/>
              <a:tabLst/>
              <a:defRPr/>
            </a:pPr>
            <a:endParaRPr kumimoji="0" lang="en-US" sz="2399" b="0" i="0" u="none" strike="noStrike" kern="1200" cap="none" spc="0" normalizeH="0" baseline="0" noProof="0" dirty="0">
              <a:ln>
                <a:noFill/>
              </a:ln>
              <a:solidFill>
                <a:srgbClr val="090909"/>
              </a:solidFill>
              <a:effectLst/>
              <a:uLnTx/>
              <a:uFillTx/>
              <a:latin typeface="Arial"/>
              <a:ea typeface="Arial"/>
              <a:cs typeface="Arial"/>
              <a:sym typeface="Arial"/>
            </a:endParaRPr>
          </a:p>
          <a:p>
            <a:pPr marL="518160" marR="0" lvl="1" indent="-259080" algn="l" defTabSz="914400" rtl="0" eaLnBrk="1" fontAlgn="auto" latinLnBrk="0" hangingPunct="1">
              <a:lnSpc>
                <a:spcPts val="2879"/>
              </a:lnSpc>
              <a:spcBef>
                <a:spcPts val="0"/>
              </a:spcBef>
              <a:spcAft>
                <a:spcPts val="0"/>
              </a:spcAft>
              <a:buClrTx/>
              <a:buSzTx/>
              <a:buFont typeface="Arial"/>
              <a:buChar char="•"/>
              <a:tabLst/>
              <a:defRPr/>
            </a:pPr>
            <a:r>
              <a:rPr kumimoji="0" lang="en-US" sz="2399" b="1" i="0" u="none" strike="noStrike" kern="1200" cap="none" spc="0" normalizeH="0" baseline="0" noProof="0" dirty="0">
                <a:ln>
                  <a:noFill/>
                </a:ln>
                <a:solidFill>
                  <a:srgbClr val="111111"/>
                </a:solidFill>
                <a:effectLst/>
                <a:uLnTx/>
                <a:uFillTx/>
                <a:latin typeface="Arial Bold"/>
                <a:ea typeface="Arial Bold"/>
                <a:cs typeface="Arial Bold"/>
                <a:sym typeface="Arial Bold"/>
              </a:rPr>
              <a:t>Reduced Back-End Operational Costs:</a:t>
            </a:r>
            <a:r>
              <a:rPr kumimoji="0" lang="en-US" sz="2399" b="1" i="0" u="none" strike="noStrike" kern="1200" cap="none" spc="0" normalizeH="0" baseline="0" noProof="0" dirty="0">
                <a:ln>
                  <a:noFill/>
                </a:ln>
                <a:solidFill>
                  <a:srgbClr val="090909"/>
                </a:solidFill>
                <a:effectLst/>
                <a:uLnTx/>
                <a:uFillTx/>
                <a:latin typeface="Arial Bold"/>
                <a:ea typeface="Arial Bold"/>
                <a:cs typeface="Arial Bold"/>
                <a:sym typeface="Arial Bold"/>
              </a:rPr>
              <a:t> </a:t>
            </a:r>
            <a:r>
              <a:rPr kumimoji="0" lang="en-US" sz="2399" b="0" i="0" u="none" strike="noStrike" kern="1200" cap="none" spc="0" normalizeH="0" baseline="0" noProof="0" dirty="0">
                <a:ln>
                  <a:noFill/>
                </a:ln>
                <a:solidFill>
                  <a:srgbClr val="090909"/>
                </a:solidFill>
                <a:effectLst/>
                <a:uLnTx/>
                <a:uFillTx/>
                <a:latin typeface="Arial"/>
                <a:ea typeface="Arial"/>
                <a:cs typeface="Arial"/>
                <a:sym typeface="Arial"/>
              </a:rPr>
              <a:t>By automating repetitive tasks such as data entry, document processing, and compliance checks, AI significantly lowers labor costs and minimizes human error, allowing attorneys and title agents to focus on higher-value work.</a:t>
            </a:r>
          </a:p>
        </p:txBody>
      </p:sp>
      <p:sp>
        <p:nvSpPr>
          <p:cNvPr id="5" name="TextBox 5"/>
          <p:cNvSpPr txBox="1"/>
          <p:nvPr/>
        </p:nvSpPr>
        <p:spPr>
          <a:xfrm>
            <a:off x="8975678" y="624954"/>
            <a:ext cx="6781800" cy="655372"/>
          </a:xfrm>
          <a:prstGeom prst="rect">
            <a:avLst/>
          </a:prstGeom>
        </p:spPr>
        <p:txBody>
          <a:bodyPr wrap="square" lIns="0" tIns="0" rIns="0" bIns="0" rtlCol="0" anchor="t">
            <a:spAutoFit/>
          </a:bodyPr>
          <a:lstStyle/>
          <a:p>
            <a:pPr marL="0" marR="0" lvl="0" indent="0" algn="ctr" defTabSz="914400" rtl="0" eaLnBrk="1" fontAlgn="auto" latinLnBrk="0" hangingPunct="1">
              <a:lnSpc>
                <a:spcPts val="5599"/>
              </a:lnSpc>
              <a:spcBef>
                <a:spcPct val="0"/>
              </a:spcBef>
              <a:spcAft>
                <a:spcPts val="0"/>
              </a:spcAft>
              <a:buClrTx/>
              <a:buSzTx/>
              <a:buFontTx/>
              <a:buNone/>
              <a:tabLst/>
              <a:defRPr/>
            </a:pPr>
            <a:r>
              <a:rPr kumimoji="0" lang="en-US" sz="3999" b="1" i="0" u="none" strike="noStrike" kern="1200" cap="none" spc="0" normalizeH="0" baseline="0" noProof="0" dirty="0">
                <a:ln>
                  <a:noFill/>
                </a:ln>
                <a:solidFill>
                  <a:srgbClr val="111111"/>
                </a:solidFill>
                <a:effectLst/>
                <a:uLnTx/>
                <a:uFillTx/>
                <a:latin typeface="Arial Bold"/>
                <a:ea typeface="Arial Bold"/>
                <a:cs typeface="Arial Bold"/>
                <a:sym typeface="Arial Bold"/>
              </a:rPr>
              <a:t>Harnessing Innovation</a:t>
            </a:r>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Freeform 2"/>
          <p:cNvSpPr/>
          <p:nvPr/>
        </p:nvSpPr>
        <p:spPr>
          <a:xfrm flipV="1">
            <a:off x="-7682905" y="-949990"/>
            <a:ext cx="17601622" cy="3957381"/>
          </a:xfrm>
          <a:custGeom>
            <a:avLst/>
            <a:gdLst/>
            <a:ahLst/>
            <a:cxnLst/>
            <a:rect l="l" t="t" r="r" b="b"/>
            <a:pathLst>
              <a:path w="17601622" h="3957381">
                <a:moveTo>
                  <a:pt x="0" y="3957380"/>
                </a:moveTo>
                <a:lnTo>
                  <a:pt x="17601622" y="3957380"/>
                </a:lnTo>
                <a:lnTo>
                  <a:pt x="17601622" y="0"/>
                </a:lnTo>
                <a:lnTo>
                  <a:pt x="0" y="0"/>
                </a:lnTo>
                <a:lnTo>
                  <a:pt x="0" y="3957380"/>
                </a:lnTo>
                <a:close/>
              </a:path>
            </a:pathLst>
          </a:custGeom>
          <a:blipFill>
            <a:blip>
              <a:alphaModFix amt="9999"/>
              <a:extLst>
                <a:ext uri="{96DAC541-7B7A-43D3-8B79-37D633B846F1}">
                  <asvg:svgBlip xmlns:asvg="http://schemas.microsoft.com/office/drawing/2016/SVG/main" r:embed="rId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p:cNvGrpSpPr/>
          <p:nvPr/>
        </p:nvGrpSpPr>
        <p:grpSpPr>
          <a:xfrm>
            <a:off x="9918717" y="0"/>
            <a:ext cx="8369283" cy="10287000"/>
            <a:chOff x="0" y="0"/>
            <a:chExt cx="812800" cy="999043"/>
          </a:xfrm>
        </p:grpSpPr>
        <p:sp>
          <p:nvSpPr>
            <p:cNvPr id="4" name="Freeform 4"/>
            <p:cNvSpPr/>
            <p:nvPr/>
          </p:nvSpPr>
          <p:spPr>
            <a:xfrm>
              <a:off x="0" y="0"/>
              <a:ext cx="812800" cy="999043"/>
            </a:xfrm>
            <a:custGeom>
              <a:avLst/>
              <a:gdLst/>
              <a:ahLst/>
              <a:cxnLst/>
              <a:rect l="l" t="t" r="r" b="b"/>
              <a:pathLst>
                <a:path w="812800" h="999043">
                  <a:moveTo>
                    <a:pt x="0" y="0"/>
                  </a:moveTo>
                  <a:lnTo>
                    <a:pt x="812800" y="0"/>
                  </a:lnTo>
                  <a:lnTo>
                    <a:pt x="812800" y="999043"/>
                  </a:lnTo>
                  <a:lnTo>
                    <a:pt x="0" y="999043"/>
                  </a:lnTo>
                  <a:close/>
                </a:path>
              </a:pathLst>
            </a:custGeom>
            <a:blipFill>
              <a:blip r:embed="rId3"/>
              <a:stretch>
                <a:fillRect l="-34043" r="-34043"/>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5" name="Group 5"/>
          <p:cNvGrpSpPr/>
          <p:nvPr/>
        </p:nvGrpSpPr>
        <p:grpSpPr>
          <a:xfrm>
            <a:off x="725613" y="865491"/>
            <a:ext cx="8559263" cy="8769962"/>
            <a:chOff x="0" y="0"/>
            <a:chExt cx="11412351" cy="11693283"/>
          </a:xfrm>
        </p:grpSpPr>
        <p:sp>
          <p:nvSpPr>
            <p:cNvPr id="6" name="TextBox 6"/>
            <p:cNvSpPr txBox="1"/>
            <p:nvPr/>
          </p:nvSpPr>
          <p:spPr>
            <a:xfrm>
              <a:off x="0" y="-76200"/>
              <a:ext cx="11412351" cy="876300"/>
            </a:xfrm>
            <a:prstGeom prst="rect">
              <a:avLst/>
            </a:prstGeom>
          </p:spPr>
          <p:txBody>
            <a:bodyPr lIns="0" tIns="0" rIns="0" bIns="0" rtlCol="0" anchor="t">
              <a:spAutoFit/>
            </a:bodyPr>
            <a:lstStyle/>
            <a:p>
              <a:pPr marL="0" marR="0" lvl="0" indent="0" algn="l" defTabSz="914400" rtl="0" eaLnBrk="1" fontAlgn="auto" latinLnBrk="0" hangingPunct="1">
                <a:lnSpc>
                  <a:spcPts val="4799"/>
                </a:lnSpc>
                <a:spcBef>
                  <a:spcPts val="0"/>
                </a:spcBef>
                <a:spcAft>
                  <a:spcPts val="0"/>
                </a:spcAft>
                <a:buClrTx/>
                <a:buSzTx/>
                <a:buFontTx/>
                <a:buNone/>
                <a:tabLst/>
                <a:defRPr/>
              </a:pPr>
              <a:r>
                <a:rPr kumimoji="0" lang="en-US" sz="3999" b="1" i="0" u="none" strike="noStrike" kern="1200" cap="none" spc="0" normalizeH="0" baseline="0" noProof="0">
                  <a:ln>
                    <a:noFill/>
                  </a:ln>
                  <a:solidFill>
                    <a:srgbClr val="111111"/>
                  </a:solidFill>
                  <a:effectLst/>
                  <a:uLnTx/>
                  <a:uFillTx/>
                  <a:latin typeface="Arial Bold"/>
                  <a:ea typeface="Arial Bold"/>
                  <a:cs typeface="Arial Bold"/>
                  <a:sym typeface="Arial Bold"/>
                </a:rPr>
                <a:t>Navigating the Risk</a:t>
              </a:r>
            </a:p>
          </p:txBody>
        </p:sp>
        <p:sp>
          <p:nvSpPr>
            <p:cNvPr id="7" name="TextBox 7"/>
            <p:cNvSpPr txBox="1"/>
            <p:nvPr/>
          </p:nvSpPr>
          <p:spPr>
            <a:xfrm>
              <a:off x="0" y="1392650"/>
              <a:ext cx="11412351" cy="1007949"/>
            </a:xfrm>
            <a:prstGeom prst="rect">
              <a:avLst/>
            </a:prstGeom>
          </p:spPr>
          <p:txBody>
            <a:bodyPr lIns="0" tIns="0" rIns="0" bIns="0" rtlCol="0" anchor="t">
              <a:spAutoFit/>
            </a:bodyPr>
            <a:lstStyle/>
            <a:p>
              <a:pPr marL="0" marR="0" lvl="0" indent="0" algn="l" defTabSz="914400" rtl="0" eaLnBrk="1" fontAlgn="auto" latinLnBrk="0" hangingPunct="1">
                <a:lnSpc>
                  <a:spcPts val="3036"/>
                </a:lnSpc>
                <a:spcBef>
                  <a:spcPts val="0"/>
                </a:spcBef>
                <a:spcAft>
                  <a:spcPts val="0"/>
                </a:spcAft>
                <a:buClrTx/>
                <a:buSzTx/>
                <a:buFontTx/>
                <a:buNone/>
                <a:tabLst/>
                <a:defRPr/>
              </a:pPr>
              <a:r>
                <a:rPr kumimoji="0" lang="en-US" sz="2024" b="1" i="0" u="none" strike="noStrike" kern="1200" cap="none" spc="0" normalizeH="0" baseline="0" noProof="0">
                  <a:ln>
                    <a:noFill/>
                  </a:ln>
                  <a:solidFill>
                    <a:srgbClr val="111111"/>
                  </a:solidFill>
                  <a:effectLst/>
                  <a:uLnTx/>
                  <a:uFillTx/>
                  <a:latin typeface="Arial Bold"/>
                  <a:ea typeface="Arial Bold"/>
                  <a:cs typeface="Arial Bold"/>
                  <a:sym typeface="Arial Bold"/>
                </a:rPr>
                <a:t>AI won’t replace attorneys but will redefine their role toward strategic oversight, ensuring compliance while streamlining high-volume tasks.</a:t>
              </a:r>
            </a:p>
          </p:txBody>
        </p:sp>
        <p:sp>
          <p:nvSpPr>
            <p:cNvPr id="8" name="TextBox 8"/>
            <p:cNvSpPr txBox="1"/>
            <p:nvPr/>
          </p:nvSpPr>
          <p:spPr>
            <a:xfrm>
              <a:off x="0" y="3002674"/>
              <a:ext cx="11412351" cy="8690609"/>
            </a:xfrm>
            <a:prstGeom prst="rect">
              <a:avLst/>
            </a:prstGeom>
          </p:spPr>
          <p:txBody>
            <a:bodyPr lIns="0" tIns="0" rIns="0" bIns="0" rtlCol="0" anchor="t">
              <a:spAutoFit/>
            </a:bodyPr>
            <a:lstStyle/>
            <a:p>
              <a:pPr marL="388623" marR="0" lvl="1" indent="-194312" algn="l" defTabSz="914400" rtl="0" eaLnBrk="1" fontAlgn="auto" latinLnBrk="0" hangingPunct="1">
                <a:lnSpc>
                  <a:spcPts val="2700"/>
                </a:lnSpc>
                <a:spcBef>
                  <a:spcPts val="0"/>
                </a:spcBef>
                <a:spcAft>
                  <a:spcPts val="0"/>
                </a:spcAft>
                <a:buClrTx/>
                <a:buSzTx/>
                <a:buFont typeface="Arial"/>
                <a:buChar char="•"/>
                <a:tabLst/>
                <a:defRPr/>
              </a:pPr>
              <a:r>
                <a:rPr kumimoji="0" lang="en-US" sz="1800" b="1" i="0" u="none" strike="noStrike" kern="1200" cap="none" spc="0" normalizeH="0" baseline="0" noProof="0" dirty="0">
                  <a:ln>
                    <a:noFill/>
                  </a:ln>
                  <a:solidFill>
                    <a:srgbClr val="111111"/>
                  </a:solidFill>
                  <a:effectLst/>
                  <a:uLnTx/>
                  <a:uFillTx/>
                  <a:latin typeface="Arial Bold"/>
                  <a:ea typeface="Arial Bold"/>
                  <a:cs typeface="Arial Bold"/>
                  <a:sym typeface="Arial Bold"/>
                </a:rPr>
                <a:t>Regulatory and Compliance Challenges: </a:t>
              </a:r>
              <a:r>
                <a:rPr kumimoji="0" lang="en-US" sz="1800" b="0" i="0" u="none" strike="noStrike" kern="1200" cap="none" spc="0" normalizeH="0" baseline="0" noProof="0" dirty="0">
                  <a:ln>
                    <a:noFill/>
                  </a:ln>
                  <a:solidFill>
                    <a:srgbClr val="090909"/>
                  </a:solidFill>
                  <a:effectLst/>
                  <a:uLnTx/>
                  <a:uFillTx/>
                  <a:latin typeface="Arial"/>
                  <a:ea typeface="Arial"/>
                  <a:cs typeface="Arial"/>
                  <a:sym typeface="Arial"/>
                </a:rPr>
                <a:t>The use of AI must comply with evolving state and federal regulations governing data privacy, electronic records, and insurance practices. If AI systems do not meet these standards, companies risk legal penalties, reputational harm, and operational disruptions.</a:t>
              </a:r>
            </a:p>
            <a:p>
              <a:pPr marL="0" marR="0" lvl="0" indent="0" algn="l" defTabSz="914400" rtl="0" eaLnBrk="1" fontAlgn="auto" latinLnBrk="0" hangingPunct="1">
                <a:lnSpc>
                  <a:spcPts val="27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90909"/>
                </a:solidFill>
                <a:effectLst/>
                <a:uLnTx/>
                <a:uFillTx/>
                <a:latin typeface="Arial"/>
                <a:ea typeface="Arial"/>
                <a:cs typeface="Arial"/>
                <a:sym typeface="Arial"/>
              </a:endParaRPr>
            </a:p>
            <a:p>
              <a:pPr marL="388623" marR="0" lvl="1" indent="-194312" algn="l" defTabSz="914400" rtl="0" eaLnBrk="1" fontAlgn="auto" latinLnBrk="0" hangingPunct="1">
                <a:lnSpc>
                  <a:spcPts val="2700"/>
                </a:lnSpc>
                <a:spcBef>
                  <a:spcPts val="0"/>
                </a:spcBef>
                <a:spcAft>
                  <a:spcPts val="0"/>
                </a:spcAft>
                <a:buClrTx/>
                <a:buSzTx/>
                <a:buFont typeface="Arial"/>
                <a:buChar char="•"/>
                <a:tabLst/>
                <a:defRPr/>
              </a:pPr>
              <a:r>
                <a:rPr kumimoji="0" lang="en-US" sz="1800" b="1" i="0" u="none" strike="noStrike" kern="1200" cap="none" spc="0" normalizeH="0" baseline="0" noProof="0" dirty="0">
                  <a:ln>
                    <a:noFill/>
                  </a:ln>
                  <a:solidFill>
                    <a:srgbClr val="111111"/>
                  </a:solidFill>
                  <a:effectLst/>
                  <a:uLnTx/>
                  <a:uFillTx/>
                  <a:latin typeface="Arial Bold"/>
                  <a:ea typeface="Arial Bold"/>
                  <a:cs typeface="Arial Bold"/>
                  <a:sym typeface="Arial Bold"/>
                </a:rPr>
                <a:t>Operational and Interpretive Risks:</a:t>
              </a:r>
              <a:r>
                <a:rPr kumimoji="0" lang="en-US" sz="1800" b="1" i="0" u="none" strike="noStrike" kern="1200" cap="none" spc="0" normalizeH="0" baseline="0" noProof="0" dirty="0">
                  <a:ln>
                    <a:noFill/>
                  </a:ln>
                  <a:solidFill>
                    <a:srgbClr val="090909"/>
                  </a:solidFill>
                  <a:effectLst/>
                  <a:uLnTx/>
                  <a:uFillTx/>
                  <a:latin typeface="Arial Bold"/>
                  <a:ea typeface="Arial Bold"/>
                  <a:cs typeface="Arial Bold"/>
                  <a:sym typeface="Arial Bold"/>
                </a:rPr>
                <a:t> </a:t>
              </a:r>
              <a:r>
                <a:rPr kumimoji="0" lang="en-US" sz="1800" b="0" i="0" u="none" strike="noStrike" kern="1200" cap="none" spc="0" normalizeH="0" baseline="0" noProof="0" dirty="0">
                  <a:ln>
                    <a:noFill/>
                  </a:ln>
                  <a:solidFill>
                    <a:srgbClr val="090909"/>
                  </a:solidFill>
                  <a:effectLst/>
                  <a:uLnTx/>
                  <a:uFillTx/>
                  <a:latin typeface="Arial"/>
                  <a:ea typeface="Arial"/>
                  <a:cs typeface="Arial"/>
                  <a:sym typeface="Arial"/>
                </a:rPr>
                <a:t>Over-reliance on AI may lead to overlooked errors or misinterpretations, especially if human oversight is reduced. AI algorithms may misclassify risks, miss nuanced title defects, or fail to adapt to unique scenarios, resulting in costly claims or delays.</a:t>
              </a:r>
            </a:p>
            <a:p>
              <a:pPr marL="0" marR="0" lvl="0" indent="0" algn="l" defTabSz="914400" rtl="0" eaLnBrk="1" fontAlgn="auto" latinLnBrk="0" hangingPunct="1">
                <a:lnSpc>
                  <a:spcPts val="27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90909"/>
                </a:solidFill>
                <a:effectLst/>
                <a:uLnTx/>
                <a:uFillTx/>
                <a:latin typeface="Arial"/>
                <a:ea typeface="Arial"/>
                <a:cs typeface="Arial"/>
                <a:sym typeface="Arial"/>
              </a:endParaRPr>
            </a:p>
            <a:p>
              <a:pPr marL="388623" marR="0" lvl="1" indent="-194312" algn="l" defTabSz="914400" rtl="0" eaLnBrk="1" fontAlgn="auto" latinLnBrk="0" hangingPunct="1">
                <a:lnSpc>
                  <a:spcPts val="2700"/>
                </a:lnSpc>
                <a:spcBef>
                  <a:spcPts val="0"/>
                </a:spcBef>
                <a:spcAft>
                  <a:spcPts val="0"/>
                </a:spcAft>
                <a:buClrTx/>
                <a:buSzTx/>
                <a:buFont typeface="Arial"/>
                <a:buChar char="•"/>
                <a:tabLst/>
                <a:defRPr/>
              </a:pPr>
              <a:r>
                <a:rPr kumimoji="0" lang="en-US" sz="1800" b="1" i="0" u="none" strike="noStrike" kern="1200" cap="none" spc="0" normalizeH="0" baseline="0" noProof="0" dirty="0">
                  <a:ln>
                    <a:noFill/>
                  </a:ln>
                  <a:solidFill>
                    <a:srgbClr val="111111"/>
                  </a:solidFill>
                  <a:effectLst/>
                  <a:uLnTx/>
                  <a:uFillTx/>
                  <a:latin typeface="Arial Bold"/>
                  <a:ea typeface="Arial Bold"/>
                  <a:cs typeface="Arial Bold"/>
                  <a:sym typeface="Arial Bold"/>
                </a:rPr>
                <a:t>Accuracy and Error Propagation:</a:t>
              </a:r>
              <a:r>
                <a:rPr kumimoji="0" lang="en-US" sz="1800" b="1" i="0" u="none" strike="noStrike" kern="1200" cap="none" spc="0" normalizeH="0" baseline="0" noProof="0" dirty="0">
                  <a:ln>
                    <a:noFill/>
                  </a:ln>
                  <a:solidFill>
                    <a:srgbClr val="090909"/>
                  </a:solidFill>
                  <a:effectLst/>
                  <a:uLnTx/>
                  <a:uFillTx/>
                  <a:latin typeface="Arial Bold"/>
                  <a:ea typeface="Arial Bold"/>
                  <a:cs typeface="Arial Bold"/>
                  <a:sym typeface="Arial Bold"/>
                </a:rPr>
                <a:t> </a:t>
              </a:r>
              <a:r>
                <a:rPr kumimoji="0" lang="en-US" sz="1800" b="0" i="0" u="none" strike="noStrike" kern="1200" cap="none" spc="0" normalizeH="0" baseline="0" noProof="0" dirty="0">
                  <a:ln>
                    <a:noFill/>
                  </a:ln>
                  <a:solidFill>
                    <a:srgbClr val="090909"/>
                  </a:solidFill>
                  <a:effectLst/>
                  <a:uLnTx/>
                  <a:uFillTx/>
                  <a:latin typeface="Arial"/>
                  <a:ea typeface="Arial"/>
                  <a:cs typeface="Arial"/>
                  <a:sym typeface="Arial"/>
                </a:rPr>
                <a:t>Inaccurate or incomplete data, flawed algorithms, or misconfigured systems could lead to systemic errors that propagate throughout the process, resulting in incorrect title reports or missed liens and encumbrances.</a:t>
              </a:r>
            </a:p>
            <a:p>
              <a:pPr marL="0" marR="0" lvl="0" indent="0" algn="l" defTabSz="914400" rtl="0" eaLnBrk="1" fontAlgn="auto" latinLnBrk="0" hangingPunct="1">
                <a:lnSpc>
                  <a:spcPts val="27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90909"/>
                </a:solidFill>
                <a:effectLst/>
                <a:uLnTx/>
                <a:uFillTx/>
                <a:latin typeface="Arial"/>
                <a:ea typeface="Arial"/>
                <a:cs typeface="Arial"/>
                <a:sym typeface="Arial"/>
              </a:endParaRPr>
            </a:p>
            <a:p>
              <a:pPr marL="388623" marR="0" lvl="1" indent="-194312" algn="l" defTabSz="914400" rtl="0" eaLnBrk="1" fontAlgn="auto" latinLnBrk="0" hangingPunct="1">
                <a:lnSpc>
                  <a:spcPts val="2700"/>
                </a:lnSpc>
                <a:spcBef>
                  <a:spcPts val="0"/>
                </a:spcBef>
                <a:spcAft>
                  <a:spcPts val="0"/>
                </a:spcAft>
                <a:buClrTx/>
                <a:buSzTx/>
                <a:buFont typeface="Arial"/>
                <a:buChar char="•"/>
                <a:tabLst/>
                <a:defRPr/>
              </a:pPr>
              <a:r>
                <a:rPr kumimoji="0" lang="en-US" sz="1800" b="1" i="0" u="none" strike="noStrike" kern="1200" cap="none" spc="0" normalizeH="0" baseline="0" noProof="0" dirty="0">
                  <a:ln>
                    <a:noFill/>
                  </a:ln>
                  <a:solidFill>
                    <a:srgbClr val="111111"/>
                  </a:solidFill>
                  <a:effectLst/>
                  <a:uLnTx/>
                  <a:uFillTx/>
                  <a:latin typeface="Arial Bold"/>
                  <a:ea typeface="Arial Bold"/>
                  <a:cs typeface="Arial Bold"/>
                  <a:sym typeface="Arial Bold"/>
                </a:rPr>
                <a:t>Data Security and Privacy Threats:</a:t>
              </a:r>
              <a:r>
                <a:rPr kumimoji="0" lang="en-US" sz="1800" b="1" i="0" u="none" strike="noStrike" kern="1200" cap="none" spc="0" normalizeH="0" baseline="0" noProof="0" dirty="0">
                  <a:ln>
                    <a:noFill/>
                  </a:ln>
                  <a:solidFill>
                    <a:srgbClr val="090909"/>
                  </a:solidFill>
                  <a:effectLst/>
                  <a:uLnTx/>
                  <a:uFillTx/>
                  <a:latin typeface="Arial Bold"/>
                  <a:ea typeface="Arial Bold"/>
                  <a:cs typeface="Arial Bold"/>
                  <a:sym typeface="Arial Bold"/>
                </a:rPr>
                <a:t> </a:t>
              </a:r>
              <a:r>
                <a:rPr kumimoji="0" lang="en-US" sz="1800" b="0" i="0" u="none" strike="noStrike" kern="1200" cap="none" spc="0" normalizeH="0" baseline="0" noProof="0" dirty="0">
                  <a:ln>
                    <a:noFill/>
                  </a:ln>
                  <a:solidFill>
                    <a:srgbClr val="090909"/>
                  </a:solidFill>
                  <a:effectLst/>
                  <a:uLnTx/>
                  <a:uFillTx/>
                  <a:latin typeface="Arial"/>
                  <a:ea typeface="Arial"/>
                  <a:cs typeface="Arial"/>
                  <a:sym typeface="Arial"/>
                </a:rPr>
                <a:t>AI-driven platforms handle large volumes of NPPI and financial data, making them targets for cyberattacks, data breaches, and insider threats. Inadequate security measures can result in unauthorized access, data theft, or regulatory violations.</a:t>
              </a:r>
            </a:p>
          </p:txBody>
        </p:sp>
      </p:grpSp>
    </p:spTree>
  </p:cSld>
  <p:clrMapOvr>
    <a:masterClrMapping/>
  </p:clrMapOvr>
  <p:transition>
    <p:cover dir="d"/>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1" cy="1"/>
          <a:chOff x="0" y="0"/>
          <a:chExt cx="1" cy="1"/>
        </a:xfrm>
      </p:grpSpPr>
      <p:sp>
        <p:nvSpPr>
          <p:cNvPr id="2" name="Text 0"/>
          <p:cNvSpPr/>
          <p:nvPr/>
        </p:nvSpPr>
        <p:spPr>
          <a:xfrm>
            <a:off x="822960" y="576072"/>
            <a:ext cx="16596360" cy="960120"/>
          </a:xfrm>
          <a:prstGeom prst="rect">
            <a:avLst/>
          </a:prstGeom>
          <a:noFill/>
          <a:ln/>
        </p:spPr>
        <p:txBody>
          <a:bodyPr wrap="square" lIns="0" tIns="0" rIns="0" bIns="0" rtlCol="0" anchor="ctr"/>
          <a:lstStyle/>
          <a:p>
            <a:r>
              <a:rPr lang="en-US" sz="5400" b="1" dirty="0">
                <a:solidFill>
                  <a:srgbClr val="111111"/>
                </a:solidFill>
                <a:latin typeface="Cambria" pitchFamily="34" charset="0"/>
                <a:ea typeface="Cambria" pitchFamily="34" charset="-122"/>
                <a:cs typeface="Cambria" pitchFamily="34" charset="-120"/>
              </a:rPr>
              <a:t>Professional Ethics &amp; AI in Title Insurance</a:t>
            </a:r>
            <a:endParaRPr lang="en-US" sz="5400" dirty="0"/>
          </a:p>
        </p:txBody>
      </p:sp>
      <p:sp>
        <p:nvSpPr>
          <p:cNvPr id="3" name="Shape 1"/>
          <p:cNvSpPr/>
          <p:nvPr/>
        </p:nvSpPr>
        <p:spPr>
          <a:xfrm>
            <a:off x="822960" y="1755648"/>
            <a:ext cx="16596360" cy="1536192"/>
          </a:xfrm>
          <a:prstGeom prst="roundRect">
            <a:avLst>
              <a:gd name="adj" fmla="val 7143"/>
            </a:avLst>
          </a:prstGeom>
          <a:solidFill>
            <a:srgbClr val="FFFFFF"/>
          </a:solidFill>
          <a:ln/>
          <a:effectLst>
            <a:outerShdw blurRad="76200" dist="25400" dir="5400000" algn="bl" rotWithShape="0">
              <a:srgbClr val="F3D9DD">
                <a:alpha val="50000"/>
              </a:srgbClr>
            </a:outerShdw>
          </a:effectLst>
        </p:spPr>
        <p:txBody>
          <a:bodyPr/>
          <a:lstStyle/>
          <a:p>
            <a:endParaRPr lang="en-US" sz="2700"/>
          </a:p>
        </p:txBody>
      </p:sp>
      <p:sp>
        <p:nvSpPr>
          <p:cNvPr id="4" name="Text 2"/>
          <p:cNvSpPr/>
          <p:nvPr/>
        </p:nvSpPr>
        <p:spPr>
          <a:xfrm>
            <a:off x="1234440" y="1755648"/>
            <a:ext cx="15773400" cy="1536192"/>
          </a:xfrm>
          <a:prstGeom prst="rect">
            <a:avLst/>
          </a:prstGeom>
          <a:noFill/>
          <a:ln/>
        </p:spPr>
        <p:txBody>
          <a:bodyPr wrap="square" lIns="0" tIns="0" rIns="0" bIns="0" rtlCol="0" anchor="ctr"/>
          <a:lstStyle/>
          <a:p>
            <a:pPr>
              <a:lnSpc>
                <a:spcPct val="104000"/>
              </a:lnSpc>
            </a:pPr>
            <a:r>
              <a:rPr lang="en-US" sz="2175" i="1" dirty="0">
                <a:solidFill>
                  <a:srgbClr val="111111"/>
                </a:solidFill>
                <a:latin typeface="Calibri" pitchFamily="34" charset="0"/>
                <a:ea typeface="Calibri" pitchFamily="34" charset="-122"/>
                <a:cs typeface="Calibri" pitchFamily="34" charset="-120"/>
              </a:rPr>
              <a:t>AI is moving into title search, examination, underwriting, and closing. The industry’s core duties—accurate examination, safeguarding client funds and data, and regulatory compliance—have not changed, but applying them to AI demands new vigilance, judgment, and diligence.</a:t>
            </a:r>
            <a:endParaRPr lang="en-US" sz="2175" dirty="0"/>
          </a:p>
        </p:txBody>
      </p:sp>
      <p:sp>
        <p:nvSpPr>
          <p:cNvPr id="5" name="Shape 3"/>
          <p:cNvSpPr/>
          <p:nvPr/>
        </p:nvSpPr>
        <p:spPr>
          <a:xfrm>
            <a:off x="822960" y="3813048"/>
            <a:ext cx="850392" cy="850392"/>
          </a:xfrm>
          <a:prstGeom prst="ellipse">
            <a:avLst/>
          </a:prstGeom>
          <a:solidFill>
            <a:schemeClr val="accent6">
              <a:lumMod val="60000"/>
              <a:lumOff val="40000"/>
            </a:schemeClr>
          </a:solidFill>
          <a:ln/>
        </p:spPr>
        <p:txBody>
          <a:bodyPr/>
          <a:lstStyle/>
          <a:p>
            <a:endParaRPr lang="en-US" sz="2700"/>
          </a:p>
        </p:txBody>
      </p:sp>
      <p:pic>
        <p:nvPicPr>
          <p:cNvPr id="6" name="Image 0" descr="preencoded.png"/>
          <p:cNvPicPr>
            <a:picLocks noChangeAspect="1"/>
          </p:cNvPicPr>
          <p:nvPr/>
        </p:nvPicPr>
        <p:blipFill>
          <a:blip r:embed="rId3"/>
          <a:stretch>
            <a:fillRect/>
          </a:stretch>
        </p:blipFill>
        <p:spPr>
          <a:xfrm>
            <a:off x="1001268" y="3991356"/>
            <a:ext cx="493776" cy="493776"/>
          </a:xfrm>
          <a:prstGeom prst="rect">
            <a:avLst/>
          </a:prstGeom>
        </p:spPr>
      </p:pic>
      <p:sp>
        <p:nvSpPr>
          <p:cNvPr id="7" name="Text 4"/>
          <p:cNvSpPr/>
          <p:nvPr/>
        </p:nvSpPr>
        <p:spPr>
          <a:xfrm>
            <a:off x="2057400" y="3744468"/>
            <a:ext cx="6926580" cy="466344"/>
          </a:xfrm>
          <a:prstGeom prst="rect">
            <a:avLst/>
          </a:prstGeom>
          <a:noFill/>
          <a:ln/>
        </p:spPr>
        <p:txBody>
          <a:bodyPr wrap="square" lIns="0" tIns="0" rIns="0" bIns="0" rtlCol="0" anchor="ctr"/>
          <a:lstStyle/>
          <a:p>
            <a:r>
              <a:rPr lang="en-US" sz="2400" b="1" dirty="0">
                <a:solidFill>
                  <a:srgbClr val="111111"/>
                </a:solidFill>
                <a:latin typeface="Cambria" pitchFamily="34" charset="0"/>
                <a:ea typeface="Cambria" pitchFamily="34" charset="-122"/>
                <a:cs typeface="Cambria" pitchFamily="34" charset="-120"/>
              </a:rPr>
              <a:t>Competent Examination</a:t>
            </a:r>
            <a:endParaRPr lang="en-US" sz="2400" dirty="0"/>
          </a:p>
        </p:txBody>
      </p:sp>
      <p:sp>
        <p:nvSpPr>
          <p:cNvPr id="8" name="Text 5"/>
          <p:cNvSpPr/>
          <p:nvPr/>
        </p:nvSpPr>
        <p:spPr>
          <a:xfrm>
            <a:off x="2057400" y="4224528"/>
            <a:ext cx="6926580" cy="1069848"/>
          </a:xfrm>
          <a:prstGeom prst="rect">
            <a:avLst/>
          </a:prstGeom>
          <a:noFill/>
          <a:ln/>
        </p:spPr>
        <p:txBody>
          <a:bodyPr wrap="square" lIns="0" tIns="0" rIns="0" bIns="0" rtlCol="0" anchor="t"/>
          <a:lstStyle/>
          <a:p>
            <a:pPr>
              <a:lnSpc>
                <a:spcPct val="102000"/>
              </a:lnSpc>
            </a:pPr>
            <a:r>
              <a:rPr lang="en-US" sz="1850" dirty="0">
                <a:solidFill>
                  <a:srgbClr val="FF0000"/>
                </a:solidFill>
                <a:latin typeface="Calibri"/>
                <a:ea typeface="Calibri"/>
                <a:cs typeface="Calibri"/>
              </a:rPr>
              <a:t>Know your AI search and exam tools’ limits—verify every flagged or missed defect.</a:t>
            </a:r>
            <a:endParaRPr lang="en-US" sz="1850">
              <a:solidFill>
                <a:srgbClr val="FF0000"/>
              </a:solidFill>
              <a:latin typeface="Calibri"/>
              <a:ea typeface="Calibri"/>
              <a:cs typeface="Calibri"/>
            </a:endParaRPr>
          </a:p>
        </p:txBody>
      </p:sp>
      <p:sp>
        <p:nvSpPr>
          <p:cNvPr id="9" name="Shape 6"/>
          <p:cNvSpPr/>
          <p:nvPr/>
        </p:nvSpPr>
        <p:spPr>
          <a:xfrm>
            <a:off x="822960" y="5623560"/>
            <a:ext cx="850392" cy="850392"/>
          </a:xfrm>
          <a:prstGeom prst="ellipse">
            <a:avLst/>
          </a:prstGeom>
          <a:solidFill>
            <a:schemeClr val="accent6">
              <a:lumMod val="60000"/>
              <a:lumOff val="40000"/>
            </a:schemeClr>
          </a:solidFill>
          <a:ln/>
        </p:spPr>
        <p:txBody>
          <a:bodyPr/>
          <a:lstStyle/>
          <a:p>
            <a:endParaRPr lang="en-US" sz="2700"/>
          </a:p>
        </p:txBody>
      </p:sp>
      <p:pic>
        <p:nvPicPr>
          <p:cNvPr id="10" name="Image 1" descr="preencoded.png"/>
          <p:cNvPicPr>
            <a:picLocks noChangeAspect="1"/>
          </p:cNvPicPr>
          <p:nvPr/>
        </p:nvPicPr>
        <p:blipFill>
          <a:blip r:embed="rId4"/>
          <a:stretch>
            <a:fillRect/>
          </a:stretch>
        </p:blipFill>
        <p:spPr>
          <a:xfrm>
            <a:off x="1001268" y="5801868"/>
            <a:ext cx="493776" cy="493776"/>
          </a:xfrm>
          <a:prstGeom prst="rect">
            <a:avLst/>
          </a:prstGeom>
        </p:spPr>
      </p:pic>
      <p:sp>
        <p:nvSpPr>
          <p:cNvPr id="11" name="Text 7"/>
          <p:cNvSpPr/>
          <p:nvPr/>
        </p:nvSpPr>
        <p:spPr>
          <a:xfrm>
            <a:off x="2057400" y="5554980"/>
            <a:ext cx="6926580" cy="466344"/>
          </a:xfrm>
          <a:prstGeom prst="rect">
            <a:avLst/>
          </a:prstGeom>
          <a:noFill/>
          <a:ln/>
        </p:spPr>
        <p:txBody>
          <a:bodyPr wrap="square" lIns="0" tIns="0" rIns="0" bIns="0" rtlCol="0" anchor="ctr"/>
          <a:lstStyle/>
          <a:p>
            <a:r>
              <a:rPr lang="en-US" sz="2400" b="1" dirty="0">
                <a:solidFill>
                  <a:srgbClr val="111111"/>
                </a:solidFill>
                <a:latin typeface="Cambria" pitchFamily="34" charset="0"/>
                <a:ea typeface="Cambria" pitchFamily="34" charset="-122"/>
                <a:cs typeface="Cambria" pitchFamily="34" charset="-120"/>
              </a:rPr>
              <a:t>Protecting NPI</a:t>
            </a:r>
            <a:endParaRPr lang="en-US" sz="2400" dirty="0"/>
          </a:p>
        </p:txBody>
      </p:sp>
      <p:sp>
        <p:nvSpPr>
          <p:cNvPr id="12" name="Text 8"/>
          <p:cNvSpPr/>
          <p:nvPr/>
        </p:nvSpPr>
        <p:spPr>
          <a:xfrm>
            <a:off x="2057400" y="6035040"/>
            <a:ext cx="6926580" cy="1069848"/>
          </a:xfrm>
          <a:prstGeom prst="rect">
            <a:avLst/>
          </a:prstGeom>
          <a:noFill/>
          <a:ln/>
        </p:spPr>
        <p:txBody>
          <a:bodyPr wrap="square" lIns="0" tIns="0" rIns="0" bIns="0" rtlCol="0" anchor="t"/>
          <a:lstStyle/>
          <a:p>
            <a:pPr>
              <a:lnSpc>
                <a:spcPct val="102000"/>
              </a:lnSpc>
            </a:pPr>
            <a:r>
              <a:rPr lang="en-US" sz="1850" dirty="0">
                <a:solidFill>
                  <a:srgbClr val="FF0000"/>
                </a:solidFill>
                <a:latin typeface="Calibri"/>
                <a:ea typeface="Calibri"/>
                <a:cs typeface="Calibri"/>
              </a:rPr>
              <a:t>Safeguard SSNs, financial data, and wire instructions per GLBA and ALTA Best Practices.</a:t>
            </a:r>
            <a:endParaRPr lang="en-US" sz="1850">
              <a:solidFill>
                <a:srgbClr val="FF0000"/>
              </a:solidFill>
              <a:latin typeface="Calibri"/>
              <a:ea typeface="Calibri"/>
              <a:cs typeface="Calibri"/>
            </a:endParaRPr>
          </a:p>
        </p:txBody>
      </p:sp>
      <p:sp>
        <p:nvSpPr>
          <p:cNvPr id="13" name="Shape 9"/>
          <p:cNvSpPr/>
          <p:nvPr/>
        </p:nvSpPr>
        <p:spPr>
          <a:xfrm>
            <a:off x="822960" y="7434072"/>
            <a:ext cx="850392" cy="850392"/>
          </a:xfrm>
          <a:prstGeom prst="ellipse">
            <a:avLst/>
          </a:prstGeom>
          <a:solidFill>
            <a:schemeClr val="accent6">
              <a:lumMod val="60000"/>
              <a:lumOff val="40000"/>
            </a:schemeClr>
          </a:solidFill>
          <a:ln/>
        </p:spPr>
        <p:txBody>
          <a:bodyPr/>
          <a:lstStyle/>
          <a:p>
            <a:endParaRPr lang="en-US" sz="2700"/>
          </a:p>
        </p:txBody>
      </p:sp>
      <p:pic>
        <p:nvPicPr>
          <p:cNvPr id="14" name="Image 2" descr="preencoded.png"/>
          <p:cNvPicPr>
            <a:picLocks noChangeAspect="1"/>
          </p:cNvPicPr>
          <p:nvPr/>
        </p:nvPicPr>
        <p:blipFill>
          <a:blip r:embed="rId5"/>
          <a:stretch>
            <a:fillRect/>
          </a:stretch>
        </p:blipFill>
        <p:spPr>
          <a:xfrm>
            <a:off x="1001268" y="7612380"/>
            <a:ext cx="493776" cy="493776"/>
          </a:xfrm>
          <a:prstGeom prst="rect">
            <a:avLst/>
          </a:prstGeom>
        </p:spPr>
      </p:pic>
      <p:sp>
        <p:nvSpPr>
          <p:cNvPr id="15" name="Text 10"/>
          <p:cNvSpPr/>
          <p:nvPr/>
        </p:nvSpPr>
        <p:spPr>
          <a:xfrm>
            <a:off x="2057400" y="7365492"/>
            <a:ext cx="6926580" cy="466344"/>
          </a:xfrm>
          <a:prstGeom prst="rect">
            <a:avLst/>
          </a:prstGeom>
          <a:noFill/>
          <a:ln/>
        </p:spPr>
        <p:txBody>
          <a:bodyPr wrap="square" lIns="0" tIns="0" rIns="0" bIns="0" rtlCol="0" anchor="ctr"/>
          <a:lstStyle/>
          <a:p>
            <a:r>
              <a:rPr lang="en-US" sz="2400" b="1" dirty="0">
                <a:solidFill>
                  <a:srgbClr val="111111"/>
                </a:solidFill>
                <a:latin typeface="Cambria" pitchFamily="34" charset="0"/>
                <a:ea typeface="Cambria" pitchFamily="34" charset="-122"/>
                <a:cs typeface="Cambria" pitchFamily="34" charset="-120"/>
              </a:rPr>
              <a:t>Accuracy &amp; Accountability</a:t>
            </a:r>
            <a:endParaRPr lang="en-US" sz="2400" dirty="0"/>
          </a:p>
        </p:txBody>
      </p:sp>
      <p:sp>
        <p:nvSpPr>
          <p:cNvPr id="16" name="Text 11"/>
          <p:cNvSpPr/>
          <p:nvPr/>
        </p:nvSpPr>
        <p:spPr>
          <a:xfrm>
            <a:off x="2057400" y="7845552"/>
            <a:ext cx="6926580" cy="1069848"/>
          </a:xfrm>
          <a:prstGeom prst="rect">
            <a:avLst/>
          </a:prstGeom>
          <a:noFill/>
          <a:ln/>
        </p:spPr>
        <p:txBody>
          <a:bodyPr wrap="square" lIns="0" tIns="0" rIns="0" bIns="0" rtlCol="0" anchor="t"/>
          <a:lstStyle/>
          <a:p>
            <a:pPr>
              <a:lnSpc>
                <a:spcPct val="102000"/>
              </a:lnSpc>
            </a:pPr>
            <a:r>
              <a:rPr lang="en-US" sz="1850" dirty="0">
                <a:solidFill>
                  <a:srgbClr val="FF0000"/>
                </a:solidFill>
                <a:latin typeface="Calibri"/>
                <a:ea typeface="Calibri"/>
                <a:cs typeface="Calibri"/>
              </a:rPr>
              <a:t>Verify AI-drafted commitments, policies, and legal descriptions—you own every error.</a:t>
            </a:r>
            <a:endParaRPr lang="en-US" sz="1850">
              <a:solidFill>
                <a:srgbClr val="FF0000"/>
              </a:solidFill>
              <a:latin typeface="Calibri"/>
              <a:ea typeface="Calibri"/>
              <a:cs typeface="Calibri"/>
            </a:endParaRPr>
          </a:p>
        </p:txBody>
      </p:sp>
      <p:sp>
        <p:nvSpPr>
          <p:cNvPr id="17" name="Shape 12"/>
          <p:cNvSpPr/>
          <p:nvPr/>
        </p:nvSpPr>
        <p:spPr>
          <a:xfrm>
            <a:off x="9258300" y="3813048"/>
            <a:ext cx="850392" cy="850392"/>
          </a:xfrm>
          <a:prstGeom prst="ellipse">
            <a:avLst/>
          </a:prstGeom>
          <a:solidFill>
            <a:schemeClr val="accent6">
              <a:lumMod val="60000"/>
              <a:lumOff val="40000"/>
            </a:schemeClr>
          </a:solidFill>
          <a:ln/>
        </p:spPr>
        <p:txBody>
          <a:bodyPr/>
          <a:lstStyle/>
          <a:p>
            <a:endParaRPr lang="en-US" sz="2700"/>
          </a:p>
        </p:txBody>
      </p:sp>
      <p:pic>
        <p:nvPicPr>
          <p:cNvPr id="18" name="Image 3" descr="preencoded.png"/>
          <p:cNvPicPr>
            <a:picLocks noChangeAspect="1"/>
          </p:cNvPicPr>
          <p:nvPr/>
        </p:nvPicPr>
        <p:blipFill>
          <a:blip r:embed="rId6"/>
          <a:stretch>
            <a:fillRect/>
          </a:stretch>
        </p:blipFill>
        <p:spPr>
          <a:xfrm>
            <a:off x="9436608" y="3991356"/>
            <a:ext cx="493776" cy="493776"/>
          </a:xfrm>
          <a:prstGeom prst="rect">
            <a:avLst/>
          </a:prstGeom>
        </p:spPr>
      </p:pic>
      <p:sp>
        <p:nvSpPr>
          <p:cNvPr id="19" name="Text 13"/>
          <p:cNvSpPr/>
          <p:nvPr/>
        </p:nvSpPr>
        <p:spPr>
          <a:xfrm>
            <a:off x="10492740" y="3744468"/>
            <a:ext cx="6926580" cy="466344"/>
          </a:xfrm>
          <a:prstGeom prst="rect">
            <a:avLst/>
          </a:prstGeom>
          <a:noFill/>
          <a:ln/>
        </p:spPr>
        <p:txBody>
          <a:bodyPr wrap="square" lIns="0" tIns="0" rIns="0" bIns="0" rtlCol="0" anchor="ctr"/>
          <a:lstStyle/>
          <a:p>
            <a:r>
              <a:rPr lang="en-US" sz="2400" b="1" dirty="0">
                <a:solidFill>
                  <a:srgbClr val="111111"/>
                </a:solidFill>
                <a:latin typeface="Cambria" pitchFamily="34" charset="0"/>
                <a:ea typeface="Cambria" pitchFamily="34" charset="-122"/>
                <a:cs typeface="Cambria" pitchFamily="34" charset="-120"/>
              </a:rPr>
              <a:t>Human Oversight</a:t>
            </a:r>
            <a:endParaRPr lang="en-US" sz="2400" dirty="0"/>
          </a:p>
        </p:txBody>
      </p:sp>
      <p:sp>
        <p:nvSpPr>
          <p:cNvPr id="20" name="Text 14"/>
          <p:cNvSpPr/>
          <p:nvPr/>
        </p:nvSpPr>
        <p:spPr>
          <a:xfrm>
            <a:off x="10492740" y="4224528"/>
            <a:ext cx="6926580" cy="1069848"/>
          </a:xfrm>
          <a:prstGeom prst="rect">
            <a:avLst/>
          </a:prstGeom>
          <a:noFill/>
          <a:ln/>
        </p:spPr>
        <p:txBody>
          <a:bodyPr wrap="square" lIns="0" tIns="0" rIns="0" bIns="0" rtlCol="0" anchor="t"/>
          <a:lstStyle/>
          <a:p>
            <a:pPr>
              <a:lnSpc>
                <a:spcPct val="102000"/>
              </a:lnSpc>
            </a:pPr>
            <a:r>
              <a:rPr lang="en-US" sz="1850" dirty="0">
                <a:solidFill>
                  <a:srgbClr val="FF0000"/>
                </a:solidFill>
                <a:latin typeface="Calibri"/>
                <a:ea typeface="Calibri"/>
                <a:cs typeface="Calibri"/>
              </a:rPr>
              <a:t>Keep a licensed professional reviewing AI output before it reaches the closing table.</a:t>
            </a:r>
            <a:endParaRPr lang="en-US" sz="1850">
              <a:solidFill>
                <a:srgbClr val="FF0000"/>
              </a:solidFill>
              <a:latin typeface="Calibri"/>
              <a:ea typeface="Calibri"/>
              <a:cs typeface="Calibri"/>
            </a:endParaRPr>
          </a:p>
        </p:txBody>
      </p:sp>
      <p:sp>
        <p:nvSpPr>
          <p:cNvPr id="21" name="Shape 15"/>
          <p:cNvSpPr/>
          <p:nvPr/>
        </p:nvSpPr>
        <p:spPr>
          <a:xfrm>
            <a:off x="9258300" y="5623560"/>
            <a:ext cx="850392" cy="850392"/>
          </a:xfrm>
          <a:prstGeom prst="ellipse">
            <a:avLst/>
          </a:prstGeom>
          <a:solidFill>
            <a:schemeClr val="accent6">
              <a:lumMod val="60000"/>
              <a:lumOff val="40000"/>
            </a:schemeClr>
          </a:solidFill>
          <a:ln/>
        </p:spPr>
        <p:txBody>
          <a:bodyPr/>
          <a:lstStyle/>
          <a:p>
            <a:endParaRPr lang="en-US" sz="2700"/>
          </a:p>
        </p:txBody>
      </p:sp>
      <p:pic>
        <p:nvPicPr>
          <p:cNvPr id="22" name="Image 4" descr="preencoded.png"/>
          <p:cNvPicPr>
            <a:picLocks noChangeAspect="1"/>
          </p:cNvPicPr>
          <p:nvPr/>
        </p:nvPicPr>
        <p:blipFill>
          <a:blip r:embed="rId7"/>
          <a:stretch>
            <a:fillRect/>
          </a:stretch>
        </p:blipFill>
        <p:spPr>
          <a:xfrm>
            <a:off x="9436608" y="5801868"/>
            <a:ext cx="493776" cy="493776"/>
          </a:xfrm>
          <a:prstGeom prst="rect">
            <a:avLst/>
          </a:prstGeom>
        </p:spPr>
      </p:pic>
      <p:sp>
        <p:nvSpPr>
          <p:cNvPr id="23" name="Text 16"/>
          <p:cNvSpPr/>
          <p:nvPr/>
        </p:nvSpPr>
        <p:spPr>
          <a:xfrm>
            <a:off x="10492740" y="5554980"/>
            <a:ext cx="6926580" cy="466344"/>
          </a:xfrm>
          <a:prstGeom prst="rect">
            <a:avLst/>
          </a:prstGeom>
          <a:noFill/>
          <a:ln/>
        </p:spPr>
        <p:txBody>
          <a:bodyPr wrap="square" lIns="0" tIns="0" rIns="0" bIns="0" rtlCol="0" anchor="ctr"/>
          <a:lstStyle/>
          <a:p>
            <a:r>
              <a:rPr lang="en-US" sz="2400" b="1" dirty="0">
                <a:solidFill>
                  <a:srgbClr val="111111"/>
                </a:solidFill>
                <a:latin typeface="Cambria" pitchFamily="34" charset="0"/>
                <a:ea typeface="Cambria" pitchFamily="34" charset="-122"/>
                <a:cs typeface="Cambria" pitchFamily="34" charset="-120"/>
              </a:rPr>
              <a:t>Fraud Vigilance</a:t>
            </a:r>
            <a:endParaRPr lang="en-US" sz="2400" dirty="0"/>
          </a:p>
        </p:txBody>
      </p:sp>
      <p:sp>
        <p:nvSpPr>
          <p:cNvPr id="24" name="Text 17"/>
          <p:cNvSpPr/>
          <p:nvPr/>
        </p:nvSpPr>
        <p:spPr>
          <a:xfrm>
            <a:off x="10492740" y="6035040"/>
            <a:ext cx="6926580" cy="1069848"/>
          </a:xfrm>
          <a:prstGeom prst="rect">
            <a:avLst/>
          </a:prstGeom>
          <a:noFill/>
          <a:ln/>
        </p:spPr>
        <p:txBody>
          <a:bodyPr wrap="square" lIns="0" tIns="0" rIns="0" bIns="0" rtlCol="0" anchor="t"/>
          <a:lstStyle/>
          <a:p>
            <a:pPr>
              <a:lnSpc>
                <a:spcPct val="102000"/>
              </a:lnSpc>
            </a:pPr>
            <a:r>
              <a:rPr lang="en-US" sz="1850" dirty="0">
                <a:solidFill>
                  <a:srgbClr val="FF0000"/>
                </a:solidFill>
                <a:latin typeface="Calibri"/>
                <a:ea typeface="Calibri"/>
                <a:cs typeface="Calibri"/>
              </a:rPr>
              <a:t>AI fights fraud but also fuels wire and deepfake seller-impersonation—verify identity and funds.</a:t>
            </a:r>
            <a:endParaRPr lang="en-US" sz="1850">
              <a:solidFill>
                <a:srgbClr val="FF0000"/>
              </a:solidFill>
              <a:latin typeface="Calibri"/>
              <a:ea typeface="Calibri"/>
              <a:cs typeface="Calibri"/>
            </a:endParaRPr>
          </a:p>
        </p:txBody>
      </p:sp>
      <p:sp>
        <p:nvSpPr>
          <p:cNvPr id="25" name="Shape 18"/>
          <p:cNvSpPr/>
          <p:nvPr/>
        </p:nvSpPr>
        <p:spPr>
          <a:xfrm>
            <a:off x="9258300" y="7434072"/>
            <a:ext cx="850392" cy="850392"/>
          </a:xfrm>
          <a:prstGeom prst="ellipse">
            <a:avLst/>
          </a:prstGeom>
          <a:solidFill>
            <a:schemeClr val="accent6">
              <a:lumMod val="60000"/>
              <a:lumOff val="40000"/>
            </a:schemeClr>
          </a:solidFill>
          <a:ln/>
        </p:spPr>
        <p:txBody>
          <a:bodyPr/>
          <a:lstStyle/>
          <a:p>
            <a:endParaRPr lang="en-US" sz="2700"/>
          </a:p>
        </p:txBody>
      </p:sp>
      <p:pic>
        <p:nvPicPr>
          <p:cNvPr id="26" name="Image 5" descr="preencoded.png"/>
          <p:cNvPicPr>
            <a:picLocks noChangeAspect="1"/>
          </p:cNvPicPr>
          <p:nvPr/>
        </p:nvPicPr>
        <p:blipFill>
          <a:blip r:embed="rId8"/>
          <a:stretch>
            <a:fillRect/>
          </a:stretch>
        </p:blipFill>
        <p:spPr>
          <a:xfrm>
            <a:off x="9436608" y="7612380"/>
            <a:ext cx="493776" cy="493776"/>
          </a:xfrm>
          <a:prstGeom prst="rect">
            <a:avLst/>
          </a:prstGeom>
        </p:spPr>
      </p:pic>
      <p:sp>
        <p:nvSpPr>
          <p:cNvPr id="27" name="Text 19"/>
          <p:cNvSpPr/>
          <p:nvPr/>
        </p:nvSpPr>
        <p:spPr>
          <a:xfrm>
            <a:off x="10492740" y="7365492"/>
            <a:ext cx="6926580" cy="466344"/>
          </a:xfrm>
          <a:prstGeom prst="rect">
            <a:avLst/>
          </a:prstGeom>
          <a:noFill/>
          <a:ln/>
        </p:spPr>
        <p:txBody>
          <a:bodyPr wrap="square" lIns="0" tIns="0" rIns="0" bIns="0" rtlCol="0" anchor="ctr"/>
          <a:lstStyle/>
          <a:p>
            <a:r>
              <a:rPr lang="en-US" sz="2400" b="1" dirty="0">
                <a:solidFill>
                  <a:srgbClr val="111111"/>
                </a:solidFill>
                <a:latin typeface="Cambria" pitchFamily="34" charset="0"/>
                <a:ea typeface="Cambria" pitchFamily="34" charset="-122"/>
                <a:cs typeface="Cambria" pitchFamily="34" charset="-120"/>
              </a:rPr>
              <a:t>Compliance &amp; UPL</a:t>
            </a:r>
            <a:endParaRPr lang="en-US" sz="2400" dirty="0"/>
          </a:p>
        </p:txBody>
      </p:sp>
      <p:sp>
        <p:nvSpPr>
          <p:cNvPr id="28" name="Text 20"/>
          <p:cNvSpPr/>
          <p:nvPr/>
        </p:nvSpPr>
        <p:spPr>
          <a:xfrm>
            <a:off x="10492740" y="7845552"/>
            <a:ext cx="6926580" cy="1069848"/>
          </a:xfrm>
          <a:prstGeom prst="rect">
            <a:avLst/>
          </a:prstGeom>
          <a:noFill/>
          <a:ln/>
        </p:spPr>
        <p:txBody>
          <a:bodyPr wrap="square" lIns="0" tIns="0" rIns="0" bIns="0" rtlCol="0" anchor="t"/>
          <a:lstStyle/>
          <a:p>
            <a:pPr>
              <a:lnSpc>
                <a:spcPct val="102000"/>
              </a:lnSpc>
            </a:pPr>
            <a:r>
              <a:rPr lang="en-US" sz="1850" dirty="0">
                <a:solidFill>
                  <a:srgbClr val="FF0000"/>
                </a:solidFill>
                <a:latin typeface="Calibri"/>
                <a:ea typeface="Calibri"/>
                <a:cs typeface="Calibri"/>
              </a:rPr>
              <a:t>Meet TRID, CFPB, and state DOI rules—and keep AI out of the unauthorized practice of law.</a:t>
            </a:r>
            <a:endParaRPr lang="en-US" sz="1850">
              <a:solidFill>
                <a:srgbClr val="FF0000"/>
              </a:solidFill>
              <a:latin typeface="Calibri"/>
              <a:ea typeface="Calibri"/>
              <a:cs typeface="Calibri"/>
            </a:endParaRPr>
          </a:p>
        </p:txBody>
      </p:sp>
      <p:sp>
        <p:nvSpPr>
          <p:cNvPr id="29" name="TextBox 28">
            <a:extLst>
              <a:ext uri="{FF2B5EF4-FFF2-40B4-BE49-F238E27FC236}">
                <a16:creationId xmlns:a16="http://schemas.microsoft.com/office/drawing/2014/main" id="{B62F61AF-6298-C772-0AA6-60C82ED971AB}"/>
              </a:ext>
            </a:extLst>
          </p:cNvPr>
          <p:cNvSpPr txBox="1"/>
          <p:nvPr/>
        </p:nvSpPr>
        <p:spPr>
          <a:xfrm>
            <a:off x="1378818" y="9193026"/>
            <a:ext cx="15629022" cy="507831"/>
          </a:xfrm>
          <a:prstGeom prst="rect">
            <a:avLst/>
          </a:prstGeom>
          <a:noFill/>
        </p:spPr>
        <p:txBody>
          <a:bodyPr wrap="square" rtlCol="0">
            <a:spAutoFit/>
          </a:bodyPr>
          <a:lstStyle/>
          <a:p>
            <a:r>
              <a:rPr lang="en-US" sz="2700"/>
              <a:t>Key </a:t>
            </a:r>
            <a:r>
              <a:rPr lang="en-US" sz="2700" dirty="0"/>
              <a:t>takeaway</a:t>
            </a:r>
            <a:r>
              <a:rPr lang="en-US" sz="2700"/>
              <a:t>: “AI </a:t>
            </a:r>
            <a:r>
              <a:rPr lang="en-US" sz="2700" dirty="0"/>
              <a:t>can </a:t>
            </a:r>
            <a:r>
              <a:rPr lang="en-US" sz="2700"/>
              <a:t>accelerate work, but </a:t>
            </a:r>
            <a:r>
              <a:rPr lang="en-US" sz="2700" dirty="0"/>
              <a:t>it cannot replace ethical responsibility or professional judgment."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2">
            <a:lumMod val="90000"/>
            <a:lumOff val="10000"/>
          </a:schemeClr>
        </a:solidFill>
        <a:effectLst/>
      </p:bgPr>
    </p:bg>
    <p:spTree>
      <p:nvGrpSpPr>
        <p:cNvPr id="1" name=""/>
        <p:cNvGrpSpPr/>
        <p:nvPr/>
      </p:nvGrpSpPr>
      <p:grpSpPr>
        <a:xfrm>
          <a:off x="0" y="0"/>
          <a:ext cx="1" cy="1"/>
          <a:chOff x="0" y="0"/>
          <a:chExt cx="1" cy="1"/>
        </a:xfrm>
      </p:grpSpPr>
      <p:sp>
        <p:nvSpPr>
          <p:cNvPr id="11" name="Rectangle 10">
            <a:extLst>
              <a:ext uri="{FF2B5EF4-FFF2-40B4-BE49-F238E27FC236}">
                <a16:creationId xmlns:a16="http://schemas.microsoft.com/office/drawing/2014/main" id="{9E90EB45-EEE9-4563-8179-65EF62AE09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solidFill>
            <a:srgbClr val="6666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3D0EF74-AD1E-4FD9-914D-8EC9058EBB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5518" y="720090"/>
            <a:ext cx="16856964" cy="8846820"/>
          </a:xfrm>
          <a:prstGeom prst="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D1110CF-ADB5-54C7-B734-C9542EB61F74}"/>
              </a:ext>
            </a:extLst>
          </p:cNvPr>
          <p:cNvPicPr>
            <a:picLocks noChangeAspect="1"/>
          </p:cNvPicPr>
          <p:nvPr/>
        </p:nvPicPr>
        <p:blipFill>
          <a:blip r:embed="rId2"/>
          <a:stretch>
            <a:fillRect/>
          </a:stretch>
        </p:blipFill>
        <p:spPr>
          <a:xfrm>
            <a:off x="965199" y="1114425"/>
            <a:ext cx="8058148" cy="8058148"/>
          </a:xfrm>
          <a:prstGeom prst="rect">
            <a:avLst/>
          </a:prstGeom>
        </p:spPr>
      </p:pic>
      <p:grpSp>
        <p:nvGrpSpPr>
          <p:cNvPr id="3" name="Group 3"/>
          <p:cNvGrpSpPr/>
          <p:nvPr/>
        </p:nvGrpSpPr>
        <p:grpSpPr>
          <a:xfrm>
            <a:off x="9264649" y="2619984"/>
            <a:ext cx="8058149" cy="5775275"/>
            <a:chOff x="-3" y="-152400"/>
            <a:chExt cx="10160794" cy="7282241"/>
          </a:xfrm>
        </p:grpSpPr>
        <p:sp>
          <p:nvSpPr>
            <p:cNvPr id="4" name="TextBox 4"/>
            <p:cNvSpPr txBox="1"/>
            <p:nvPr/>
          </p:nvSpPr>
          <p:spPr>
            <a:xfrm>
              <a:off x="990302" y="-152400"/>
              <a:ext cx="8180189" cy="870202"/>
            </a:xfrm>
            <a:prstGeom prst="rect">
              <a:avLst/>
            </a:prstGeom>
          </p:spPr>
          <p:txBody>
            <a:bodyPr lIns="0" tIns="0" rIns="0" bIns="0" rtlCol="0" anchor="t">
              <a:spAutoFit/>
            </a:bodyPr>
            <a:lstStyle/>
            <a:p>
              <a:pPr algn="ctr" defTabSz="960486">
                <a:lnSpc>
                  <a:spcPts val="5881"/>
                </a:lnSpc>
                <a:spcBef>
                  <a:spcPct val="0"/>
                </a:spcBef>
                <a:spcAft>
                  <a:spcPts val="606"/>
                </a:spcAft>
                <a:defRPr/>
              </a:pPr>
              <a:r>
                <a:rPr kumimoji="0" lang="en-US" sz="4201" b="1" i="0" u="none" strike="noStrike" cap="none" spc="0" normalizeH="0" baseline="0" noProof="0" dirty="0">
                  <a:ln>
                    <a:noFill/>
                  </a:ln>
                  <a:solidFill>
                    <a:srgbClr val="FFFFFF"/>
                  </a:solidFill>
                  <a:effectLst/>
                  <a:uLnTx/>
                  <a:uFillTx/>
                  <a:latin typeface="Arial Bold"/>
                  <a:cs typeface="Arial Bold"/>
                  <a:sym typeface="Arial Bold"/>
                </a:rPr>
                <a:t>AI is Risk vs. Reward</a:t>
              </a:r>
              <a:endParaRPr kumimoji="0" lang="en-US" sz="3999" b="1" i="0" u="none" strike="noStrike" kern="1200" cap="none" spc="0" normalizeH="0" baseline="0" noProof="0" dirty="0">
                <a:ln>
                  <a:noFill/>
                </a:ln>
                <a:solidFill>
                  <a:srgbClr val="111111"/>
                </a:solidFill>
                <a:effectLst/>
                <a:uLnTx/>
                <a:uFillTx/>
                <a:latin typeface="Arial Bold"/>
                <a:ea typeface="Arial Bold"/>
                <a:cs typeface="Arial Bold"/>
                <a:sym typeface="Arial Bold"/>
              </a:endParaRPr>
            </a:p>
          </p:txBody>
        </p:sp>
        <p:sp>
          <p:nvSpPr>
            <p:cNvPr id="5" name="TextBox 5"/>
            <p:cNvSpPr txBox="1"/>
            <p:nvPr/>
          </p:nvSpPr>
          <p:spPr>
            <a:xfrm>
              <a:off x="-3" y="1727200"/>
              <a:ext cx="10160794" cy="5402641"/>
            </a:xfrm>
            <a:prstGeom prst="rect">
              <a:avLst/>
            </a:prstGeom>
          </p:spPr>
          <p:txBody>
            <a:bodyPr lIns="0" tIns="0" rIns="0" bIns="0" rtlCol="0" anchor="t">
              <a:spAutoFit/>
            </a:bodyPr>
            <a:lstStyle/>
            <a:p>
              <a:pPr>
                <a:buNone/>
              </a:pPr>
              <a:r>
                <a:rPr lang="en-US" sz="2800" b="1" dirty="0">
                  <a:solidFill>
                    <a:srgbClr val="FFFFFF"/>
                  </a:solidFill>
                  <a:latin typeface="Arial"/>
                  <a:cs typeface="Arial"/>
                  <a:sym typeface="Arial"/>
                </a:rPr>
                <a:t>Quick Recap</a:t>
              </a:r>
            </a:p>
            <a:p>
              <a:pPr>
                <a:buNone/>
              </a:pPr>
              <a:endParaRPr lang="en-US" sz="2800" dirty="0"/>
            </a:p>
            <a:p>
              <a:r>
                <a:rPr lang="en-US" sz="2800" b="1" dirty="0">
                  <a:solidFill>
                    <a:schemeClr val="bg1"/>
                  </a:solidFill>
                </a:rPr>
                <a:t>AI augments humans, not replaces them</a:t>
              </a:r>
            </a:p>
            <a:p>
              <a:endParaRPr lang="en-US" sz="2800" b="1" dirty="0">
                <a:solidFill>
                  <a:schemeClr val="bg1"/>
                </a:solidFill>
              </a:endParaRPr>
            </a:p>
            <a:p>
              <a:r>
                <a:rPr lang="en-US" sz="2800" b="1" dirty="0">
                  <a:solidFill>
                    <a:schemeClr val="bg1"/>
                  </a:solidFill>
                </a:rPr>
                <a:t>Human review is mandatory</a:t>
              </a:r>
            </a:p>
            <a:p>
              <a:endParaRPr lang="en-US" sz="2800" dirty="0">
                <a:solidFill>
                  <a:schemeClr val="bg1"/>
                </a:solidFill>
              </a:endParaRPr>
            </a:p>
            <a:p>
              <a:r>
                <a:rPr lang="en-US" sz="2800" b="1" dirty="0">
                  <a:solidFill>
                    <a:schemeClr val="bg1"/>
                  </a:solidFill>
                </a:rPr>
                <a:t>Never upload confidential data</a:t>
              </a:r>
            </a:p>
            <a:p>
              <a:endParaRPr lang="en-US" sz="2800" dirty="0">
                <a:solidFill>
                  <a:schemeClr val="bg1"/>
                </a:solidFill>
              </a:endParaRPr>
            </a:p>
            <a:p>
              <a:r>
                <a:rPr lang="en-US" sz="2800" b="1" dirty="0">
                  <a:solidFill>
                    <a:schemeClr val="bg1"/>
                  </a:solidFill>
                </a:rPr>
                <a:t>AI best used for low-risk, creative, verifiable tasks</a:t>
              </a:r>
            </a:p>
            <a:p>
              <a:pPr marL="272138" lvl="1" defTabSz="960486">
                <a:lnSpc>
                  <a:spcPts val="3528"/>
                </a:lnSpc>
                <a:spcAft>
                  <a:spcPts val="606"/>
                </a:spcAft>
                <a:defRPr/>
              </a:pPr>
              <a:endParaRPr kumimoji="0" lang="en-US" sz="2400" b="0" i="0" u="none" strike="noStrike" kern="1200" cap="none" spc="0" normalizeH="0" baseline="0" noProof="0" dirty="0">
                <a:ln>
                  <a:noFill/>
                </a:ln>
                <a:solidFill>
                  <a:srgbClr val="090909"/>
                </a:solidFill>
                <a:effectLst/>
                <a:uLnTx/>
                <a:uFillTx/>
                <a:latin typeface="Arial"/>
                <a:ea typeface="Arial"/>
                <a:cs typeface="Arial"/>
                <a:sym typeface="Arial"/>
              </a:endParaRPr>
            </a:p>
          </p:txBody>
        </p:sp>
      </p:grpSp>
      <p:sp>
        <p:nvSpPr>
          <p:cNvPr id="7" name="TextBox 6">
            <a:extLst>
              <a:ext uri="{FF2B5EF4-FFF2-40B4-BE49-F238E27FC236}">
                <a16:creationId xmlns:a16="http://schemas.microsoft.com/office/drawing/2014/main" id="{28C2E9F3-FED2-FBEC-3D65-48382BA02628}"/>
              </a:ext>
            </a:extLst>
          </p:cNvPr>
          <p:cNvSpPr txBox="1"/>
          <p:nvPr/>
        </p:nvSpPr>
        <p:spPr>
          <a:xfrm>
            <a:off x="381000" y="9867900"/>
            <a:ext cx="1066800" cy="369332"/>
          </a:xfrm>
          <a:prstGeom prst="rect">
            <a:avLst/>
          </a:prstGeom>
          <a:noFill/>
        </p:spPr>
        <p:txBody>
          <a:bodyPr wrap="square" rtlCol="0">
            <a:spAutoFit/>
          </a:bodyPr>
          <a:lstStyle/>
          <a:p>
            <a:r>
              <a:rPr lang="en-US" dirty="0"/>
              <a:t>2026</a:t>
            </a:r>
          </a:p>
        </p:txBody>
      </p:sp>
    </p:spTree>
  </p:cSld>
  <p:clrMapOvr>
    <a:masterClrMapping/>
  </p:clrMapOvr>
  <p:transition>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FA4A6EB-269E-002B-31F9-113911EA5503}"/>
            </a:ext>
          </a:extLst>
        </p:cNvPr>
        <p:cNvGrpSpPr/>
        <p:nvPr/>
      </p:nvGrpSpPr>
      <p:grpSpPr>
        <a:xfrm>
          <a:off x="0" y="0"/>
          <a:ext cx="1" cy="1"/>
          <a:chOff x="0" y="0"/>
          <a:chExt cx="1" cy="1"/>
        </a:xfrm>
      </p:grpSpPr>
      <p:sp>
        <p:nvSpPr>
          <p:cNvPr id="32" name="Rectangle 31">
            <a:extLst>
              <a:ext uri="{FF2B5EF4-FFF2-40B4-BE49-F238E27FC236}">
                <a16:creationId xmlns:a16="http://schemas.microsoft.com/office/drawing/2014/main" id="{9E90EB45-EEE9-4563-8179-65EF62AE09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solidFill>
            <a:srgbClr val="6666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23D0EF74-AD1E-4FD9-914D-8EC9058EBB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5518" y="720090"/>
            <a:ext cx="16856964" cy="8846820"/>
          </a:xfrm>
          <a:prstGeom prst="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869494FC-6543-38D5-A3CC-CAA10E833CE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65199" y="1114425"/>
            <a:ext cx="8058148" cy="8058148"/>
          </a:xfrm>
          <a:prstGeom prst="rect">
            <a:avLst/>
          </a:prstGeom>
        </p:spPr>
      </p:pic>
      <p:grpSp>
        <p:nvGrpSpPr>
          <p:cNvPr id="3" name="Group 3">
            <a:extLst>
              <a:ext uri="{FF2B5EF4-FFF2-40B4-BE49-F238E27FC236}">
                <a16:creationId xmlns:a16="http://schemas.microsoft.com/office/drawing/2014/main" id="{EB334AA8-CF38-1E21-BCFE-4F7F995C10F8}"/>
              </a:ext>
            </a:extLst>
          </p:cNvPr>
          <p:cNvGrpSpPr/>
          <p:nvPr/>
        </p:nvGrpSpPr>
        <p:grpSpPr>
          <a:xfrm>
            <a:off x="9264649" y="1128519"/>
            <a:ext cx="8058149" cy="8220396"/>
            <a:chOff x="-3" y="-1573903"/>
            <a:chExt cx="10160794" cy="10365371"/>
          </a:xfrm>
        </p:grpSpPr>
        <p:sp>
          <p:nvSpPr>
            <p:cNvPr id="4" name="TextBox 4">
              <a:extLst>
                <a:ext uri="{FF2B5EF4-FFF2-40B4-BE49-F238E27FC236}">
                  <a16:creationId xmlns:a16="http://schemas.microsoft.com/office/drawing/2014/main" id="{CF8244EA-02A7-2D2B-4F70-1AE32837299C}"/>
                </a:ext>
              </a:extLst>
            </p:cNvPr>
            <p:cNvSpPr txBox="1"/>
            <p:nvPr/>
          </p:nvSpPr>
          <p:spPr>
            <a:xfrm>
              <a:off x="990302" y="-1573903"/>
              <a:ext cx="8180189" cy="1824248"/>
            </a:xfrm>
            <a:prstGeom prst="rect">
              <a:avLst/>
            </a:prstGeom>
          </p:spPr>
          <p:txBody>
            <a:bodyPr lIns="0" tIns="0" rIns="0" bIns="0" rtlCol="0" anchor="t">
              <a:spAutoFit/>
            </a:bodyPr>
            <a:lstStyle/>
            <a:p>
              <a:pPr algn="ctr" defTabSz="960486">
                <a:lnSpc>
                  <a:spcPts val="5881"/>
                </a:lnSpc>
                <a:spcBef>
                  <a:spcPct val="0"/>
                </a:spcBef>
                <a:spcAft>
                  <a:spcPts val="606"/>
                </a:spcAft>
                <a:defRPr/>
              </a:pPr>
              <a:r>
                <a:rPr lang="en-US" sz="4201" b="1" kern="1200" dirty="0">
                  <a:solidFill>
                    <a:srgbClr val="FFFFFF"/>
                  </a:solidFill>
                  <a:latin typeface="Arial Bold"/>
                  <a:ea typeface="+mn-ea"/>
                  <a:cs typeface="Arial Bold"/>
                  <a:sym typeface="Arial Bold"/>
                </a:rPr>
                <a:t>A Day in the Life of an Attorney Using AI</a:t>
              </a:r>
              <a:endParaRPr kumimoji="0" lang="en-US" sz="3999" b="1" i="0" u="none" strike="noStrike" kern="1200" cap="none" spc="0" normalizeH="0" baseline="0" noProof="0" dirty="0">
                <a:ln>
                  <a:noFill/>
                </a:ln>
                <a:solidFill>
                  <a:srgbClr val="111111"/>
                </a:solidFill>
                <a:effectLst/>
                <a:uLnTx/>
                <a:uFillTx/>
                <a:latin typeface="Arial Bold"/>
                <a:ea typeface="Arial Bold"/>
                <a:cs typeface="Arial Bold"/>
                <a:sym typeface="Arial Bold"/>
              </a:endParaRPr>
            </a:p>
          </p:txBody>
        </p:sp>
        <p:sp>
          <p:nvSpPr>
            <p:cNvPr id="5" name="TextBox 5">
              <a:extLst>
                <a:ext uri="{FF2B5EF4-FFF2-40B4-BE49-F238E27FC236}">
                  <a16:creationId xmlns:a16="http://schemas.microsoft.com/office/drawing/2014/main" id="{EA0B696E-7230-769C-F819-0CA1E121A96A}"/>
                </a:ext>
              </a:extLst>
            </p:cNvPr>
            <p:cNvSpPr txBox="1"/>
            <p:nvPr/>
          </p:nvSpPr>
          <p:spPr>
            <a:xfrm>
              <a:off x="-3" y="661072"/>
              <a:ext cx="10160794" cy="8130396"/>
            </a:xfrm>
            <a:prstGeom prst="rect">
              <a:avLst/>
            </a:prstGeom>
          </p:spPr>
          <p:txBody>
            <a:bodyPr lIns="0" tIns="0" rIns="0" bIns="0" rtlCol="0" anchor="t">
              <a:spAutoFit/>
            </a:bodyPr>
            <a:lstStyle/>
            <a:p>
              <a:pPr>
                <a:buNone/>
              </a:pPr>
              <a:r>
                <a:rPr lang="en-US" sz="3100" b="1" dirty="0">
                  <a:solidFill>
                    <a:schemeClr val="tx2">
                      <a:lumMod val="20000"/>
                      <a:lumOff val="80000"/>
                    </a:schemeClr>
                  </a:solidFill>
                </a:rPr>
                <a:t>Morning</a:t>
              </a:r>
            </a:p>
            <a:p>
              <a:pPr>
                <a:buNone/>
              </a:pPr>
              <a:r>
                <a:rPr lang="en-US" sz="2400" dirty="0">
                  <a:solidFill>
                    <a:schemeClr val="bg1"/>
                  </a:solidFill>
                </a:rPr>
                <a:t> </a:t>
              </a:r>
            </a:p>
            <a:p>
              <a:pPr lvl="1">
                <a:buFont typeface="Arial" panose="020B0604020202020204" pitchFamily="34" charset="0"/>
                <a:buChar char="•"/>
              </a:pPr>
              <a:r>
                <a:rPr lang="en-US" sz="2400" dirty="0">
                  <a:solidFill>
                    <a:schemeClr val="bg1"/>
                  </a:solidFill>
                </a:rPr>
                <a:t> Drafting client emails</a:t>
              </a:r>
            </a:p>
            <a:p>
              <a:pPr lvl="1">
                <a:buFont typeface="Arial" panose="020B0604020202020204" pitchFamily="34" charset="0"/>
                <a:buChar char="•"/>
              </a:pPr>
              <a:r>
                <a:rPr lang="en-US" sz="2400" dirty="0">
                  <a:solidFill>
                    <a:schemeClr val="bg1"/>
                  </a:solidFill>
                </a:rPr>
                <a:t> Summarizing documents</a:t>
              </a:r>
            </a:p>
            <a:p>
              <a:pPr lvl="1">
                <a:buFont typeface="Arial" panose="020B0604020202020204" pitchFamily="34" charset="0"/>
                <a:buChar char="•"/>
              </a:pPr>
              <a:r>
                <a:rPr lang="en-US" sz="2400" dirty="0">
                  <a:solidFill>
                    <a:schemeClr val="bg1"/>
                  </a:solidFill>
                </a:rPr>
                <a:t> Preparing marketing posts</a:t>
              </a:r>
            </a:p>
            <a:p>
              <a:endParaRPr lang="en-US" sz="3100" b="1" dirty="0">
                <a:solidFill>
                  <a:schemeClr val="tx2">
                    <a:lumMod val="20000"/>
                    <a:lumOff val="80000"/>
                  </a:schemeClr>
                </a:solidFill>
                <a:ea typeface="Calibri"/>
                <a:cs typeface="Calibri"/>
              </a:endParaRPr>
            </a:p>
            <a:p>
              <a:pPr>
                <a:buNone/>
              </a:pPr>
              <a:r>
                <a:rPr lang="en-US" sz="3100" b="1" dirty="0">
                  <a:solidFill>
                    <a:schemeClr val="tx2">
                      <a:lumMod val="20000"/>
                      <a:lumOff val="80000"/>
                    </a:schemeClr>
                  </a:solidFill>
                </a:rPr>
                <a:t>Midday</a:t>
              </a:r>
              <a:endParaRPr lang="en-US" sz="3100" b="1" dirty="0">
                <a:solidFill>
                  <a:schemeClr val="tx2">
                    <a:lumMod val="20000"/>
                    <a:lumOff val="80000"/>
                  </a:schemeClr>
                </a:solidFill>
                <a:ea typeface="Calibri"/>
                <a:cs typeface="Calibri"/>
              </a:endParaRPr>
            </a:p>
            <a:p>
              <a:pPr lvl="1">
                <a:buFont typeface="Arial" panose="020B0604020202020204" pitchFamily="34" charset="0"/>
                <a:buChar char="•"/>
              </a:pPr>
              <a:r>
                <a:rPr lang="en-US" sz="2400" dirty="0">
                  <a:solidFill>
                    <a:schemeClr val="bg1"/>
                  </a:solidFill>
                </a:rPr>
                <a:t> Document comparison</a:t>
              </a:r>
            </a:p>
            <a:p>
              <a:pPr lvl="1">
                <a:buFont typeface="Arial" panose="020B0604020202020204" pitchFamily="34" charset="0"/>
                <a:buChar char="•"/>
              </a:pPr>
              <a:r>
                <a:rPr lang="en-US" sz="2400" dirty="0">
                  <a:solidFill>
                    <a:schemeClr val="bg1"/>
                  </a:solidFill>
                </a:rPr>
                <a:t> Data extraction</a:t>
              </a:r>
            </a:p>
            <a:p>
              <a:pPr lvl="1">
                <a:buFont typeface="Arial" panose="020B0604020202020204" pitchFamily="34" charset="0"/>
                <a:buChar char="•"/>
              </a:pPr>
              <a:r>
                <a:rPr lang="en-US" sz="2400" dirty="0">
                  <a:solidFill>
                    <a:schemeClr val="bg1"/>
                  </a:solidFill>
                </a:rPr>
                <a:t> Drafting internal memos</a:t>
              </a:r>
            </a:p>
            <a:p>
              <a:endParaRPr lang="en-US" sz="3100" b="1" dirty="0">
                <a:solidFill>
                  <a:schemeClr val="tx2">
                    <a:lumMod val="20000"/>
                    <a:lumOff val="80000"/>
                  </a:schemeClr>
                </a:solidFill>
              </a:endParaRPr>
            </a:p>
            <a:p>
              <a:pPr>
                <a:buNone/>
              </a:pPr>
              <a:r>
                <a:rPr lang="en-US" sz="3100" b="1" dirty="0">
                  <a:solidFill>
                    <a:schemeClr val="tx2">
                      <a:lumMod val="20000"/>
                      <a:lumOff val="80000"/>
                    </a:schemeClr>
                  </a:solidFill>
                </a:rPr>
                <a:t>Afternoon</a:t>
              </a:r>
              <a:endParaRPr lang="en-US" sz="3100" b="1">
                <a:solidFill>
                  <a:schemeClr val="tx2">
                    <a:lumMod val="20000"/>
                    <a:lumOff val="80000"/>
                  </a:schemeClr>
                </a:solidFill>
                <a:ea typeface="Calibri"/>
                <a:cs typeface="Calibri"/>
              </a:endParaRPr>
            </a:p>
            <a:p>
              <a:pPr lvl="1">
                <a:buFont typeface="Arial" panose="020B0604020202020204" pitchFamily="34" charset="0"/>
                <a:buChar char="•"/>
              </a:pPr>
              <a:r>
                <a:rPr lang="en-US" sz="2400" dirty="0">
                  <a:solidFill>
                    <a:schemeClr val="bg1"/>
                  </a:solidFill>
                </a:rPr>
                <a:t> Client communication</a:t>
              </a:r>
            </a:p>
            <a:p>
              <a:pPr lvl="1">
                <a:buFont typeface="Arial" panose="020B0604020202020204" pitchFamily="34" charset="0"/>
                <a:buChar char="•"/>
              </a:pPr>
              <a:r>
                <a:rPr lang="en-US" sz="2400" dirty="0">
                  <a:solidFill>
                    <a:schemeClr val="bg1"/>
                  </a:solidFill>
                </a:rPr>
                <a:t> Recruiting posts</a:t>
              </a:r>
            </a:p>
            <a:p>
              <a:pPr lvl="1">
                <a:buFont typeface="Arial" panose="020B0604020202020204" pitchFamily="34" charset="0"/>
                <a:buChar char="•"/>
              </a:pPr>
              <a:r>
                <a:rPr lang="en-US" sz="2400" dirty="0">
                  <a:solidFill>
                    <a:schemeClr val="bg1"/>
                  </a:solidFill>
                </a:rPr>
                <a:t> Fraud monitoring alerts</a:t>
              </a:r>
            </a:p>
            <a:p>
              <a:endParaRPr kumimoji="0" lang="en-US" sz="2400" b="0" i="0" u="none" strike="noStrike" kern="1200" cap="none" spc="0" normalizeH="0" baseline="0" noProof="0" dirty="0">
                <a:ln>
                  <a:noFill/>
                </a:ln>
                <a:solidFill>
                  <a:srgbClr val="090909"/>
                </a:solidFill>
                <a:effectLst/>
                <a:uLnTx/>
                <a:uFillTx/>
                <a:latin typeface="Arial"/>
                <a:ea typeface="Arial"/>
                <a:cs typeface="Arial"/>
                <a:sym typeface="Arial"/>
              </a:endParaRPr>
            </a:p>
          </p:txBody>
        </p:sp>
      </p:grpSp>
      <p:sp>
        <p:nvSpPr>
          <p:cNvPr id="8" name="TextBox 7">
            <a:extLst>
              <a:ext uri="{FF2B5EF4-FFF2-40B4-BE49-F238E27FC236}">
                <a16:creationId xmlns:a16="http://schemas.microsoft.com/office/drawing/2014/main" id="{9400D1B6-1545-6479-A7FB-42BF785D95D6}"/>
              </a:ext>
            </a:extLst>
          </p:cNvPr>
          <p:cNvSpPr txBox="1"/>
          <p:nvPr/>
        </p:nvSpPr>
        <p:spPr>
          <a:xfrm>
            <a:off x="381000" y="9867900"/>
            <a:ext cx="1066800" cy="369332"/>
          </a:xfrm>
          <a:prstGeom prst="rect">
            <a:avLst/>
          </a:prstGeom>
          <a:noFill/>
        </p:spPr>
        <p:txBody>
          <a:bodyPr wrap="square" rtlCol="0">
            <a:spAutoFit/>
          </a:bodyPr>
          <a:lstStyle/>
          <a:p>
            <a:r>
              <a:rPr lang="en-US" dirty="0"/>
              <a:t>2026</a:t>
            </a:r>
          </a:p>
        </p:txBody>
      </p:sp>
    </p:spTree>
    <p:extLst>
      <p:ext uri="{BB962C8B-B14F-4D97-AF65-F5344CB8AC3E}">
        <p14:creationId xmlns:p14="http://schemas.microsoft.com/office/powerpoint/2010/main" val="1195246624"/>
      </p:ext>
    </p:extLst>
  </p:cSld>
  <p:clrMapOvr>
    <a:masterClrMapping/>
  </p:clrMapOvr>
  <p:transition>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EF1222D-1A2B-6A3F-D028-E0C74774327C}"/>
            </a:ext>
          </a:extLst>
        </p:cNvPr>
        <p:cNvGrpSpPr/>
        <p:nvPr/>
      </p:nvGrpSpPr>
      <p:grpSpPr>
        <a:xfrm>
          <a:off x="0" y="0"/>
          <a:ext cx="1" cy="1"/>
          <a:chOff x="0" y="0"/>
          <a:chExt cx="1" cy="1"/>
        </a:xfrm>
      </p:grpSpPr>
      <p:sp>
        <p:nvSpPr>
          <p:cNvPr id="32" name="Rectangle 31">
            <a:extLst>
              <a:ext uri="{FF2B5EF4-FFF2-40B4-BE49-F238E27FC236}">
                <a16:creationId xmlns:a16="http://schemas.microsoft.com/office/drawing/2014/main" id="{D41E9DCB-E30F-3707-D014-03ADF2D814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solidFill>
            <a:srgbClr val="6666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0C63D77F-2235-ED20-CA99-2900C4E4F7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5518" y="720090"/>
            <a:ext cx="16856964" cy="8846820"/>
          </a:xfrm>
          <a:prstGeom prst="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3">
            <a:extLst>
              <a:ext uri="{FF2B5EF4-FFF2-40B4-BE49-F238E27FC236}">
                <a16:creationId xmlns:a16="http://schemas.microsoft.com/office/drawing/2014/main" id="{FC559181-6B38-D6E3-DAE2-8AACEFD443D3}"/>
              </a:ext>
            </a:extLst>
          </p:cNvPr>
          <p:cNvGrpSpPr/>
          <p:nvPr/>
        </p:nvGrpSpPr>
        <p:grpSpPr>
          <a:xfrm>
            <a:off x="9264649" y="2255861"/>
            <a:ext cx="9023351" cy="6861343"/>
            <a:chOff x="-3" y="-152400"/>
            <a:chExt cx="10160794" cy="8651695"/>
          </a:xfrm>
        </p:grpSpPr>
        <p:sp>
          <p:nvSpPr>
            <p:cNvPr id="4" name="TextBox 4">
              <a:extLst>
                <a:ext uri="{FF2B5EF4-FFF2-40B4-BE49-F238E27FC236}">
                  <a16:creationId xmlns:a16="http://schemas.microsoft.com/office/drawing/2014/main" id="{58F45E6C-0308-9EE1-9B4E-9C605AA05DFA}"/>
                </a:ext>
              </a:extLst>
            </p:cNvPr>
            <p:cNvSpPr txBox="1"/>
            <p:nvPr/>
          </p:nvSpPr>
          <p:spPr>
            <a:xfrm>
              <a:off x="461364" y="-152400"/>
              <a:ext cx="8180188" cy="870202"/>
            </a:xfrm>
            <a:prstGeom prst="rect">
              <a:avLst/>
            </a:prstGeom>
          </p:spPr>
          <p:txBody>
            <a:bodyPr lIns="0" tIns="0" rIns="0" bIns="0" rtlCol="0" anchor="t">
              <a:spAutoFit/>
            </a:bodyPr>
            <a:lstStyle/>
            <a:p>
              <a:pPr algn="ctr" defTabSz="960486">
                <a:lnSpc>
                  <a:spcPts val="5881"/>
                </a:lnSpc>
                <a:spcBef>
                  <a:spcPct val="0"/>
                </a:spcBef>
                <a:spcAft>
                  <a:spcPts val="606"/>
                </a:spcAft>
                <a:defRPr/>
              </a:pPr>
              <a:r>
                <a:rPr lang="en-US" sz="4201" b="1" kern="1200" dirty="0">
                  <a:solidFill>
                    <a:srgbClr val="FFFFFF"/>
                  </a:solidFill>
                  <a:latin typeface="Arial Bold"/>
                  <a:ea typeface="+mn-ea"/>
                  <a:cs typeface="Arial Bold"/>
                  <a:sym typeface="Arial Bold"/>
                </a:rPr>
                <a:t>Real Prompt Examples</a:t>
              </a:r>
              <a:endParaRPr kumimoji="0" lang="en-US" sz="3999" b="1" i="0" u="none" strike="noStrike" kern="1200" cap="none" spc="0" normalizeH="0" baseline="0" noProof="0" dirty="0">
                <a:ln>
                  <a:noFill/>
                </a:ln>
                <a:solidFill>
                  <a:srgbClr val="111111"/>
                </a:solidFill>
                <a:effectLst/>
                <a:uLnTx/>
                <a:uFillTx/>
                <a:latin typeface="Arial Bold"/>
                <a:ea typeface="Arial Bold"/>
                <a:cs typeface="Arial Bold"/>
                <a:sym typeface="Arial Bold"/>
              </a:endParaRPr>
            </a:p>
          </p:txBody>
        </p:sp>
        <p:sp>
          <p:nvSpPr>
            <p:cNvPr id="5" name="TextBox 5">
              <a:extLst>
                <a:ext uri="{FF2B5EF4-FFF2-40B4-BE49-F238E27FC236}">
                  <a16:creationId xmlns:a16="http://schemas.microsoft.com/office/drawing/2014/main" id="{0B06638D-01FA-87B3-7BE0-14754E96449F}"/>
                </a:ext>
              </a:extLst>
            </p:cNvPr>
            <p:cNvSpPr txBox="1"/>
            <p:nvPr/>
          </p:nvSpPr>
          <p:spPr>
            <a:xfrm>
              <a:off x="-3" y="1727200"/>
              <a:ext cx="10160794" cy="6772095"/>
            </a:xfrm>
            <a:prstGeom prst="rect">
              <a:avLst/>
            </a:prstGeom>
          </p:spPr>
          <p:txBody>
            <a:bodyPr lIns="0" tIns="0" rIns="0" bIns="0" rtlCol="0" anchor="t">
              <a:spAutoFit/>
            </a:bodyPr>
            <a:lstStyle/>
            <a:p>
              <a:pPr>
                <a:buNone/>
              </a:pPr>
              <a:r>
                <a:rPr lang="en-US" sz="3200" b="1" dirty="0">
                  <a:solidFill>
                    <a:schemeClr val="bg1"/>
                  </a:solidFill>
                </a:rPr>
                <a:t>Bad prompt:</a:t>
              </a:r>
            </a:p>
            <a:p>
              <a:pPr>
                <a:buNone/>
              </a:pPr>
              <a:r>
                <a:rPr lang="en-US" sz="3200" dirty="0">
                  <a:solidFill>
                    <a:schemeClr val="bg1"/>
                  </a:solidFill>
                </a:rPr>
                <a:t>	Summarize this contract</a:t>
              </a:r>
            </a:p>
            <a:p>
              <a:pPr>
                <a:buNone/>
              </a:pPr>
              <a:endParaRPr lang="en-US" sz="3200" dirty="0">
                <a:solidFill>
                  <a:schemeClr val="bg1"/>
                </a:solidFill>
              </a:endParaRPr>
            </a:p>
            <a:p>
              <a:pPr>
                <a:buNone/>
              </a:pPr>
              <a:r>
                <a:rPr lang="en-US" sz="3200" b="1" dirty="0">
                  <a:solidFill>
                    <a:schemeClr val="bg1"/>
                  </a:solidFill>
                </a:rPr>
                <a:t>Better prompt:</a:t>
              </a:r>
            </a:p>
            <a:p>
              <a:pPr>
                <a:buNone/>
              </a:pPr>
              <a:r>
                <a:rPr lang="en-US" sz="3200" dirty="0">
                  <a:solidFill>
                    <a:schemeClr val="bg1"/>
                  </a:solidFill>
                </a:rPr>
                <a:t>	Summarize this closing disclosure and list:</a:t>
              </a:r>
            </a:p>
            <a:p>
              <a:pPr lvl="3">
                <a:buFont typeface="Arial" panose="020B0604020202020204" pitchFamily="34" charset="0"/>
                <a:buChar char="•"/>
              </a:pPr>
              <a:r>
                <a:rPr lang="en-US" sz="3200" dirty="0">
                  <a:solidFill>
                    <a:schemeClr val="bg1"/>
                  </a:solidFill>
                </a:rPr>
                <a:t> key financial terms</a:t>
              </a:r>
            </a:p>
            <a:p>
              <a:pPr lvl="3">
                <a:buFont typeface="Arial" panose="020B0604020202020204" pitchFamily="34" charset="0"/>
                <a:buChar char="•"/>
              </a:pPr>
              <a:r>
                <a:rPr lang="en-US" sz="3200" dirty="0">
                  <a:solidFill>
                    <a:schemeClr val="bg1"/>
                  </a:solidFill>
                </a:rPr>
                <a:t> discrepancies</a:t>
              </a:r>
            </a:p>
            <a:p>
              <a:pPr lvl="3">
                <a:buFont typeface="Arial" panose="020B0604020202020204" pitchFamily="34" charset="0"/>
                <a:buChar char="•"/>
              </a:pPr>
              <a:r>
                <a:rPr lang="en-US" sz="3200" dirty="0">
                  <a:solidFill>
                    <a:schemeClr val="bg1"/>
                  </a:solidFill>
                </a:rPr>
                <a:t> items requiring human review</a:t>
              </a:r>
            </a:p>
            <a:p>
              <a:pPr lvl="3"/>
              <a:endParaRPr lang="en-US" sz="3100" b="1" dirty="0">
                <a:solidFill>
                  <a:srgbClr val="FF0000"/>
                </a:solidFill>
              </a:endParaRPr>
            </a:p>
            <a:p>
              <a:r>
                <a:rPr lang="en-US" sz="3100" b="1" dirty="0">
                  <a:solidFill>
                    <a:srgbClr val="FF0000"/>
                  </a:solidFill>
                </a:rPr>
                <a:t>Prompts Matter to Prevent Hallucinations </a:t>
              </a:r>
              <a:endParaRPr lang="en-US" sz="3100" b="1" dirty="0">
                <a:solidFill>
                  <a:srgbClr val="FF0000"/>
                </a:solidFill>
                <a:ea typeface="Calibri"/>
                <a:cs typeface="Calibri"/>
              </a:endParaRPr>
            </a:p>
            <a:p>
              <a:pPr>
                <a:buNone/>
              </a:pPr>
              <a:endParaRPr lang="en-US" sz="3100" b="1" dirty="0">
                <a:solidFill>
                  <a:schemeClr val="tx2">
                    <a:lumMod val="20000"/>
                    <a:lumOff val="80000"/>
                  </a:schemeClr>
                </a:solidFill>
              </a:endParaRPr>
            </a:p>
          </p:txBody>
        </p:sp>
      </p:grpSp>
      <p:sp>
        <p:nvSpPr>
          <p:cNvPr id="8" name="TextBox 7">
            <a:extLst>
              <a:ext uri="{FF2B5EF4-FFF2-40B4-BE49-F238E27FC236}">
                <a16:creationId xmlns:a16="http://schemas.microsoft.com/office/drawing/2014/main" id="{331B5EF0-D7B8-CDD5-F4B5-744F3785BFB1}"/>
              </a:ext>
            </a:extLst>
          </p:cNvPr>
          <p:cNvSpPr txBox="1"/>
          <p:nvPr/>
        </p:nvSpPr>
        <p:spPr>
          <a:xfrm>
            <a:off x="381000" y="9867900"/>
            <a:ext cx="1066800" cy="369332"/>
          </a:xfrm>
          <a:prstGeom prst="rect">
            <a:avLst/>
          </a:prstGeom>
          <a:noFill/>
        </p:spPr>
        <p:txBody>
          <a:bodyPr wrap="square" rtlCol="0">
            <a:spAutoFit/>
          </a:bodyPr>
          <a:lstStyle/>
          <a:p>
            <a:r>
              <a:rPr lang="en-US" dirty="0"/>
              <a:t>2026</a:t>
            </a:r>
          </a:p>
        </p:txBody>
      </p:sp>
      <p:pic>
        <p:nvPicPr>
          <p:cNvPr id="2" name="Picture 1">
            <a:extLst>
              <a:ext uri="{FF2B5EF4-FFF2-40B4-BE49-F238E27FC236}">
                <a16:creationId xmlns:a16="http://schemas.microsoft.com/office/drawing/2014/main" id="{ABA7E63D-57ED-02E3-2B44-2EBE04F2E7F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60984" y="2628900"/>
            <a:ext cx="8229600" cy="8229600"/>
          </a:xfrm>
          <a:prstGeom prst="rect">
            <a:avLst/>
          </a:prstGeom>
        </p:spPr>
      </p:pic>
    </p:spTree>
    <p:extLst>
      <p:ext uri="{BB962C8B-B14F-4D97-AF65-F5344CB8AC3E}">
        <p14:creationId xmlns:p14="http://schemas.microsoft.com/office/powerpoint/2010/main" val="3795561566"/>
      </p:ext>
    </p:extLst>
  </p:cSld>
  <p:clrMapOvr>
    <a:masterClrMapping/>
  </p:clrMapOvr>
  <p:transition>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C21763B-2104-2344-711B-929C97664DD3}"/>
            </a:ext>
          </a:extLst>
        </p:cNvPr>
        <p:cNvGrpSpPr/>
        <p:nvPr/>
      </p:nvGrpSpPr>
      <p:grpSpPr>
        <a:xfrm>
          <a:off x="0" y="0"/>
          <a:ext cx="1" cy="1"/>
          <a:chOff x="0" y="0"/>
          <a:chExt cx="1" cy="1"/>
        </a:xfrm>
      </p:grpSpPr>
      <p:sp>
        <p:nvSpPr>
          <p:cNvPr id="32" name="Rectangle 31">
            <a:extLst>
              <a:ext uri="{FF2B5EF4-FFF2-40B4-BE49-F238E27FC236}">
                <a16:creationId xmlns:a16="http://schemas.microsoft.com/office/drawing/2014/main" id="{58A15915-D01C-94A1-6B70-56DDB7499E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solidFill>
            <a:srgbClr val="6666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07EAEF21-91B5-E14D-0812-3383AEA604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5518" y="720090"/>
            <a:ext cx="16856964" cy="8846820"/>
          </a:xfrm>
          <a:prstGeom prst="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3">
            <a:extLst>
              <a:ext uri="{FF2B5EF4-FFF2-40B4-BE49-F238E27FC236}">
                <a16:creationId xmlns:a16="http://schemas.microsoft.com/office/drawing/2014/main" id="{CF4DBE7B-EBE9-1E64-1912-6EA6C790F746}"/>
              </a:ext>
            </a:extLst>
          </p:cNvPr>
          <p:cNvGrpSpPr/>
          <p:nvPr/>
        </p:nvGrpSpPr>
        <p:grpSpPr>
          <a:xfrm>
            <a:off x="9264649" y="2255861"/>
            <a:ext cx="9023351" cy="1967696"/>
            <a:chOff x="-3" y="-152400"/>
            <a:chExt cx="10160794" cy="2481133"/>
          </a:xfrm>
        </p:grpSpPr>
        <p:sp>
          <p:nvSpPr>
            <p:cNvPr id="4" name="TextBox 4">
              <a:extLst>
                <a:ext uri="{FF2B5EF4-FFF2-40B4-BE49-F238E27FC236}">
                  <a16:creationId xmlns:a16="http://schemas.microsoft.com/office/drawing/2014/main" id="{8BAB2379-493F-54BE-3A80-80DCFEBCF602}"/>
                </a:ext>
              </a:extLst>
            </p:cNvPr>
            <p:cNvSpPr txBox="1"/>
            <p:nvPr/>
          </p:nvSpPr>
          <p:spPr>
            <a:xfrm>
              <a:off x="990302" y="-152400"/>
              <a:ext cx="8180189" cy="870202"/>
            </a:xfrm>
            <a:prstGeom prst="rect">
              <a:avLst/>
            </a:prstGeom>
          </p:spPr>
          <p:txBody>
            <a:bodyPr lIns="0" tIns="0" rIns="0" bIns="0" rtlCol="0" anchor="t">
              <a:spAutoFit/>
            </a:bodyPr>
            <a:lstStyle/>
            <a:p>
              <a:pPr algn="ctr" defTabSz="960486">
                <a:lnSpc>
                  <a:spcPts val="5881"/>
                </a:lnSpc>
                <a:spcBef>
                  <a:spcPct val="0"/>
                </a:spcBef>
                <a:spcAft>
                  <a:spcPts val="606"/>
                </a:spcAft>
                <a:defRPr/>
              </a:pPr>
              <a:endParaRPr kumimoji="0" lang="en-US" sz="3999" b="1" i="0" u="none" strike="noStrike" kern="1200" cap="none" spc="0" normalizeH="0" baseline="0" noProof="0" dirty="0">
                <a:ln>
                  <a:noFill/>
                </a:ln>
                <a:solidFill>
                  <a:srgbClr val="111111"/>
                </a:solidFill>
                <a:effectLst/>
                <a:uLnTx/>
                <a:uFillTx/>
                <a:latin typeface="Arial Bold"/>
                <a:ea typeface="Arial Bold"/>
                <a:cs typeface="Arial Bold"/>
                <a:sym typeface="Arial Bold"/>
              </a:endParaRPr>
            </a:p>
          </p:txBody>
        </p:sp>
        <p:sp>
          <p:nvSpPr>
            <p:cNvPr id="5" name="TextBox 5">
              <a:extLst>
                <a:ext uri="{FF2B5EF4-FFF2-40B4-BE49-F238E27FC236}">
                  <a16:creationId xmlns:a16="http://schemas.microsoft.com/office/drawing/2014/main" id="{6FF7E724-BDBA-8655-FF16-2DBC277442AE}"/>
                </a:ext>
              </a:extLst>
            </p:cNvPr>
            <p:cNvSpPr txBox="1"/>
            <p:nvPr/>
          </p:nvSpPr>
          <p:spPr>
            <a:xfrm>
              <a:off x="-3" y="1727200"/>
              <a:ext cx="10160794" cy="601533"/>
            </a:xfrm>
            <a:prstGeom prst="rect">
              <a:avLst/>
            </a:prstGeom>
          </p:spPr>
          <p:txBody>
            <a:bodyPr lIns="0" tIns="0" rIns="0" bIns="0" rtlCol="0" anchor="t">
              <a:spAutoFit/>
            </a:bodyPr>
            <a:lstStyle/>
            <a:p>
              <a:pPr>
                <a:buNone/>
              </a:pPr>
              <a:endParaRPr lang="en-US" sz="3100" b="1" dirty="0">
                <a:solidFill>
                  <a:schemeClr val="tx2">
                    <a:lumMod val="20000"/>
                    <a:lumOff val="80000"/>
                  </a:schemeClr>
                </a:solidFill>
              </a:endParaRPr>
            </a:p>
          </p:txBody>
        </p:sp>
      </p:grpSp>
      <p:sp>
        <p:nvSpPr>
          <p:cNvPr id="8" name="TextBox 7">
            <a:extLst>
              <a:ext uri="{FF2B5EF4-FFF2-40B4-BE49-F238E27FC236}">
                <a16:creationId xmlns:a16="http://schemas.microsoft.com/office/drawing/2014/main" id="{1FFF0501-4230-92BB-3C8D-C16DB1E6BD78}"/>
              </a:ext>
            </a:extLst>
          </p:cNvPr>
          <p:cNvSpPr txBox="1"/>
          <p:nvPr/>
        </p:nvSpPr>
        <p:spPr>
          <a:xfrm>
            <a:off x="381000" y="9867900"/>
            <a:ext cx="1066800" cy="369332"/>
          </a:xfrm>
          <a:prstGeom prst="rect">
            <a:avLst/>
          </a:prstGeom>
          <a:noFill/>
        </p:spPr>
        <p:txBody>
          <a:bodyPr wrap="square" rtlCol="0">
            <a:spAutoFit/>
          </a:bodyPr>
          <a:lstStyle/>
          <a:p>
            <a:r>
              <a:rPr lang="en-US" dirty="0"/>
              <a:t>2026</a:t>
            </a:r>
          </a:p>
        </p:txBody>
      </p:sp>
      <p:pic>
        <p:nvPicPr>
          <p:cNvPr id="6" name="Picture 5">
            <a:extLst>
              <a:ext uri="{FF2B5EF4-FFF2-40B4-BE49-F238E27FC236}">
                <a16:creationId xmlns:a16="http://schemas.microsoft.com/office/drawing/2014/main" id="{B2079151-16F1-739A-2A5D-CD98A02560A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94681" y="1866900"/>
            <a:ext cx="15262754" cy="7086600"/>
          </a:xfrm>
          <a:prstGeom prst="rect">
            <a:avLst/>
          </a:prstGeom>
        </p:spPr>
      </p:pic>
    </p:spTree>
    <p:extLst>
      <p:ext uri="{BB962C8B-B14F-4D97-AF65-F5344CB8AC3E}">
        <p14:creationId xmlns:p14="http://schemas.microsoft.com/office/powerpoint/2010/main" val="2806729781"/>
      </p:ext>
    </p:extLst>
  </p:cSld>
  <p:clrMapOvr>
    <a:masterClrMapping/>
  </p:clrMapOvr>
  <p:transition>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Text 0"/>
          <p:cNvSpPr/>
          <p:nvPr/>
        </p:nvSpPr>
        <p:spPr>
          <a:xfrm>
            <a:off x="822960" y="521208"/>
            <a:ext cx="13030200" cy="754380"/>
          </a:xfrm>
          <a:prstGeom prst="rect">
            <a:avLst/>
          </a:prstGeom>
          <a:noFill/>
          <a:ln/>
        </p:spPr>
        <p:txBody>
          <a:bodyPr wrap="square" lIns="0" tIns="0" rIns="0" bIns="0" rtlCol="0" anchor="ctr"/>
          <a:lstStyle/>
          <a:p>
            <a:r>
              <a:rPr lang="en-US" sz="4800" b="1" dirty="0">
                <a:latin typeface="Cambria"/>
                <a:ea typeface="Cambria"/>
                <a:cs typeface="Cambria" pitchFamily="34" charset="-120"/>
              </a:rPr>
              <a:t>7 Prompts for ChatGPT's New Side Chat</a:t>
            </a:r>
            <a:endParaRPr lang="en-US" sz="4800">
              <a:latin typeface="Cambria"/>
              <a:ea typeface="Cambria"/>
              <a:cs typeface="Calibri"/>
            </a:endParaRPr>
          </a:p>
        </p:txBody>
      </p:sp>
      <p:sp>
        <p:nvSpPr>
          <p:cNvPr id="3" name="Text 1"/>
          <p:cNvSpPr/>
          <p:nvPr/>
        </p:nvSpPr>
        <p:spPr>
          <a:xfrm>
            <a:off x="822960" y="1344168"/>
            <a:ext cx="14538960" cy="480060"/>
          </a:xfrm>
          <a:prstGeom prst="rect">
            <a:avLst/>
          </a:prstGeom>
          <a:noFill/>
          <a:ln/>
        </p:spPr>
        <p:txBody>
          <a:bodyPr wrap="square" lIns="0" tIns="0" rIns="0" bIns="0" rtlCol="0" anchor="ctr"/>
          <a:lstStyle/>
          <a:p>
            <a:r>
              <a:rPr lang="en-US" sz="1950" i="1" dirty="0">
                <a:latin typeface="Calibri"/>
                <a:ea typeface="Calibri"/>
                <a:cs typeface="Calibri"/>
              </a:rPr>
              <a:t>ChatGPT now plugs into Chrome and the desktop app — ask about the page, video, or tabs you already have open.</a:t>
            </a:r>
            <a:endParaRPr lang="en-US" sz="1950">
              <a:latin typeface="Calibri"/>
              <a:ea typeface="Calibri"/>
              <a:cs typeface="Calibri"/>
            </a:endParaRPr>
          </a:p>
        </p:txBody>
      </p:sp>
      <p:sp>
        <p:nvSpPr>
          <p:cNvPr id="4" name="Shape 2"/>
          <p:cNvSpPr/>
          <p:nvPr/>
        </p:nvSpPr>
        <p:spPr>
          <a:xfrm>
            <a:off x="822960" y="2125980"/>
            <a:ext cx="7927848" cy="1577340"/>
          </a:xfrm>
          <a:prstGeom prst="roundRect">
            <a:avLst>
              <a:gd name="adj" fmla="val 6957"/>
            </a:avLst>
          </a:prstGeom>
          <a:solidFill>
            <a:srgbClr val="FFFFFF"/>
          </a:solidFill>
          <a:ln w="12700">
            <a:solidFill>
              <a:srgbClr val="FFFFFF"/>
            </a:solidFill>
            <a:prstDash val="solid"/>
          </a:ln>
        </p:spPr>
        <p:txBody>
          <a:bodyPr/>
          <a:lstStyle/>
          <a:p>
            <a:endParaRPr lang="en-US" sz="2700"/>
          </a:p>
        </p:txBody>
      </p:sp>
      <p:sp>
        <p:nvSpPr>
          <p:cNvPr id="5" name="Shape 3"/>
          <p:cNvSpPr/>
          <p:nvPr/>
        </p:nvSpPr>
        <p:spPr>
          <a:xfrm>
            <a:off x="1097280" y="2386584"/>
            <a:ext cx="548640" cy="548640"/>
          </a:xfrm>
          <a:prstGeom prst="ellipse">
            <a:avLst/>
          </a:prstGeom>
          <a:solidFill>
            <a:srgbClr val="8E0E22"/>
          </a:solidFill>
          <a:ln/>
        </p:spPr>
        <p:txBody>
          <a:bodyPr/>
          <a:lstStyle/>
          <a:p>
            <a:endParaRPr lang="en-US" sz="2700"/>
          </a:p>
        </p:txBody>
      </p:sp>
      <p:sp>
        <p:nvSpPr>
          <p:cNvPr id="6" name="Text 4"/>
          <p:cNvSpPr/>
          <p:nvPr/>
        </p:nvSpPr>
        <p:spPr>
          <a:xfrm>
            <a:off x="1097280" y="2386584"/>
            <a:ext cx="548640" cy="548640"/>
          </a:xfrm>
          <a:prstGeom prst="rect">
            <a:avLst/>
          </a:prstGeom>
          <a:noFill/>
          <a:ln/>
        </p:spPr>
        <p:txBody>
          <a:bodyPr wrap="square" lIns="0" tIns="0" rIns="0" bIns="0" rtlCol="0" anchor="ctr"/>
          <a:lstStyle/>
          <a:p>
            <a:pPr algn="ctr"/>
            <a:r>
              <a:rPr lang="en-US" sz="2100" b="1" dirty="0">
                <a:solidFill>
                  <a:srgbClr val="FFFFFF"/>
                </a:solidFill>
                <a:latin typeface="Calibri" pitchFamily="34" charset="0"/>
                <a:ea typeface="Calibri" pitchFamily="34" charset="-122"/>
                <a:cs typeface="Calibri" pitchFamily="34" charset="-120"/>
              </a:rPr>
              <a:t>1</a:t>
            </a:r>
            <a:endParaRPr lang="en-US" sz="2100" dirty="0"/>
          </a:p>
        </p:txBody>
      </p:sp>
      <p:sp>
        <p:nvSpPr>
          <p:cNvPr id="7" name="Text 5"/>
          <p:cNvSpPr/>
          <p:nvPr/>
        </p:nvSpPr>
        <p:spPr>
          <a:xfrm>
            <a:off x="1851660" y="2318004"/>
            <a:ext cx="6624828" cy="384048"/>
          </a:xfrm>
          <a:prstGeom prst="rect">
            <a:avLst/>
          </a:prstGeom>
          <a:noFill/>
          <a:ln/>
        </p:spPr>
        <p:txBody>
          <a:bodyPr wrap="square" lIns="0" tIns="0" rIns="0" bIns="0" rtlCol="0" anchor="ctr"/>
          <a:lstStyle/>
          <a:p>
            <a:r>
              <a:rPr lang="en-US" sz="2025" b="1" dirty="0">
                <a:solidFill>
                  <a:srgbClr val="8E0E22"/>
                </a:solidFill>
                <a:latin typeface="Calibri" pitchFamily="34" charset="0"/>
                <a:ea typeface="Calibri" pitchFamily="34" charset="-122"/>
                <a:cs typeface="Calibri" pitchFamily="34" charset="-120"/>
              </a:rPr>
              <a:t>Summarize a YouTube video</a:t>
            </a:r>
            <a:endParaRPr lang="en-US" sz="2025" dirty="0"/>
          </a:p>
        </p:txBody>
      </p:sp>
      <p:sp>
        <p:nvSpPr>
          <p:cNvPr id="8" name="Text 6"/>
          <p:cNvSpPr/>
          <p:nvPr/>
        </p:nvSpPr>
        <p:spPr>
          <a:xfrm>
            <a:off x="1851660" y="2729484"/>
            <a:ext cx="6624828" cy="822960"/>
          </a:xfrm>
          <a:prstGeom prst="rect">
            <a:avLst/>
          </a:prstGeom>
          <a:noFill/>
          <a:ln/>
        </p:spPr>
        <p:txBody>
          <a:bodyPr wrap="square" lIns="0" tIns="0" rIns="0" bIns="0" rtlCol="0" anchor="t"/>
          <a:lstStyle/>
          <a:p>
            <a:pPr>
              <a:lnSpc>
                <a:spcPct val="105000"/>
              </a:lnSpc>
            </a:pPr>
            <a:r>
              <a:rPr lang="en-US" sz="1575" i="1" dirty="0">
                <a:solidFill>
                  <a:srgbClr val="8E0E22"/>
                </a:solidFill>
                <a:latin typeface="Calibri" pitchFamily="34" charset="0"/>
                <a:ea typeface="Calibri" pitchFamily="34" charset="-122"/>
                <a:cs typeface="Calibri" pitchFamily="34" charset="-120"/>
              </a:rPr>
              <a:t>"Give me five bullet points on this video, then the three most useful tips and roughly when each one appears."</a:t>
            </a:r>
            <a:endParaRPr lang="en-US" sz="1575" dirty="0"/>
          </a:p>
        </p:txBody>
      </p:sp>
      <p:sp>
        <p:nvSpPr>
          <p:cNvPr id="9" name="Shape 7"/>
          <p:cNvSpPr/>
          <p:nvPr/>
        </p:nvSpPr>
        <p:spPr>
          <a:xfrm>
            <a:off x="822960" y="3881628"/>
            <a:ext cx="7927848" cy="1577340"/>
          </a:xfrm>
          <a:prstGeom prst="roundRect">
            <a:avLst>
              <a:gd name="adj" fmla="val 6957"/>
            </a:avLst>
          </a:prstGeom>
          <a:solidFill>
            <a:srgbClr val="FFFFFF"/>
          </a:solidFill>
          <a:ln w="12700">
            <a:solidFill>
              <a:srgbClr val="FFFFFF"/>
            </a:solidFill>
            <a:prstDash val="solid"/>
          </a:ln>
        </p:spPr>
        <p:txBody>
          <a:bodyPr/>
          <a:lstStyle/>
          <a:p>
            <a:endParaRPr lang="en-US" sz="2700"/>
          </a:p>
        </p:txBody>
      </p:sp>
      <p:sp>
        <p:nvSpPr>
          <p:cNvPr id="10" name="Shape 8"/>
          <p:cNvSpPr/>
          <p:nvPr/>
        </p:nvSpPr>
        <p:spPr>
          <a:xfrm>
            <a:off x="1097280" y="4142232"/>
            <a:ext cx="548640" cy="548640"/>
          </a:xfrm>
          <a:prstGeom prst="ellipse">
            <a:avLst/>
          </a:prstGeom>
          <a:solidFill>
            <a:srgbClr val="C8102E"/>
          </a:solidFill>
          <a:ln/>
        </p:spPr>
        <p:txBody>
          <a:bodyPr/>
          <a:lstStyle/>
          <a:p>
            <a:endParaRPr lang="en-US" sz="2700"/>
          </a:p>
        </p:txBody>
      </p:sp>
      <p:sp>
        <p:nvSpPr>
          <p:cNvPr id="11" name="Text 9"/>
          <p:cNvSpPr/>
          <p:nvPr/>
        </p:nvSpPr>
        <p:spPr>
          <a:xfrm>
            <a:off x="1097280" y="4142232"/>
            <a:ext cx="548640" cy="548640"/>
          </a:xfrm>
          <a:prstGeom prst="rect">
            <a:avLst/>
          </a:prstGeom>
          <a:noFill/>
          <a:ln/>
        </p:spPr>
        <p:txBody>
          <a:bodyPr wrap="square" lIns="0" tIns="0" rIns="0" bIns="0" rtlCol="0" anchor="ctr"/>
          <a:lstStyle/>
          <a:p>
            <a:pPr algn="ctr"/>
            <a:r>
              <a:rPr lang="en-US" sz="2100" b="1" dirty="0">
                <a:solidFill>
                  <a:srgbClr val="FFFFFF"/>
                </a:solidFill>
                <a:latin typeface="Calibri" pitchFamily="34" charset="0"/>
                <a:ea typeface="Calibri" pitchFamily="34" charset="-122"/>
                <a:cs typeface="Calibri" pitchFamily="34" charset="-120"/>
              </a:rPr>
              <a:t>2</a:t>
            </a:r>
            <a:endParaRPr lang="en-US" sz="2100" dirty="0"/>
          </a:p>
        </p:txBody>
      </p:sp>
      <p:sp>
        <p:nvSpPr>
          <p:cNvPr id="12" name="Text 10"/>
          <p:cNvSpPr/>
          <p:nvPr/>
        </p:nvSpPr>
        <p:spPr>
          <a:xfrm>
            <a:off x="1851660" y="4073652"/>
            <a:ext cx="6624828" cy="384048"/>
          </a:xfrm>
          <a:prstGeom prst="rect">
            <a:avLst/>
          </a:prstGeom>
          <a:noFill/>
          <a:ln/>
        </p:spPr>
        <p:txBody>
          <a:bodyPr wrap="square" lIns="0" tIns="0" rIns="0" bIns="0" rtlCol="0" anchor="ctr"/>
          <a:lstStyle/>
          <a:p>
            <a:r>
              <a:rPr lang="en-US" sz="2025" b="1" dirty="0">
                <a:solidFill>
                  <a:srgbClr val="8E0E22"/>
                </a:solidFill>
                <a:latin typeface="Calibri" pitchFamily="34" charset="0"/>
                <a:ea typeface="Calibri" pitchFamily="34" charset="-122"/>
                <a:cs typeface="Calibri" pitchFamily="34" charset="-120"/>
              </a:rPr>
              <a:t>Compare your open tabs</a:t>
            </a:r>
            <a:endParaRPr lang="en-US" sz="2025" dirty="0"/>
          </a:p>
        </p:txBody>
      </p:sp>
      <p:sp>
        <p:nvSpPr>
          <p:cNvPr id="13" name="Text 11"/>
          <p:cNvSpPr/>
          <p:nvPr/>
        </p:nvSpPr>
        <p:spPr>
          <a:xfrm>
            <a:off x="1851660" y="4485132"/>
            <a:ext cx="6624828" cy="822960"/>
          </a:xfrm>
          <a:prstGeom prst="rect">
            <a:avLst/>
          </a:prstGeom>
          <a:noFill/>
          <a:ln/>
        </p:spPr>
        <p:txBody>
          <a:bodyPr wrap="square" lIns="0" tIns="0" rIns="0" bIns="0" rtlCol="0" anchor="t"/>
          <a:lstStyle/>
          <a:p>
            <a:pPr>
              <a:lnSpc>
                <a:spcPct val="105000"/>
              </a:lnSpc>
            </a:pPr>
            <a:r>
              <a:rPr lang="en-US" sz="1575" i="1" dirty="0">
                <a:solidFill>
                  <a:srgbClr val="8E0E22"/>
                </a:solidFill>
                <a:latin typeface="Calibri" pitchFamily="34" charset="0"/>
                <a:ea typeface="Calibri" pitchFamily="34" charset="-122"/>
                <a:cs typeface="Calibri" pitchFamily="34" charset="-120"/>
              </a:rPr>
              <a:t>"Compare everything I have open, show me the biggest differences, and recommend the best option for my needs."</a:t>
            </a:r>
            <a:endParaRPr lang="en-US" sz="1575" dirty="0"/>
          </a:p>
        </p:txBody>
      </p:sp>
      <p:sp>
        <p:nvSpPr>
          <p:cNvPr id="14" name="Shape 12"/>
          <p:cNvSpPr/>
          <p:nvPr/>
        </p:nvSpPr>
        <p:spPr>
          <a:xfrm>
            <a:off x="822960" y="5637276"/>
            <a:ext cx="7927848" cy="1577340"/>
          </a:xfrm>
          <a:prstGeom prst="roundRect">
            <a:avLst>
              <a:gd name="adj" fmla="val 6957"/>
            </a:avLst>
          </a:prstGeom>
          <a:solidFill>
            <a:srgbClr val="FFFFFF"/>
          </a:solidFill>
          <a:ln w="12700">
            <a:solidFill>
              <a:srgbClr val="FFFFFF"/>
            </a:solidFill>
            <a:prstDash val="solid"/>
          </a:ln>
        </p:spPr>
        <p:txBody>
          <a:bodyPr/>
          <a:lstStyle/>
          <a:p>
            <a:endParaRPr lang="en-US" sz="2700"/>
          </a:p>
        </p:txBody>
      </p:sp>
      <p:sp>
        <p:nvSpPr>
          <p:cNvPr id="15" name="Shape 13"/>
          <p:cNvSpPr/>
          <p:nvPr/>
        </p:nvSpPr>
        <p:spPr>
          <a:xfrm>
            <a:off x="1097280" y="5897880"/>
            <a:ext cx="548640" cy="548640"/>
          </a:xfrm>
          <a:prstGeom prst="ellipse">
            <a:avLst/>
          </a:prstGeom>
          <a:solidFill>
            <a:srgbClr val="8E0E22"/>
          </a:solidFill>
          <a:ln/>
        </p:spPr>
        <p:txBody>
          <a:bodyPr/>
          <a:lstStyle/>
          <a:p>
            <a:endParaRPr lang="en-US" sz="2700"/>
          </a:p>
        </p:txBody>
      </p:sp>
      <p:sp>
        <p:nvSpPr>
          <p:cNvPr id="16" name="Text 14"/>
          <p:cNvSpPr/>
          <p:nvPr/>
        </p:nvSpPr>
        <p:spPr>
          <a:xfrm>
            <a:off x="1097280" y="5897880"/>
            <a:ext cx="548640" cy="548640"/>
          </a:xfrm>
          <a:prstGeom prst="rect">
            <a:avLst/>
          </a:prstGeom>
          <a:noFill/>
          <a:ln/>
        </p:spPr>
        <p:txBody>
          <a:bodyPr wrap="square" lIns="0" tIns="0" rIns="0" bIns="0" rtlCol="0" anchor="ctr"/>
          <a:lstStyle/>
          <a:p>
            <a:pPr algn="ctr"/>
            <a:r>
              <a:rPr lang="en-US" sz="2100" b="1" dirty="0">
                <a:solidFill>
                  <a:srgbClr val="FFFFFF"/>
                </a:solidFill>
                <a:latin typeface="Calibri" pitchFamily="34" charset="0"/>
                <a:ea typeface="Calibri" pitchFamily="34" charset="-122"/>
                <a:cs typeface="Calibri" pitchFamily="34" charset="-120"/>
              </a:rPr>
              <a:t>3</a:t>
            </a:r>
            <a:endParaRPr lang="en-US" sz="2100" dirty="0"/>
          </a:p>
        </p:txBody>
      </p:sp>
      <p:sp>
        <p:nvSpPr>
          <p:cNvPr id="17" name="Text 15"/>
          <p:cNvSpPr/>
          <p:nvPr/>
        </p:nvSpPr>
        <p:spPr>
          <a:xfrm>
            <a:off x="1851660" y="5829300"/>
            <a:ext cx="6624828" cy="384048"/>
          </a:xfrm>
          <a:prstGeom prst="rect">
            <a:avLst/>
          </a:prstGeom>
          <a:noFill/>
          <a:ln/>
        </p:spPr>
        <p:txBody>
          <a:bodyPr wrap="square" lIns="0" tIns="0" rIns="0" bIns="0" rtlCol="0" anchor="ctr"/>
          <a:lstStyle/>
          <a:p>
            <a:r>
              <a:rPr lang="en-US" sz="2025" b="1" dirty="0">
                <a:solidFill>
                  <a:srgbClr val="8E0E22"/>
                </a:solidFill>
                <a:latin typeface="Calibri" pitchFamily="34" charset="0"/>
                <a:ea typeface="Calibri" pitchFamily="34" charset="-122"/>
                <a:cs typeface="Calibri" pitchFamily="34" charset="-120"/>
              </a:rPr>
              <a:t>Decode a dense article</a:t>
            </a:r>
            <a:endParaRPr lang="en-US" sz="2025" dirty="0"/>
          </a:p>
        </p:txBody>
      </p:sp>
      <p:sp>
        <p:nvSpPr>
          <p:cNvPr id="18" name="Text 16"/>
          <p:cNvSpPr/>
          <p:nvPr/>
        </p:nvSpPr>
        <p:spPr>
          <a:xfrm>
            <a:off x="1851660" y="6240780"/>
            <a:ext cx="6624828" cy="822960"/>
          </a:xfrm>
          <a:prstGeom prst="rect">
            <a:avLst/>
          </a:prstGeom>
          <a:noFill/>
          <a:ln/>
        </p:spPr>
        <p:txBody>
          <a:bodyPr wrap="square" lIns="0" tIns="0" rIns="0" bIns="0" rtlCol="0" anchor="t"/>
          <a:lstStyle/>
          <a:p>
            <a:pPr>
              <a:lnSpc>
                <a:spcPct val="105000"/>
              </a:lnSpc>
            </a:pPr>
            <a:r>
              <a:rPr lang="en-US" sz="1575" i="1" dirty="0">
                <a:solidFill>
                  <a:srgbClr val="8E0E22"/>
                </a:solidFill>
                <a:latin typeface="Calibri" pitchFamily="34" charset="0"/>
                <a:ea typeface="Calibri" pitchFamily="34" charset="-122"/>
                <a:cs typeface="Calibri" pitchFamily="34" charset="-120"/>
              </a:rPr>
              <a:t>"Explain this in plain language to someone new to the topic. Skip the jargon and add one real-world example."</a:t>
            </a:r>
            <a:endParaRPr lang="en-US" sz="1575" dirty="0"/>
          </a:p>
        </p:txBody>
      </p:sp>
      <p:sp>
        <p:nvSpPr>
          <p:cNvPr id="19" name="Shape 17"/>
          <p:cNvSpPr/>
          <p:nvPr/>
        </p:nvSpPr>
        <p:spPr>
          <a:xfrm>
            <a:off x="822960" y="7392924"/>
            <a:ext cx="7927848" cy="1577340"/>
          </a:xfrm>
          <a:prstGeom prst="roundRect">
            <a:avLst>
              <a:gd name="adj" fmla="val 6957"/>
            </a:avLst>
          </a:prstGeom>
          <a:solidFill>
            <a:srgbClr val="FFFFFF"/>
          </a:solidFill>
          <a:ln w="12700">
            <a:solidFill>
              <a:srgbClr val="FFFFFF"/>
            </a:solidFill>
            <a:prstDash val="solid"/>
          </a:ln>
        </p:spPr>
        <p:txBody>
          <a:bodyPr/>
          <a:lstStyle/>
          <a:p>
            <a:endParaRPr lang="en-US" sz="2700"/>
          </a:p>
        </p:txBody>
      </p:sp>
      <p:sp>
        <p:nvSpPr>
          <p:cNvPr id="20" name="Shape 18"/>
          <p:cNvSpPr/>
          <p:nvPr/>
        </p:nvSpPr>
        <p:spPr>
          <a:xfrm>
            <a:off x="1097280" y="7653528"/>
            <a:ext cx="548640" cy="548640"/>
          </a:xfrm>
          <a:prstGeom prst="ellipse">
            <a:avLst/>
          </a:prstGeom>
          <a:solidFill>
            <a:srgbClr val="C8102E"/>
          </a:solidFill>
          <a:ln/>
        </p:spPr>
        <p:txBody>
          <a:bodyPr/>
          <a:lstStyle/>
          <a:p>
            <a:endParaRPr lang="en-US" sz="2700"/>
          </a:p>
        </p:txBody>
      </p:sp>
      <p:sp>
        <p:nvSpPr>
          <p:cNvPr id="21" name="Text 19"/>
          <p:cNvSpPr/>
          <p:nvPr/>
        </p:nvSpPr>
        <p:spPr>
          <a:xfrm>
            <a:off x="1097280" y="7653528"/>
            <a:ext cx="548640" cy="548640"/>
          </a:xfrm>
          <a:prstGeom prst="rect">
            <a:avLst/>
          </a:prstGeom>
          <a:noFill/>
          <a:ln/>
        </p:spPr>
        <p:txBody>
          <a:bodyPr wrap="square" lIns="0" tIns="0" rIns="0" bIns="0" rtlCol="0" anchor="ctr"/>
          <a:lstStyle/>
          <a:p>
            <a:pPr algn="ctr"/>
            <a:r>
              <a:rPr lang="en-US" sz="2100" b="1" dirty="0">
                <a:solidFill>
                  <a:srgbClr val="FFFFFF"/>
                </a:solidFill>
                <a:latin typeface="Calibri" pitchFamily="34" charset="0"/>
                <a:ea typeface="Calibri" pitchFamily="34" charset="-122"/>
                <a:cs typeface="Calibri" pitchFamily="34" charset="-120"/>
              </a:rPr>
              <a:t>4</a:t>
            </a:r>
            <a:endParaRPr lang="en-US" sz="2100" dirty="0"/>
          </a:p>
        </p:txBody>
      </p:sp>
      <p:sp>
        <p:nvSpPr>
          <p:cNvPr id="22" name="Text 20"/>
          <p:cNvSpPr/>
          <p:nvPr/>
        </p:nvSpPr>
        <p:spPr>
          <a:xfrm>
            <a:off x="1851660" y="7584948"/>
            <a:ext cx="6624828" cy="384048"/>
          </a:xfrm>
          <a:prstGeom prst="rect">
            <a:avLst/>
          </a:prstGeom>
          <a:noFill/>
          <a:ln/>
        </p:spPr>
        <p:txBody>
          <a:bodyPr wrap="square" lIns="0" tIns="0" rIns="0" bIns="0" rtlCol="0" anchor="ctr"/>
          <a:lstStyle/>
          <a:p>
            <a:r>
              <a:rPr lang="en-US" sz="2025" b="1" dirty="0">
                <a:solidFill>
                  <a:srgbClr val="8E0E22"/>
                </a:solidFill>
                <a:latin typeface="Calibri" pitchFamily="34" charset="0"/>
                <a:ea typeface="Calibri" pitchFamily="34" charset="-122"/>
                <a:cs typeface="Calibri" pitchFamily="34" charset="-120"/>
              </a:rPr>
              <a:t>Fact-check as you read</a:t>
            </a:r>
            <a:endParaRPr lang="en-US" sz="2025" dirty="0"/>
          </a:p>
        </p:txBody>
      </p:sp>
      <p:sp>
        <p:nvSpPr>
          <p:cNvPr id="23" name="Text 21"/>
          <p:cNvSpPr/>
          <p:nvPr/>
        </p:nvSpPr>
        <p:spPr>
          <a:xfrm>
            <a:off x="1851660" y="7996428"/>
            <a:ext cx="6624828" cy="822960"/>
          </a:xfrm>
          <a:prstGeom prst="rect">
            <a:avLst/>
          </a:prstGeom>
          <a:noFill/>
          <a:ln/>
        </p:spPr>
        <p:txBody>
          <a:bodyPr wrap="square" lIns="0" tIns="0" rIns="0" bIns="0" rtlCol="0" anchor="t"/>
          <a:lstStyle/>
          <a:p>
            <a:pPr>
              <a:lnSpc>
                <a:spcPct val="105000"/>
              </a:lnSpc>
            </a:pPr>
            <a:r>
              <a:rPr lang="en-US" sz="1575" i="1" dirty="0">
                <a:solidFill>
                  <a:srgbClr val="8E0E22"/>
                </a:solidFill>
                <a:latin typeface="Calibri" pitchFamily="34" charset="0"/>
                <a:ea typeface="Calibri" pitchFamily="34" charset="-122"/>
                <a:cs typeface="Calibri" pitchFamily="34" charset="-120"/>
              </a:rPr>
              <a:t>"Does this claim hold up? Flag anything misleading and any important context that's been left out."</a:t>
            </a:r>
            <a:endParaRPr lang="en-US" sz="1575" dirty="0"/>
          </a:p>
        </p:txBody>
      </p:sp>
      <p:sp>
        <p:nvSpPr>
          <p:cNvPr id="24" name="Shape 22"/>
          <p:cNvSpPr/>
          <p:nvPr/>
        </p:nvSpPr>
        <p:spPr>
          <a:xfrm>
            <a:off x="9532620" y="2125980"/>
            <a:ext cx="7927848" cy="1577340"/>
          </a:xfrm>
          <a:prstGeom prst="roundRect">
            <a:avLst>
              <a:gd name="adj" fmla="val 6957"/>
            </a:avLst>
          </a:prstGeom>
          <a:solidFill>
            <a:srgbClr val="FFFFFF"/>
          </a:solidFill>
          <a:ln w="12700">
            <a:solidFill>
              <a:srgbClr val="FFFFFF"/>
            </a:solidFill>
            <a:prstDash val="solid"/>
          </a:ln>
        </p:spPr>
        <p:txBody>
          <a:bodyPr/>
          <a:lstStyle/>
          <a:p>
            <a:endParaRPr lang="en-US" sz="2700"/>
          </a:p>
        </p:txBody>
      </p:sp>
      <p:sp>
        <p:nvSpPr>
          <p:cNvPr id="25" name="Shape 23"/>
          <p:cNvSpPr/>
          <p:nvPr/>
        </p:nvSpPr>
        <p:spPr>
          <a:xfrm>
            <a:off x="9806940" y="2386584"/>
            <a:ext cx="548640" cy="548640"/>
          </a:xfrm>
          <a:prstGeom prst="ellipse">
            <a:avLst/>
          </a:prstGeom>
          <a:solidFill>
            <a:srgbClr val="8E0E22"/>
          </a:solidFill>
          <a:ln/>
        </p:spPr>
        <p:txBody>
          <a:bodyPr/>
          <a:lstStyle/>
          <a:p>
            <a:endParaRPr lang="en-US" sz="2700"/>
          </a:p>
        </p:txBody>
      </p:sp>
      <p:sp>
        <p:nvSpPr>
          <p:cNvPr id="26" name="Text 24"/>
          <p:cNvSpPr/>
          <p:nvPr/>
        </p:nvSpPr>
        <p:spPr>
          <a:xfrm>
            <a:off x="9806940" y="2386584"/>
            <a:ext cx="548640" cy="548640"/>
          </a:xfrm>
          <a:prstGeom prst="rect">
            <a:avLst/>
          </a:prstGeom>
          <a:noFill/>
          <a:ln/>
        </p:spPr>
        <p:txBody>
          <a:bodyPr wrap="square" lIns="0" tIns="0" rIns="0" bIns="0" rtlCol="0" anchor="ctr"/>
          <a:lstStyle/>
          <a:p>
            <a:pPr algn="ctr"/>
            <a:r>
              <a:rPr lang="en-US" sz="2100" b="1" dirty="0">
                <a:solidFill>
                  <a:srgbClr val="FFFFFF"/>
                </a:solidFill>
                <a:latin typeface="Calibri" pitchFamily="34" charset="0"/>
                <a:ea typeface="Calibri" pitchFamily="34" charset="-122"/>
                <a:cs typeface="Calibri" pitchFamily="34" charset="-120"/>
              </a:rPr>
              <a:t>5</a:t>
            </a:r>
            <a:endParaRPr lang="en-US" sz="2100" dirty="0"/>
          </a:p>
        </p:txBody>
      </p:sp>
      <p:sp>
        <p:nvSpPr>
          <p:cNvPr id="27" name="Text 25"/>
          <p:cNvSpPr/>
          <p:nvPr/>
        </p:nvSpPr>
        <p:spPr>
          <a:xfrm>
            <a:off x="10561320" y="2318004"/>
            <a:ext cx="6624828" cy="384048"/>
          </a:xfrm>
          <a:prstGeom prst="rect">
            <a:avLst/>
          </a:prstGeom>
          <a:noFill/>
          <a:ln/>
        </p:spPr>
        <p:txBody>
          <a:bodyPr wrap="square" lIns="0" tIns="0" rIns="0" bIns="0" rtlCol="0" anchor="ctr"/>
          <a:lstStyle/>
          <a:p>
            <a:r>
              <a:rPr lang="en-US" sz="2025" b="1" dirty="0">
                <a:solidFill>
                  <a:srgbClr val="8E0E22"/>
                </a:solidFill>
                <a:latin typeface="Calibri" pitchFamily="34" charset="0"/>
                <a:ea typeface="Calibri" pitchFamily="34" charset="-122"/>
                <a:cs typeface="Calibri" pitchFamily="34" charset="-120"/>
              </a:rPr>
              <a:t>Turn a page into notes</a:t>
            </a:r>
            <a:endParaRPr lang="en-US" sz="2025" dirty="0"/>
          </a:p>
        </p:txBody>
      </p:sp>
      <p:sp>
        <p:nvSpPr>
          <p:cNvPr id="28" name="Text 26"/>
          <p:cNvSpPr/>
          <p:nvPr/>
        </p:nvSpPr>
        <p:spPr>
          <a:xfrm>
            <a:off x="10561320" y="2729484"/>
            <a:ext cx="6624828" cy="822960"/>
          </a:xfrm>
          <a:prstGeom prst="rect">
            <a:avLst/>
          </a:prstGeom>
          <a:noFill/>
          <a:ln/>
        </p:spPr>
        <p:txBody>
          <a:bodyPr wrap="square" lIns="0" tIns="0" rIns="0" bIns="0" rtlCol="0" anchor="t"/>
          <a:lstStyle/>
          <a:p>
            <a:pPr>
              <a:lnSpc>
                <a:spcPct val="105000"/>
              </a:lnSpc>
            </a:pPr>
            <a:r>
              <a:rPr lang="en-US" sz="1575" i="1" dirty="0">
                <a:solidFill>
                  <a:srgbClr val="8E0E22"/>
                </a:solidFill>
                <a:latin typeface="Calibri" pitchFamily="34" charset="0"/>
                <a:ea typeface="Calibri" pitchFamily="34" charset="-122"/>
                <a:cs typeface="Calibri" pitchFamily="34" charset="-120"/>
              </a:rPr>
              <a:t>"Rewrite this page as study notes: key facts, important terms, and five questions I should be able to answer."</a:t>
            </a:r>
            <a:endParaRPr lang="en-US" sz="1575" dirty="0"/>
          </a:p>
        </p:txBody>
      </p:sp>
      <p:sp>
        <p:nvSpPr>
          <p:cNvPr id="29" name="Shape 27"/>
          <p:cNvSpPr/>
          <p:nvPr/>
        </p:nvSpPr>
        <p:spPr>
          <a:xfrm>
            <a:off x="9532620" y="3881628"/>
            <a:ext cx="7927848" cy="1577340"/>
          </a:xfrm>
          <a:prstGeom prst="roundRect">
            <a:avLst>
              <a:gd name="adj" fmla="val 6957"/>
            </a:avLst>
          </a:prstGeom>
          <a:solidFill>
            <a:srgbClr val="FFFFFF"/>
          </a:solidFill>
          <a:ln w="12700">
            <a:solidFill>
              <a:srgbClr val="FFFFFF"/>
            </a:solidFill>
            <a:prstDash val="solid"/>
          </a:ln>
        </p:spPr>
        <p:txBody>
          <a:bodyPr/>
          <a:lstStyle/>
          <a:p>
            <a:endParaRPr lang="en-US" sz="2700"/>
          </a:p>
        </p:txBody>
      </p:sp>
      <p:sp>
        <p:nvSpPr>
          <p:cNvPr id="30" name="Shape 28"/>
          <p:cNvSpPr/>
          <p:nvPr/>
        </p:nvSpPr>
        <p:spPr>
          <a:xfrm>
            <a:off x="9806940" y="4142232"/>
            <a:ext cx="548640" cy="548640"/>
          </a:xfrm>
          <a:prstGeom prst="ellipse">
            <a:avLst/>
          </a:prstGeom>
          <a:solidFill>
            <a:srgbClr val="C8102E"/>
          </a:solidFill>
          <a:ln/>
        </p:spPr>
        <p:txBody>
          <a:bodyPr/>
          <a:lstStyle/>
          <a:p>
            <a:endParaRPr lang="en-US" sz="2700"/>
          </a:p>
        </p:txBody>
      </p:sp>
      <p:sp>
        <p:nvSpPr>
          <p:cNvPr id="31" name="Text 29"/>
          <p:cNvSpPr/>
          <p:nvPr/>
        </p:nvSpPr>
        <p:spPr>
          <a:xfrm>
            <a:off x="9806940" y="4142232"/>
            <a:ext cx="548640" cy="548640"/>
          </a:xfrm>
          <a:prstGeom prst="rect">
            <a:avLst/>
          </a:prstGeom>
          <a:noFill/>
          <a:ln/>
        </p:spPr>
        <p:txBody>
          <a:bodyPr wrap="square" lIns="0" tIns="0" rIns="0" bIns="0" rtlCol="0" anchor="ctr"/>
          <a:lstStyle/>
          <a:p>
            <a:pPr algn="ctr"/>
            <a:r>
              <a:rPr lang="en-US" sz="2100" b="1" dirty="0">
                <a:solidFill>
                  <a:srgbClr val="FFFFFF"/>
                </a:solidFill>
                <a:latin typeface="Calibri" pitchFamily="34" charset="0"/>
                <a:ea typeface="Calibri" pitchFamily="34" charset="-122"/>
                <a:cs typeface="Calibri" pitchFamily="34" charset="-120"/>
              </a:rPr>
              <a:t>6</a:t>
            </a:r>
            <a:endParaRPr lang="en-US" sz="2100" dirty="0"/>
          </a:p>
        </p:txBody>
      </p:sp>
      <p:sp>
        <p:nvSpPr>
          <p:cNvPr id="32" name="Text 30"/>
          <p:cNvSpPr/>
          <p:nvPr/>
        </p:nvSpPr>
        <p:spPr>
          <a:xfrm>
            <a:off x="10561320" y="4073652"/>
            <a:ext cx="6624828" cy="384048"/>
          </a:xfrm>
          <a:prstGeom prst="rect">
            <a:avLst/>
          </a:prstGeom>
          <a:noFill/>
          <a:ln/>
        </p:spPr>
        <p:txBody>
          <a:bodyPr wrap="square" lIns="0" tIns="0" rIns="0" bIns="0" rtlCol="0" anchor="ctr"/>
          <a:lstStyle/>
          <a:p>
            <a:r>
              <a:rPr lang="en-US" sz="2025" b="1" dirty="0">
                <a:solidFill>
                  <a:srgbClr val="8E0E22"/>
                </a:solidFill>
                <a:latin typeface="Calibri" pitchFamily="34" charset="0"/>
                <a:ea typeface="Calibri" pitchFamily="34" charset="-122"/>
                <a:cs typeface="Calibri" pitchFamily="34" charset="-120"/>
              </a:rPr>
              <a:t>Surface what's buried</a:t>
            </a:r>
            <a:endParaRPr lang="en-US" sz="2025" dirty="0"/>
          </a:p>
        </p:txBody>
      </p:sp>
      <p:sp>
        <p:nvSpPr>
          <p:cNvPr id="33" name="Text 31"/>
          <p:cNvSpPr/>
          <p:nvPr/>
        </p:nvSpPr>
        <p:spPr>
          <a:xfrm>
            <a:off x="10561320" y="4485132"/>
            <a:ext cx="6624828" cy="822960"/>
          </a:xfrm>
          <a:prstGeom prst="rect">
            <a:avLst/>
          </a:prstGeom>
          <a:noFill/>
          <a:ln/>
        </p:spPr>
        <p:txBody>
          <a:bodyPr wrap="square" lIns="0" tIns="0" rIns="0" bIns="0" rtlCol="0" anchor="t"/>
          <a:lstStyle/>
          <a:p>
            <a:pPr>
              <a:lnSpc>
                <a:spcPct val="105000"/>
              </a:lnSpc>
            </a:pPr>
            <a:r>
              <a:rPr lang="en-US" sz="1575" i="1" dirty="0">
                <a:solidFill>
                  <a:srgbClr val="8E0E22"/>
                </a:solidFill>
                <a:latin typeface="Calibri" pitchFamily="34" charset="0"/>
                <a:ea typeface="Calibri" pitchFamily="34" charset="-122"/>
                <a:cs typeface="Calibri" pitchFamily="34" charset="-120"/>
              </a:rPr>
              <a:t>"What are the three most surprising things on this page, and what would the average reader skim past?"</a:t>
            </a:r>
            <a:endParaRPr lang="en-US" sz="1575" dirty="0"/>
          </a:p>
        </p:txBody>
      </p:sp>
      <p:sp>
        <p:nvSpPr>
          <p:cNvPr id="34" name="Shape 32"/>
          <p:cNvSpPr/>
          <p:nvPr/>
        </p:nvSpPr>
        <p:spPr>
          <a:xfrm>
            <a:off x="9532620" y="5637276"/>
            <a:ext cx="7927848" cy="1577340"/>
          </a:xfrm>
          <a:prstGeom prst="roundRect">
            <a:avLst>
              <a:gd name="adj" fmla="val 6957"/>
            </a:avLst>
          </a:prstGeom>
          <a:solidFill>
            <a:srgbClr val="FFFFFF"/>
          </a:solidFill>
          <a:ln w="12700">
            <a:solidFill>
              <a:srgbClr val="FFFFFF"/>
            </a:solidFill>
            <a:prstDash val="solid"/>
          </a:ln>
        </p:spPr>
        <p:txBody>
          <a:bodyPr/>
          <a:lstStyle/>
          <a:p>
            <a:endParaRPr lang="en-US" sz="2700"/>
          </a:p>
        </p:txBody>
      </p:sp>
      <p:sp>
        <p:nvSpPr>
          <p:cNvPr id="35" name="Shape 33"/>
          <p:cNvSpPr/>
          <p:nvPr/>
        </p:nvSpPr>
        <p:spPr>
          <a:xfrm>
            <a:off x="9806940" y="5897880"/>
            <a:ext cx="548640" cy="548640"/>
          </a:xfrm>
          <a:prstGeom prst="ellipse">
            <a:avLst/>
          </a:prstGeom>
          <a:solidFill>
            <a:srgbClr val="8E0E22"/>
          </a:solidFill>
          <a:ln/>
        </p:spPr>
        <p:txBody>
          <a:bodyPr/>
          <a:lstStyle/>
          <a:p>
            <a:endParaRPr lang="en-US" sz="2700"/>
          </a:p>
        </p:txBody>
      </p:sp>
      <p:sp>
        <p:nvSpPr>
          <p:cNvPr id="36" name="Text 34"/>
          <p:cNvSpPr/>
          <p:nvPr/>
        </p:nvSpPr>
        <p:spPr>
          <a:xfrm>
            <a:off x="9806940" y="5897880"/>
            <a:ext cx="548640" cy="548640"/>
          </a:xfrm>
          <a:prstGeom prst="rect">
            <a:avLst/>
          </a:prstGeom>
          <a:noFill/>
          <a:ln/>
        </p:spPr>
        <p:txBody>
          <a:bodyPr wrap="square" lIns="0" tIns="0" rIns="0" bIns="0" rtlCol="0" anchor="ctr"/>
          <a:lstStyle/>
          <a:p>
            <a:pPr algn="ctr"/>
            <a:r>
              <a:rPr lang="en-US" sz="2100" b="1" dirty="0">
                <a:solidFill>
                  <a:srgbClr val="FFFFFF"/>
                </a:solidFill>
                <a:latin typeface="Calibri" pitchFamily="34" charset="0"/>
                <a:ea typeface="Calibri" pitchFamily="34" charset="-122"/>
                <a:cs typeface="Calibri" pitchFamily="34" charset="-120"/>
              </a:rPr>
              <a:t>7</a:t>
            </a:r>
            <a:endParaRPr lang="en-US" sz="2100" dirty="0"/>
          </a:p>
        </p:txBody>
      </p:sp>
      <p:sp>
        <p:nvSpPr>
          <p:cNvPr id="37" name="Text 35"/>
          <p:cNvSpPr/>
          <p:nvPr/>
        </p:nvSpPr>
        <p:spPr>
          <a:xfrm>
            <a:off x="10561320" y="5829300"/>
            <a:ext cx="6624828" cy="384048"/>
          </a:xfrm>
          <a:prstGeom prst="rect">
            <a:avLst/>
          </a:prstGeom>
          <a:noFill/>
          <a:ln/>
        </p:spPr>
        <p:txBody>
          <a:bodyPr wrap="square" lIns="0" tIns="0" rIns="0" bIns="0" rtlCol="0" anchor="ctr"/>
          <a:lstStyle/>
          <a:p>
            <a:r>
              <a:rPr lang="en-US" sz="2025" b="1" dirty="0">
                <a:solidFill>
                  <a:srgbClr val="8E0E22"/>
                </a:solidFill>
                <a:latin typeface="Calibri" pitchFamily="34" charset="0"/>
                <a:ea typeface="Calibri" pitchFamily="34" charset="-122"/>
                <a:cs typeface="Calibri" pitchFamily="34" charset="-120"/>
              </a:rPr>
              <a:t>Tidy up your research</a:t>
            </a:r>
            <a:endParaRPr lang="en-US" sz="2025" dirty="0"/>
          </a:p>
        </p:txBody>
      </p:sp>
      <p:sp>
        <p:nvSpPr>
          <p:cNvPr id="38" name="Text 36"/>
          <p:cNvSpPr/>
          <p:nvPr/>
        </p:nvSpPr>
        <p:spPr>
          <a:xfrm>
            <a:off x="10561320" y="6240780"/>
            <a:ext cx="6624828" cy="822960"/>
          </a:xfrm>
          <a:prstGeom prst="rect">
            <a:avLst/>
          </a:prstGeom>
          <a:noFill/>
          <a:ln/>
        </p:spPr>
        <p:txBody>
          <a:bodyPr wrap="square" lIns="0" tIns="0" rIns="0" bIns="0" rtlCol="0" anchor="t"/>
          <a:lstStyle/>
          <a:p>
            <a:pPr>
              <a:lnSpc>
                <a:spcPct val="105000"/>
              </a:lnSpc>
            </a:pPr>
            <a:r>
              <a:rPr lang="en-US" sz="1575" i="1" dirty="0">
                <a:solidFill>
                  <a:srgbClr val="8E0E22"/>
                </a:solidFill>
                <a:latin typeface="Calibri" pitchFamily="34" charset="0"/>
                <a:ea typeface="Calibri" pitchFamily="34" charset="-122"/>
                <a:cs typeface="Calibri" pitchFamily="34" charset="-120"/>
              </a:rPr>
              <a:t>"Group my open tabs by topic. Which are duplicates, which are worth keeping, and which can I close?"</a:t>
            </a:r>
            <a:endParaRPr lang="en-US" sz="1575" dirty="0"/>
          </a:p>
        </p:txBody>
      </p:sp>
      <p:sp>
        <p:nvSpPr>
          <p:cNvPr id="39" name="Shape 37"/>
          <p:cNvSpPr/>
          <p:nvPr/>
        </p:nvSpPr>
        <p:spPr>
          <a:xfrm>
            <a:off x="9532620" y="7392924"/>
            <a:ext cx="7927848" cy="1577340"/>
          </a:xfrm>
          <a:prstGeom prst="roundRect">
            <a:avLst>
              <a:gd name="adj" fmla="val 6957"/>
            </a:avLst>
          </a:prstGeom>
          <a:solidFill>
            <a:schemeClr val="tx1"/>
          </a:solidFill>
          <a:ln w="12700">
            <a:solidFill>
              <a:srgbClr val="8E0E22"/>
            </a:solidFill>
            <a:prstDash val="solid"/>
          </a:ln>
        </p:spPr>
        <p:txBody>
          <a:bodyPr/>
          <a:lstStyle/>
          <a:p>
            <a:endParaRPr lang="en-US" sz="2700"/>
          </a:p>
        </p:txBody>
      </p:sp>
      <p:sp>
        <p:nvSpPr>
          <p:cNvPr id="40" name="Text 38"/>
          <p:cNvSpPr/>
          <p:nvPr/>
        </p:nvSpPr>
        <p:spPr>
          <a:xfrm>
            <a:off x="9944100" y="7584948"/>
            <a:ext cx="7104888" cy="384048"/>
          </a:xfrm>
          <a:prstGeom prst="rect">
            <a:avLst/>
          </a:prstGeom>
          <a:noFill/>
          <a:ln/>
        </p:spPr>
        <p:txBody>
          <a:bodyPr wrap="square" lIns="0" tIns="0" rIns="0" bIns="0" rtlCol="0" anchor="ctr"/>
          <a:lstStyle/>
          <a:p>
            <a:r>
              <a:rPr lang="en-US" sz="2025" b="1" dirty="0">
                <a:solidFill>
                  <a:srgbClr val="FFFFFF"/>
                </a:solidFill>
                <a:latin typeface="Calibri" pitchFamily="34" charset="0"/>
                <a:ea typeface="Calibri" pitchFamily="34" charset="-122"/>
                <a:cs typeface="Calibri" pitchFamily="34" charset="-120"/>
              </a:rPr>
              <a:t>How to try it</a:t>
            </a:r>
            <a:endParaRPr lang="en-US" sz="2025" dirty="0"/>
          </a:p>
        </p:txBody>
      </p:sp>
      <p:sp>
        <p:nvSpPr>
          <p:cNvPr id="41" name="Text 39"/>
          <p:cNvSpPr/>
          <p:nvPr/>
        </p:nvSpPr>
        <p:spPr>
          <a:xfrm>
            <a:off x="9944100" y="7996428"/>
            <a:ext cx="7104888" cy="822960"/>
          </a:xfrm>
          <a:prstGeom prst="rect">
            <a:avLst/>
          </a:prstGeom>
          <a:noFill/>
          <a:ln/>
        </p:spPr>
        <p:txBody>
          <a:bodyPr wrap="square" lIns="0" tIns="0" rIns="0" bIns="0" rtlCol="0" anchor="ctr"/>
          <a:lstStyle/>
          <a:p>
            <a:pPr>
              <a:lnSpc>
                <a:spcPct val="105000"/>
              </a:lnSpc>
            </a:pPr>
            <a:r>
              <a:rPr lang="en-US" sz="1575" dirty="0">
                <a:solidFill>
                  <a:srgbClr val="F2F2F2"/>
                </a:solidFill>
                <a:latin typeface="Calibri" pitchFamily="34" charset="0"/>
                <a:ea typeface="Calibri" pitchFamily="34" charset="-122"/>
                <a:cs typeface="Calibri" pitchFamily="34" charset="-120"/>
              </a:rPr>
              <a:t>Update the ChatGPT desktop app or add the Chrome extension, then open Side Chat on any page. OpenAI is rolling it out gradually.</a:t>
            </a:r>
            <a:endParaRPr lang="en-US" sz="1575" dirty="0"/>
          </a:p>
        </p:txBody>
      </p:sp>
      <p:sp>
        <p:nvSpPr>
          <p:cNvPr id="42" name="Text 40"/>
          <p:cNvSpPr/>
          <p:nvPr/>
        </p:nvSpPr>
        <p:spPr>
          <a:xfrm>
            <a:off x="822960" y="9217152"/>
            <a:ext cx="16596360" cy="411480"/>
          </a:xfrm>
          <a:prstGeom prst="rect">
            <a:avLst/>
          </a:prstGeom>
          <a:noFill/>
          <a:ln/>
        </p:spPr>
        <p:txBody>
          <a:bodyPr wrap="square" lIns="0" tIns="0" rIns="0" bIns="0" rtlCol="0" anchor="ctr"/>
          <a:lstStyle/>
          <a:p>
            <a:r>
              <a:rPr lang="en-US" sz="1400" dirty="0">
                <a:latin typeface="Calibri"/>
                <a:ea typeface="Calibri"/>
                <a:cs typeface="Calibri"/>
              </a:rPr>
              <a:t>Prompt ideas adapted from Tom's Guide (Amanda Caswell), Aug 1, 2026 · wording paraphrased</a:t>
            </a:r>
            <a:endParaRPr lang="en-US" sz="1400">
              <a:latin typeface="Calibri"/>
              <a:ea typeface="Calibri"/>
              <a:cs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9D93723-B17D-E3CB-B4DE-21236CC18468}"/>
            </a:ext>
          </a:extLst>
        </p:cNvPr>
        <p:cNvGrpSpPr/>
        <p:nvPr/>
      </p:nvGrpSpPr>
      <p:grpSpPr>
        <a:xfrm>
          <a:off x="0" y="0"/>
          <a:ext cx="1" cy="1"/>
          <a:chOff x="0" y="0"/>
          <a:chExt cx="1" cy="1"/>
        </a:xfrm>
      </p:grpSpPr>
      <p:sp>
        <p:nvSpPr>
          <p:cNvPr id="32" name="Rectangle 31">
            <a:extLst>
              <a:ext uri="{FF2B5EF4-FFF2-40B4-BE49-F238E27FC236}">
                <a16:creationId xmlns:a16="http://schemas.microsoft.com/office/drawing/2014/main" id="{8D84FD18-4C94-B262-9093-48DD182ADA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solidFill>
            <a:srgbClr val="6666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2F08D710-2FDF-C6EB-3A24-B40ACE9A62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5518" y="720090"/>
            <a:ext cx="16856964" cy="8846820"/>
          </a:xfrm>
          <a:prstGeom prst="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3">
            <a:extLst>
              <a:ext uri="{FF2B5EF4-FFF2-40B4-BE49-F238E27FC236}">
                <a16:creationId xmlns:a16="http://schemas.microsoft.com/office/drawing/2014/main" id="{82623390-FB0C-5F62-2EE2-C217CD5593E2}"/>
              </a:ext>
            </a:extLst>
          </p:cNvPr>
          <p:cNvGrpSpPr/>
          <p:nvPr/>
        </p:nvGrpSpPr>
        <p:grpSpPr>
          <a:xfrm>
            <a:off x="9195377" y="1837613"/>
            <a:ext cx="8331640" cy="7867797"/>
            <a:chOff x="-2" y="-606491"/>
            <a:chExt cx="9381889" cy="9920767"/>
          </a:xfrm>
        </p:grpSpPr>
        <p:sp>
          <p:nvSpPr>
            <p:cNvPr id="4" name="TextBox 4">
              <a:extLst>
                <a:ext uri="{FF2B5EF4-FFF2-40B4-BE49-F238E27FC236}">
                  <a16:creationId xmlns:a16="http://schemas.microsoft.com/office/drawing/2014/main" id="{C502D30C-F396-3FBC-3C77-77ABEB8295A6}"/>
                </a:ext>
              </a:extLst>
            </p:cNvPr>
            <p:cNvSpPr txBox="1"/>
            <p:nvPr/>
          </p:nvSpPr>
          <p:spPr>
            <a:xfrm>
              <a:off x="602414" y="-606491"/>
              <a:ext cx="8180188" cy="1824246"/>
            </a:xfrm>
            <a:prstGeom prst="rect">
              <a:avLst/>
            </a:prstGeom>
          </p:spPr>
          <p:txBody>
            <a:bodyPr lIns="0" tIns="0" rIns="0" bIns="0" rtlCol="0" anchor="t">
              <a:spAutoFit/>
            </a:bodyPr>
            <a:lstStyle/>
            <a:p>
              <a:pPr algn="ctr" defTabSz="960486">
                <a:lnSpc>
                  <a:spcPts val="5881"/>
                </a:lnSpc>
                <a:spcBef>
                  <a:spcPct val="0"/>
                </a:spcBef>
                <a:spcAft>
                  <a:spcPts val="606"/>
                </a:spcAft>
                <a:defRPr/>
              </a:pPr>
              <a:r>
                <a:rPr kumimoji="0" lang="en-US" sz="4201" b="1" i="0" u="none" strike="noStrike" cap="none" spc="0" normalizeH="0" baseline="0" noProof="0" dirty="0">
                  <a:ln>
                    <a:noFill/>
                  </a:ln>
                  <a:solidFill>
                    <a:srgbClr val="FFFFFF"/>
                  </a:solidFill>
                  <a:effectLst/>
                  <a:uLnTx/>
                  <a:uFillTx/>
                  <a:latin typeface="Arial Bold"/>
                  <a:cs typeface="Arial Bold"/>
                  <a:sym typeface="Arial Bold"/>
                </a:rPr>
                <a:t>Too Busy to get </a:t>
              </a:r>
              <a:r>
                <a:rPr lang="en-US" sz="4201" b="1" dirty="0">
                  <a:solidFill>
                    <a:srgbClr val="FFFFFF"/>
                  </a:solidFill>
                  <a:latin typeface="Arial Bold"/>
                  <a:cs typeface="Arial Bold"/>
                  <a:sym typeface="Arial Bold"/>
                </a:rPr>
                <a:t>Updated on Current Events?</a:t>
              </a:r>
              <a:endParaRPr kumimoji="0" lang="en-US" sz="3999" b="1" i="0" u="none" strike="noStrike" kern="1200" cap="none" spc="0" normalizeH="0" baseline="0" noProof="0" dirty="0">
                <a:ln>
                  <a:noFill/>
                </a:ln>
                <a:solidFill>
                  <a:srgbClr val="111111"/>
                </a:solidFill>
                <a:effectLst/>
                <a:uLnTx/>
                <a:uFillTx/>
                <a:latin typeface="Arial Bold"/>
                <a:ea typeface="Arial Bold"/>
                <a:cs typeface="Arial Bold"/>
                <a:sym typeface="Arial Bold"/>
              </a:endParaRPr>
            </a:p>
          </p:txBody>
        </p:sp>
        <p:sp>
          <p:nvSpPr>
            <p:cNvPr id="5" name="TextBox 5">
              <a:extLst>
                <a:ext uri="{FF2B5EF4-FFF2-40B4-BE49-F238E27FC236}">
                  <a16:creationId xmlns:a16="http://schemas.microsoft.com/office/drawing/2014/main" id="{FE7FBA37-C9C6-D524-8E87-C8B2E02E563F}"/>
                </a:ext>
              </a:extLst>
            </p:cNvPr>
            <p:cNvSpPr txBox="1"/>
            <p:nvPr/>
          </p:nvSpPr>
          <p:spPr>
            <a:xfrm>
              <a:off x="-2" y="1727200"/>
              <a:ext cx="9381889" cy="7587076"/>
            </a:xfrm>
            <a:prstGeom prst="rect">
              <a:avLst/>
            </a:prstGeom>
          </p:spPr>
          <p:txBody>
            <a:bodyPr wrap="square" lIns="0" tIns="0" rIns="0" bIns="0" rtlCol="0" anchor="t">
              <a:spAutoFit/>
            </a:bodyPr>
            <a:lstStyle/>
            <a:p>
              <a:pPr>
                <a:buNone/>
              </a:pPr>
              <a:r>
                <a:rPr lang="en-US" sz="3200" b="1" dirty="0">
                  <a:solidFill>
                    <a:schemeClr val="bg1"/>
                  </a:solidFill>
                </a:rPr>
                <a:t>My favorite prompt:</a:t>
              </a:r>
            </a:p>
            <a:p>
              <a:pPr>
                <a:buNone/>
              </a:pPr>
              <a:endParaRPr lang="en-US" sz="3200" b="1" dirty="0">
                <a:solidFill>
                  <a:schemeClr val="bg1"/>
                </a:solidFill>
              </a:endParaRPr>
            </a:p>
            <a:p>
              <a:pPr>
                <a:buNone/>
              </a:pPr>
              <a:r>
                <a:rPr lang="en-US" sz="3200" dirty="0">
                  <a:solidFill>
                    <a:schemeClr val="bg1"/>
                  </a:solidFill>
                </a:rPr>
                <a:t>	Give me a concise daily briefing like a CEO would receive. Include the most important global news, tech updates and cultural shifts I should know. For section include credible sources. Keep it under 200 words and focus on what actually matters and why</a:t>
              </a:r>
            </a:p>
            <a:p>
              <a:pPr>
                <a:buNone/>
              </a:pPr>
              <a:endParaRPr lang="en-US" sz="3200" dirty="0">
                <a:solidFill>
                  <a:schemeClr val="bg1"/>
                </a:solidFill>
              </a:endParaRPr>
            </a:p>
            <a:p>
              <a:pPr>
                <a:buNone/>
              </a:pPr>
              <a:endParaRPr lang="en-US" sz="3200" dirty="0">
                <a:solidFill>
                  <a:schemeClr val="bg1"/>
                </a:solidFill>
              </a:endParaRPr>
            </a:p>
            <a:p>
              <a:pPr lvl="3"/>
              <a:r>
                <a:rPr lang="en-US" sz="4000" b="1" dirty="0">
                  <a:solidFill>
                    <a:srgbClr val="FF0000"/>
                  </a:solidFill>
                </a:rPr>
                <a:t>       Prompts Matter! </a:t>
              </a:r>
              <a:endParaRPr lang="en-US" sz="4000" b="1">
                <a:solidFill>
                  <a:srgbClr val="FF0000"/>
                </a:solidFill>
                <a:ea typeface="Calibri"/>
                <a:cs typeface="Calibri"/>
              </a:endParaRPr>
            </a:p>
            <a:p>
              <a:pPr>
                <a:buNone/>
              </a:pPr>
              <a:endParaRPr lang="en-US" sz="3100" b="1" dirty="0">
                <a:solidFill>
                  <a:schemeClr val="tx2">
                    <a:lumMod val="20000"/>
                    <a:lumOff val="80000"/>
                  </a:schemeClr>
                </a:solidFill>
              </a:endParaRPr>
            </a:p>
          </p:txBody>
        </p:sp>
      </p:grpSp>
      <p:sp>
        <p:nvSpPr>
          <p:cNvPr id="8" name="TextBox 7">
            <a:extLst>
              <a:ext uri="{FF2B5EF4-FFF2-40B4-BE49-F238E27FC236}">
                <a16:creationId xmlns:a16="http://schemas.microsoft.com/office/drawing/2014/main" id="{4697DB45-C821-2F9B-18A3-C91DD1D0DAD3}"/>
              </a:ext>
            </a:extLst>
          </p:cNvPr>
          <p:cNvSpPr txBox="1"/>
          <p:nvPr/>
        </p:nvSpPr>
        <p:spPr>
          <a:xfrm>
            <a:off x="381000" y="9867900"/>
            <a:ext cx="1066800" cy="369332"/>
          </a:xfrm>
          <a:prstGeom prst="rect">
            <a:avLst/>
          </a:prstGeom>
          <a:noFill/>
        </p:spPr>
        <p:txBody>
          <a:bodyPr wrap="square" rtlCol="0">
            <a:spAutoFit/>
          </a:bodyPr>
          <a:lstStyle/>
          <a:p>
            <a:r>
              <a:rPr lang="en-US" dirty="0"/>
              <a:t>2026</a:t>
            </a:r>
          </a:p>
        </p:txBody>
      </p:sp>
      <p:pic>
        <p:nvPicPr>
          <p:cNvPr id="7" name="Picture 6">
            <a:extLst>
              <a:ext uri="{FF2B5EF4-FFF2-40B4-BE49-F238E27FC236}">
                <a16:creationId xmlns:a16="http://schemas.microsoft.com/office/drawing/2014/main" id="{D9E3A4AA-1277-046D-2B75-391518D268D7}"/>
              </a:ext>
            </a:extLst>
          </p:cNvPr>
          <p:cNvPicPr>
            <a:picLocks noChangeAspect="1"/>
          </p:cNvPicPr>
          <p:nvPr/>
        </p:nvPicPr>
        <p:blipFill>
          <a:blip r:embed="rId3"/>
          <a:stretch>
            <a:fillRect/>
          </a:stretch>
        </p:blipFill>
        <p:spPr>
          <a:xfrm>
            <a:off x="903434" y="1935477"/>
            <a:ext cx="8079528" cy="6017032"/>
          </a:xfrm>
          <a:prstGeom prst="rect">
            <a:avLst/>
          </a:prstGeom>
        </p:spPr>
      </p:pic>
    </p:spTree>
    <p:extLst>
      <p:ext uri="{BB962C8B-B14F-4D97-AF65-F5344CB8AC3E}">
        <p14:creationId xmlns:p14="http://schemas.microsoft.com/office/powerpoint/2010/main" val="3473397515"/>
      </p:ext>
    </p:extLst>
  </p:cSld>
  <p:clrMapOvr>
    <a:masterClrMapping/>
  </p:clrMapOvr>
  <p:transition>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46D75C8-7993-0EC3-34DF-8D864B26FC7A}"/>
            </a:ext>
          </a:extLst>
        </p:cNvPr>
        <p:cNvGrpSpPr/>
        <p:nvPr/>
      </p:nvGrpSpPr>
      <p:grpSpPr>
        <a:xfrm>
          <a:off x="0" y="0"/>
          <a:ext cx="1" cy="1"/>
          <a:chOff x="0" y="0"/>
          <a:chExt cx="1" cy="1"/>
        </a:xfrm>
      </p:grpSpPr>
      <p:sp>
        <p:nvSpPr>
          <p:cNvPr id="32" name="Rectangle 31">
            <a:extLst>
              <a:ext uri="{FF2B5EF4-FFF2-40B4-BE49-F238E27FC236}">
                <a16:creationId xmlns:a16="http://schemas.microsoft.com/office/drawing/2014/main" id="{851E7948-7B5E-BDF9-11DD-755C953D51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solidFill>
            <a:srgbClr val="6666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DD122A5F-7E01-E18F-1A3D-937C3BE29A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5518" y="720090"/>
            <a:ext cx="16856964" cy="8846820"/>
          </a:xfrm>
          <a:prstGeom prst="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3">
            <a:extLst>
              <a:ext uri="{FF2B5EF4-FFF2-40B4-BE49-F238E27FC236}">
                <a16:creationId xmlns:a16="http://schemas.microsoft.com/office/drawing/2014/main" id="{595E3620-8A8F-A284-1936-25CDB84A5BBE}"/>
              </a:ext>
            </a:extLst>
          </p:cNvPr>
          <p:cNvGrpSpPr/>
          <p:nvPr/>
        </p:nvGrpSpPr>
        <p:grpSpPr>
          <a:xfrm>
            <a:off x="9264649" y="1285094"/>
            <a:ext cx="8058149" cy="8585966"/>
            <a:chOff x="-3" y="-1376472"/>
            <a:chExt cx="10160794" cy="10826328"/>
          </a:xfrm>
        </p:grpSpPr>
        <p:sp>
          <p:nvSpPr>
            <p:cNvPr id="4" name="TextBox 4">
              <a:extLst>
                <a:ext uri="{FF2B5EF4-FFF2-40B4-BE49-F238E27FC236}">
                  <a16:creationId xmlns:a16="http://schemas.microsoft.com/office/drawing/2014/main" id="{087020B4-B395-8AA5-10FA-3B8CD85FF9D6}"/>
                </a:ext>
              </a:extLst>
            </p:cNvPr>
            <p:cNvSpPr txBox="1"/>
            <p:nvPr/>
          </p:nvSpPr>
          <p:spPr>
            <a:xfrm>
              <a:off x="496724" y="-1376472"/>
              <a:ext cx="9485324" cy="1824246"/>
            </a:xfrm>
            <a:prstGeom prst="rect">
              <a:avLst/>
            </a:prstGeom>
          </p:spPr>
          <p:txBody>
            <a:bodyPr wrap="square" lIns="0" tIns="0" rIns="0" bIns="0" rtlCol="0" anchor="t">
              <a:spAutoFit/>
            </a:bodyPr>
            <a:lstStyle/>
            <a:p>
              <a:pPr algn="ctr" defTabSz="960486">
                <a:lnSpc>
                  <a:spcPts val="5881"/>
                </a:lnSpc>
                <a:spcBef>
                  <a:spcPct val="0"/>
                </a:spcBef>
                <a:spcAft>
                  <a:spcPts val="606"/>
                </a:spcAft>
                <a:defRPr/>
              </a:pPr>
              <a:r>
                <a:rPr lang="en-US" sz="4201" b="1" kern="1200" dirty="0">
                  <a:solidFill>
                    <a:srgbClr val="FFFFFF"/>
                  </a:solidFill>
                  <a:latin typeface="Arial Bold"/>
                  <a:ea typeface="+mn-ea"/>
                  <a:cs typeface="Arial Bold"/>
                  <a:sym typeface="Arial Bold"/>
                </a:rPr>
                <a:t>AI Tools Title Professionals Should Know</a:t>
              </a:r>
              <a:endParaRPr kumimoji="0" lang="en-US" sz="3999" b="1" i="0" u="none" strike="noStrike" kern="1200" cap="none" spc="0" normalizeH="0" baseline="0" noProof="0" dirty="0">
                <a:ln>
                  <a:noFill/>
                </a:ln>
                <a:solidFill>
                  <a:srgbClr val="111111"/>
                </a:solidFill>
                <a:effectLst/>
                <a:uLnTx/>
                <a:uFillTx/>
                <a:latin typeface="Arial Bold"/>
                <a:ea typeface="Arial Bold"/>
                <a:cs typeface="Arial Bold"/>
                <a:sym typeface="Arial Bold"/>
              </a:endParaRPr>
            </a:p>
          </p:txBody>
        </p:sp>
        <p:sp>
          <p:nvSpPr>
            <p:cNvPr id="5" name="TextBox 5">
              <a:extLst>
                <a:ext uri="{FF2B5EF4-FFF2-40B4-BE49-F238E27FC236}">
                  <a16:creationId xmlns:a16="http://schemas.microsoft.com/office/drawing/2014/main" id="{C28FB8CE-C5F4-3B6B-DCDF-BE5CD8FFBD79}"/>
                </a:ext>
              </a:extLst>
            </p:cNvPr>
            <p:cNvSpPr txBox="1"/>
            <p:nvPr/>
          </p:nvSpPr>
          <p:spPr>
            <a:xfrm>
              <a:off x="-3" y="582100"/>
              <a:ext cx="10160794" cy="8867756"/>
            </a:xfrm>
            <a:prstGeom prst="rect">
              <a:avLst/>
            </a:prstGeom>
          </p:spPr>
          <p:txBody>
            <a:bodyPr lIns="0" tIns="0" rIns="0" bIns="0" rtlCol="0" anchor="t">
              <a:spAutoFit/>
            </a:bodyPr>
            <a:lstStyle/>
            <a:p>
              <a:pPr>
                <a:buNone/>
              </a:pPr>
              <a:r>
                <a:rPr lang="en-US" sz="3100" b="1" dirty="0">
                  <a:solidFill>
                    <a:schemeClr val="tx2">
                      <a:lumMod val="20000"/>
                      <a:lumOff val="80000"/>
                    </a:schemeClr>
                  </a:solidFill>
                </a:rPr>
                <a:t>Writing &amp; Communication</a:t>
              </a:r>
            </a:p>
            <a:p>
              <a:pPr lvl="1">
                <a:buFont typeface="Arial" panose="020B0604020202020204" pitchFamily="34" charset="0"/>
                <a:buChar char="•"/>
              </a:pPr>
              <a:r>
                <a:rPr lang="en-US" sz="2400" dirty="0">
                  <a:solidFill>
                    <a:schemeClr val="bg1"/>
                  </a:solidFill>
                </a:rPr>
                <a:t> ChatGPT</a:t>
              </a:r>
            </a:p>
            <a:p>
              <a:pPr lvl="1">
                <a:buFont typeface="Arial" panose="020B0604020202020204" pitchFamily="34" charset="0"/>
                <a:buChar char="•"/>
              </a:pPr>
              <a:r>
                <a:rPr lang="en-US" sz="2400" dirty="0">
                  <a:solidFill>
                    <a:schemeClr val="bg1"/>
                  </a:solidFill>
                </a:rPr>
                <a:t> Copilot</a:t>
              </a:r>
            </a:p>
            <a:p>
              <a:pPr lvl="1">
                <a:buFont typeface="Arial" panose="020B0604020202020204" pitchFamily="34" charset="0"/>
                <a:buChar char="•"/>
              </a:pPr>
              <a:r>
                <a:rPr lang="en-US" sz="2400" dirty="0">
                  <a:solidFill>
                    <a:schemeClr val="bg1"/>
                  </a:solidFill>
                </a:rPr>
                <a:t> Grammarly</a:t>
              </a:r>
            </a:p>
            <a:p>
              <a:pPr lvl="1">
                <a:buFont typeface="Arial" panose="020B0604020202020204" pitchFamily="34" charset="0"/>
                <a:buChar char="•"/>
              </a:pPr>
              <a:r>
                <a:rPr lang="en-US" sz="2400" dirty="0">
                  <a:solidFill>
                    <a:schemeClr val="bg1"/>
                  </a:solidFill>
                </a:rPr>
                <a:t> Claude</a:t>
              </a:r>
            </a:p>
            <a:p>
              <a:endParaRPr lang="en-US" sz="3100" b="1" dirty="0">
                <a:solidFill>
                  <a:schemeClr val="tx2">
                    <a:lumMod val="20000"/>
                    <a:lumOff val="80000"/>
                  </a:schemeClr>
                </a:solidFill>
              </a:endParaRPr>
            </a:p>
            <a:p>
              <a:pPr>
                <a:buNone/>
              </a:pPr>
              <a:r>
                <a:rPr lang="en-US" sz="3100" b="1" dirty="0">
                  <a:solidFill>
                    <a:schemeClr val="tx2">
                      <a:lumMod val="20000"/>
                      <a:lumOff val="80000"/>
                    </a:schemeClr>
                  </a:solidFill>
                </a:rPr>
                <a:t>Document Analysis</a:t>
              </a:r>
              <a:endParaRPr lang="en-US" dirty="0">
                <a:solidFill>
                  <a:schemeClr val="tx2">
                    <a:lumMod val="20000"/>
                    <a:lumOff val="80000"/>
                  </a:schemeClr>
                </a:solidFill>
              </a:endParaRPr>
            </a:p>
            <a:p>
              <a:pPr lvl="1">
                <a:buFont typeface="Arial" panose="020B0604020202020204" pitchFamily="34" charset="0"/>
                <a:buChar char="•"/>
              </a:pPr>
              <a:r>
                <a:rPr lang="en-US" sz="2400" dirty="0">
                  <a:solidFill>
                    <a:schemeClr val="bg1"/>
                  </a:solidFill>
                </a:rPr>
                <a:t> NotebookLM</a:t>
              </a:r>
            </a:p>
            <a:p>
              <a:pPr lvl="1">
                <a:buFont typeface="Arial" panose="020B0604020202020204" pitchFamily="34" charset="0"/>
                <a:buChar char="•"/>
              </a:pPr>
              <a:r>
                <a:rPr lang="en-US" sz="2400" dirty="0">
                  <a:solidFill>
                    <a:schemeClr val="bg1"/>
                  </a:solidFill>
                </a:rPr>
                <a:t> AI PDF tools</a:t>
              </a:r>
            </a:p>
            <a:p>
              <a:endParaRPr lang="en-US" sz="3100" b="1" dirty="0">
                <a:solidFill>
                  <a:schemeClr val="tx2">
                    <a:lumMod val="20000"/>
                    <a:lumOff val="80000"/>
                  </a:schemeClr>
                </a:solidFill>
              </a:endParaRPr>
            </a:p>
            <a:p>
              <a:pPr>
                <a:buNone/>
              </a:pPr>
              <a:r>
                <a:rPr lang="en-US" sz="3100" b="1" dirty="0">
                  <a:solidFill>
                    <a:schemeClr val="tx2">
                      <a:lumMod val="20000"/>
                      <a:lumOff val="80000"/>
                    </a:schemeClr>
                  </a:solidFill>
                </a:rPr>
                <a:t>Marketing</a:t>
              </a:r>
              <a:endParaRPr lang="en-US" dirty="0">
                <a:solidFill>
                  <a:schemeClr val="tx2">
                    <a:lumMod val="20000"/>
                    <a:lumOff val="80000"/>
                  </a:schemeClr>
                </a:solidFill>
              </a:endParaRPr>
            </a:p>
            <a:p>
              <a:pPr lvl="1">
                <a:buFont typeface="Arial" panose="020B0604020202020204" pitchFamily="34" charset="0"/>
                <a:buChar char="•"/>
              </a:pPr>
              <a:r>
                <a:rPr lang="en-US" sz="2400" dirty="0">
                  <a:solidFill>
                    <a:schemeClr val="bg1"/>
                  </a:solidFill>
                </a:rPr>
                <a:t> Canva AI</a:t>
              </a:r>
            </a:p>
            <a:p>
              <a:pPr lvl="1">
                <a:buFont typeface="Arial" panose="020B0604020202020204" pitchFamily="34" charset="0"/>
                <a:buChar char="•"/>
              </a:pPr>
              <a:r>
                <a:rPr lang="en-US" sz="2400" dirty="0">
                  <a:solidFill>
                    <a:schemeClr val="bg1"/>
                  </a:solidFill>
                </a:rPr>
                <a:t> Jasper</a:t>
              </a:r>
            </a:p>
            <a:p>
              <a:endParaRPr lang="en-US" sz="3100" b="1" dirty="0">
                <a:solidFill>
                  <a:schemeClr val="tx2">
                    <a:lumMod val="20000"/>
                    <a:lumOff val="80000"/>
                  </a:schemeClr>
                </a:solidFill>
              </a:endParaRPr>
            </a:p>
            <a:p>
              <a:pPr>
                <a:buNone/>
              </a:pPr>
              <a:r>
                <a:rPr lang="en-US" sz="3100" b="1" dirty="0">
                  <a:solidFill>
                    <a:schemeClr val="tx2">
                      <a:lumMod val="20000"/>
                      <a:lumOff val="80000"/>
                    </a:schemeClr>
                  </a:solidFill>
                </a:rPr>
                <a:t>Fraud Monitoring</a:t>
              </a:r>
              <a:endParaRPr lang="en-US" dirty="0">
                <a:solidFill>
                  <a:schemeClr val="tx2">
                    <a:lumMod val="20000"/>
                    <a:lumOff val="80000"/>
                  </a:schemeClr>
                </a:solidFill>
              </a:endParaRPr>
            </a:p>
            <a:p>
              <a:pPr lvl="1">
                <a:buFont typeface="Arial" panose="020B0604020202020204" pitchFamily="34" charset="0"/>
                <a:buChar char="•"/>
              </a:pPr>
              <a:r>
                <a:rPr lang="en-US" sz="2400" dirty="0">
                  <a:solidFill>
                    <a:schemeClr val="bg1"/>
                  </a:solidFill>
                </a:rPr>
                <a:t> AI anomaly detection tools</a:t>
              </a:r>
            </a:p>
            <a:p>
              <a:pPr>
                <a:buNone/>
              </a:pPr>
              <a:endParaRPr kumimoji="0" lang="en-US" sz="2400" b="0" i="0" u="none" strike="noStrike" kern="1200" cap="none" spc="0" normalizeH="0" baseline="0" noProof="0" dirty="0">
                <a:ln>
                  <a:noFill/>
                </a:ln>
                <a:solidFill>
                  <a:srgbClr val="090909"/>
                </a:solidFill>
                <a:effectLst/>
                <a:uLnTx/>
                <a:uFillTx/>
                <a:latin typeface="Arial"/>
                <a:ea typeface="Arial"/>
                <a:cs typeface="Arial"/>
                <a:sym typeface="Arial"/>
              </a:endParaRPr>
            </a:p>
          </p:txBody>
        </p:sp>
      </p:grpSp>
      <p:sp>
        <p:nvSpPr>
          <p:cNvPr id="8" name="TextBox 7">
            <a:extLst>
              <a:ext uri="{FF2B5EF4-FFF2-40B4-BE49-F238E27FC236}">
                <a16:creationId xmlns:a16="http://schemas.microsoft.com/office/drawing/2014/main" id="{F51A8960-6189-D932-16A9-D4F27E4B964C}"/>
              </a:ext>
            </a:extLst>
          </p:cNvPr>
          <p:cNvSpPr txBox="1"/>
          <p:nvPr/>
        </p:nvSpPr>
        <p:spPr>
          <a:xfrm>
            <a:off x="381000" y="9867900"/>
            <a:ext cx="1066800" cy="369332"/>
          </a:xfrm>
          <a:prstGeom prst="rect">
            <a:avLst/>
          </a:prstGeom>
          <a:noFill/>
        </p:spPr>
        <p:txBody>
          <a:bodyPr wrap="square" rtlCol="0">
            <a:spAutoFit/>
          </a:bodyPr>
          <a:lstStyle/>
          <a:p>
            <a:r>
              <a:rPr lang="en-US" dirty="0"/>
              <a:t>2026</a:t>
            </a:r>
          </a:p>
        </p:txBody>
      </p:sp>
      <p:pic>
        <p:nvPicPr>
          <p:cNvPr id="1026" name="Picture 2" descr="Best Ai Tools For Marketing">
            <a:extLst>
              <a:ext uri="{FF2B5EF4-FFF2-40B4-BE49-F238E27FC236}">
                <a16:creationId xmlns:a16="http://schemas.microsoft.com/office/drawing/2014/main" id="{B9C363EC-F990-5A2B-36BA-B2080FAF9B3A}"/>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447800" y="819150"/>
            <a:ext cx="7625003" cy="8648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184889"/>
      </p:ext>
    </p:extLst>
  </p:cSld>
  <p:clrMapOvr>
    <a:masterClrMapping/>
  </p:clrMapOvr>
  <p:transition>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Shape 0"/>
          <p:cNvSpPr/>
          <p:nvPr/>
        </p:nvSpPr>
        <p:spPr>
          <a:xfrm>
            <a:off x="0" y="0"/>
            <a:ext cx="18288000" cy="1828800"/>
          </a:xfrm>
          <a:prstGeom prst="rect">
            <a:avLst/>
          </a:prstGeom>
          <a:solidFill>
            <a:schemeClr val="tx1"/>
          </a:solidFill>
          <a:ln w="12700">
            <a:solidFill>
              <a:srgbClr val="8E0E22"/>
            </a:solidFill>
            <a:prstDash val="solid"/>
          </a:ln>
        </p:spPr>
        <p:txBody>
          <a:bodyPr/>
          <a:lstStyle/>
          <a:p>
            <a:endParaRPr lang="en-US" sz="3600"/>
          </a:p>
        </p:txBody>
      </p:sp>
      <p:pic>
        <p:nvPicPr>
          <p:cNvPr id="3" name="Image 0" descr="preencoded.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65760" y="237744"/>
            <a:ext cx="1280160" cy="1280160"/>
          </a:xfrm>
          <a:prstGeom prst="rect">
            <a:avLst/>
          </a:prstGeom>
        </p:spPr>
      </p:pic>
      <p:sp>
        <p:nvSpPr>
          <p:cNvPr id="4" name="Text 1"/>
          <p:cNvSpPr/>
          <p:nvPr/>
        </p:nvSpPr>
        <p:spPr>
          <a:xfrm>
            <a:off x="1920240" y="329184"/>
            <a:ext cx="15910560" cy="1188720"/>
          </a:xfrm>
          <a:prstGeom prst="rect">
            <a:avLst/>
          </a:prstGeom>
          <a:noFill/>
          <a:ln/>
        </p:spPr>
        <p:txBody>
          <a:bodyPr wrap="square" lIns="0" tIns="0" rIns="0" bIns="0" rtlCol="0" anchor="ctr"/>
          <a:lstStyle/>
          <a:p>
            <a:r>
              <a:rPr lang="en-US" sz="5200" b="1" dirty="0">
                <a:solidFill>
                  <a:srgbClr val="FFFFFF"/>
                </a:solidFill>
                <a:latin typeface="Trebuchet MS" pitchFamily="34" charset="0"/>
                <a:ea typeface="Trebuchet MS" pitchFamily="34" charset="-122"/>
                <a:cs typeface="Trebuchet MS" pitchFamily="34" charset="-120"/>
              </a:rPr>
              <a:t>General-Purpose AI Assistants</a:t>
            </a:r>
            <a:endParaRPr lang="en-US" sz="5200" dirty="0"/>
          </a:p>
        </p:txBody>
      </p:sp>
      <p:sp>
        <p:nvSpPr>
          <p:cNvPr id="5" name="Shape 2"/>
          <p:cNvSpPr/>
          <p:nvPr/>
        </p:nvSpPr>
        <p:spPr>
          <a:xfrm>
            <a:off x="457200" y="2157984"/>
            <a:ext cx="8503920" cy="3566160"/>
          </a:xfrm>
          <a:prstGeom prst="rect">
            <a:avLst/>
          </a:prstGeom>
          <a:solidFill>
            <a:srgbClr val="111111"/>
          </a:solidFill>
          <a:ln/>
          <a:effectLst>
            <a:outerShdw blurRad="101600" dist="38100" dir="8100000" algn="bl" rotWithShape="0">
              <a:srgbClr val="090909">
                <a:alpha val="25000"/>
              </a:srgbClr>
            </a:outerShdw>
          </a:effectLst>
        </p:spPr>
        <p:txBody>
          <a:bodyPr/>
          <a:lstStyle/>
          <a:p>
            <a:endParaRPr lang="en-US" sz="3600"/>
          </a:p>
        </p:txBody>
      </p:sp>
      <p:sp>
        <p:nvSpPr>
          <p:cNvPr id="6" name="Shape 3"/>
          <p:cNvSpPr/>
          <p:nvPr/>
        </p:nvSpPr>
        <p:spPr>
          <a:xfrm>
            <a:off x="457200" y="2157984"/>
            <a:ext cx="128016" cy="3566160"/>
          </a:xfrm>
          <a:prstGeom prst="rect">
            <a:avLst/>
          </a:prstGeom>
          <a:solidFill>
            <a:srgbClr val="C8102E"/>
          </a:solidFill>
          <a:ln w="12700">
            <a:solidFill>
              <a:srgbClr val="C8102E"/>
            </a:solidFill>
            <a:prstDash val="solid"/>
          </a:ln>
        </p:spPr>
        <p:txBody>
          <a:bodyPr/>
          <a:lstStyle/>
          <a:p>
            <a:endParaRPr lang="en-US" sz="3600"/>
          </a:p>
        </p:txBody>
      </p:sp>
      <p:sp>
        <p:nvSpPr>
          <p:cNvPr id="7" name="Shape 4"/>
          <p:cNvSpPr/>
          <p:nvPr/>
        </p:nvSpPr>
        <p:spPr>
          <a:xfrm>
            <a:off x="6126480" y="2377440"/>
            <a:ext cx="2651760" cy="548640"/>
          </a:xfrm>
          <a:prstGeom prst="rect">
            <a:avLst/>
          </a:prstGeom>
          <a:solidFill>
            <a:srgbClr val="8E0E22">
              <a:alpha val="70000"/>
            </a:srgbClr>
          </a:solidFill>
          <a:ln w="12700">
            <a:solidFill>
              <a:srgbClr val="C8102E"/>
            </a:solidFill>
            <a:prstDash val="solid"/>
          </a:ln>
        </p:spPr>
        <p:txBody>
          <a:bodyPr/>
          <a:lstStyle/>
          <a:p>
            <a:endParaRPr lang="en-US" sz="3600"/>
          </a:p>
        </p:txBody>
      </p:sp>
      <p:sp>
        <p:nvSpPr>
          <p:cNvPr id="8" name="Text 5"/>
          <p:cNvSpPr/>
          <p:nvPr/>
        </p:nvSpPr>
        <p:spPr>
          <a:xfrm>
            <a:off x="6126480" y="2377440"/>
            <a:ext cx="2651760" cy="548640"/>
          </a:xfrm>
          <a:prstGeom prst="rect">
            <a:avLst/>
          </a:prstGeom>
          <a:noFill/>
          <a:ln/>
        </p:spPr>
        <p:txBody>
          <a:bodyPr wrap="square" lIns="0" tIns="0" rIns="0" bIns="0" rtlCol="0" anchor="ctr"/>
          <a:lstStyle/>
          <a:p>
            <a:pPr algn="ctr"/>
            <a:r>
              <a:rPr lang="en-US" b="1" dirty="0">
                <a:solidFill>
                  <a:srgbClr val="F3D9DD"/>
                </a:solidFill>
                <a:latin typeface="Calibri" pitchFamily="34" charset="0"/>
                <a:ea typeface="Calibri" pitchFamily="34" charset="-122"/>
                <a:cs typeface="Calibri" pitchFamily="34" charset="-120"/>
              </a:rPr>
              <a:t>All-rounder</a:t>
            </a:r>
            <a:endParaRPr lang="en-US" dirty="0"/>
          </a:p>
        </p:txBody>
      </p:sp>
      <p:sp>
        <p:nvSpPr>
          <p:cNvPr id="9" name="Text 6"/>
          <p:cNvSpPr/>
          <p:nvPr/>
        </p:nvSpPr>
        <p:spPr>
          <a:xfrm>
            <a:off x="731520" y="2340864"/>
            <a:ext cx="5120640" cy="731520"/>
          </a:xfrm>
          <a:prstGeom prst="rect">
            <a:avLst/>
          </a:prstGeom>
          <a:noFill/>
          <a:ln/>
        </p:spPr>
        <p:txBody>
          <a:bodyPr wrap="square" lIns="0" tIns="0" rIns="0" bIns="0" rtlCol="0" anchor="ctr"/>
          <a:lstStyle/>
          <a:p>
            <a:r>
              <a:rPr lang="en-US" sz="3400" b="1" dirty="0">
                <a:solidFill>
                  <a:srgbClr val="FFFFFF"/>
                </a:solidFill>
                <a:latin typeface="Trebuchet MS" pitchFamily="34" charset="0"/>
                <a:ea typeface="Trebuchet MS" pitchFamily="34" charset="-122"/>
                <a:cs typeface="Trebuchet MS" pitchFamily="34" charset="-120"/>
              </a:rPr>
              <a:t>ChatGPT</a:t>
            </a:r>
            <a:endParaRPr lang="en-US" sz="3400" dirty="0"/>
          </a:p>
        </p:txBody>
      </p:sp>
      <p:sp>
        <p:nvSpPr>
          <p:cNvPr id="10" name="Text 7"/>
          <p:cNvSpPr/>
          <p:nvPr/>
        </p:nvSpPr>
        <p:spPr>
          <a:xfrm>
            <a:off x="731520" y="3035808"/>
            <a:ext cx="6400800" cy="457200"/>
          </a:xfrm>
          <a:prstGeom prst="rect">
            <a:avLst/>
          </a:prstGeom>
          <a:noFill/>
          <a:ln/>
        </p:spPr>
        <p:txBody>
          <a:bodyPr wrap="square" lIns="0" tIns="0" rIns="0" bIns="0" rtlCol="0" anchor="ctr"/>
          <a:lstStyle/>
          <a:p>
            <a:r>
              <a:rPr lang="en-US" sz="2200" i="1" dirty="0">
                <a:solidFill>
                  <a:srgbClr val="C8102E"/>
                </a:solidFill>
                <a:latin typeface="Calibri" pitchFamily="34" charset="0"/>
                <a:ea typeface="Calibri" pitchFamily="34" charset="-122"/>
                <a:cs typeface="Calibri" pitchFamily="34" charset="-120"/>
              </a:rPr>
              <a:t>OpenAI</a:t>
            </a:r>
            <a:endParaRPr lang="en-US" sz="2200" dirty="0"/>
          </a:p>
        </p:txBody>
      </p:sp>
      <p:sp>
        <p:nvSpPr>
          <p:cNvPr id="11" name="Text 8"/>
          <p:cNvSpPr/>
          <p:nvPr/>
        </p:nvSpPr>
        <p:spPr>
          <a:xfrm>
            <a:off x="731520" y="3493008"/>
            <a:ext cx="8046720" cy="2011680"/>
          </a:xfrm>
          <a:prstGeom prst="rect">
            <a:avLst/>
          </a:prstGeom>
          <a:noFill/>
          <a:ln/>
        </p:spPr>
        <p:txBody>
          <a:bodyPr wrap="square" lIns="0" tIns="0" rIns="0" bIns="0" rtlCol="0" anchor="ctr"/>
          <a:lstStyle/>
          <a:p>
            <a:r>
              <a:rPr lang="en-US" sz="2300" dirty="0">
                <a:solidFill>
                  <a:srgbClr val="FFFFFF"/>
                </a:solidFill>
                <a:latin typeface="Calibri" pitchFamily="34" charset="0"/>
                <a:ea typeface="Calibri" pitchFamily="34" charset="-122"/>
                <a:cs typeface="Calibri" pitchFamily="34" charset="-120"/>
              </a:rPr>
              <a:t>Best all-rounder. Handles text, images, voice, code &amp; web browsing in one interface. 900M weekly users — the default choice when you need one tool for everything.</a:t>
            </a:r>
            <a:endParaRPr lang="en-US" sz="2300" dirty="0"/>
          </a:p>
        </p:txBody>
      </p:sp>
      <p:sp>
        <p:nvSpPr>
          <p:cNvPr id="12" name="Shape 9"/>
          <p:cNvSpPr/>
          <p:nvPr/>
        </p:nvSpPr>
        <p:spPr>
          <a:xfrm>
            <a:off x="9418320" y="2157984"/>
            <a:ext cx="8503920" cy="3566160"/>
          </a:xfrm>
          <a:prstGeom prst="rect">
            <a:avLst/>
          </a:prstGeom>
          <a:solidFill>
            <a:srgbClr val="111111"/>
          </a:solidFill>
          <a:ln/>
          <a:effectLst>
            <a:outerShdw blurRad="101600" dist="38100" dir="8100000" algn="bl" rotWithShape="0">
              <a:srgbClr val="090909">
                <a:alpha val="25000"/>
              </a:srgbClr>
            </a:outerShdw>
          </a:effectLst>
        </p:spPr>
        <p:txBody>
          <a:bodyPr/>
          <a:lstStyle/>
          <a:p>
            <a:endParaRPr lang="en-US" sz="3600"/>
          </a:p>
        </p:txBody>
      </p:sp>
      <p:sp>
        <p:nvSpPr>
          <p:cNvPr id="13" name="Shape 10"/>
          <p:cNvSpPr/>
          <p:nvPr/>
        </p:nvSpPr>
        <p:spPr>
          <a:xfrm>
            <a:off x="9418320" y="2157984"/>
            <a:ext cx="128016" cy="3566160"/>
          </a:xfrm>
          <a:prstGeom prst="rect">
            <a:avLst/>
          </a:prstGeom>
          <a:solidFill>
            <a:srgbClr val="C8102E"/>
          </a:solidFill>
          <a:ln w="12700">
            <a:solidFill>
              <a:srgbClr val="C8102E"/>
            </a:solidFill>
            <a:prstDash val="solid"/>
          </a:ln>
        </p:spPr>
        <p:txBody>
          <a:bodyPr/>
          <a:lstStyle/>
          <a:p>
            <a:endParaRPr lang="en-US" sz="3600"/>
          </a:p>
        </p:txBody>
      </p:sp>
      <p:sp>
        <p:nvSpPr>
          <p:cNvPr id="14" name="Shape 11"/>
          <p:cNvSpPr/>
          <p:nvPr/>
        </p:nvSpPr>
        <p:spPr>
          <a:xfrm>
            <a:off x="15087600" y="2377440"/>
            <a:ext cx="2651760" cy="548640"/>
          </a:xfrm>
          <a:prstGeom prst="rect">
            <a:avLst/>
          </a:prstGeom>
          <a:solidFill>
            <a:srgbClr val="8E0E22">
              <a:alpha val="70000"/>
            </a:srgbClr>
          </a:solidFill>
          <a:ln w="12700">
            <a:solidFill>
              <a:srgbClr val="C8102E"/>
            </a:solidFill>
            <a:prstDash val="solid"/>
          </a:ln>
        </p:spPr>
        <p:txBody>
          <a:bodyPr/>
          <a:lstStyle/>
          <a:p>
            <a:endParaRPr lang="en-US" sz="3600"/>
          </a:p>
        </p:txBody>
      </p:sp>
      <p:sp>
        <p:nvSpPr>
          <p:cNvPr id="15" name="Text 12"/>
          <p:cNvSpPr/>
          <p:nvPr/>
        </p:nvSpPr>
        <p:spPr>
          <a:xfrm>
            <a:off x="15087600" y="2377440"/>
            <a:ext cx="2651760" cy="548640"/>
          </a:xfrm>
          <a:prstGeom prst="rect">
            <a:avLst/>
          </a:prstGeom>
          <a:noFill/>
          <a:ln/>
        </p:spPr>
        <p:txBody>
          <a:bodyPr wrap="square" lIns="0" tIns="0" rIns="0" bIns="0" rtlCol="0" anchor="ctr"/>
          <a:lstStyle/>
          <a:p>
            <a:pPr algn="ctr"/>
            <a:r>
              <a:rPr lang="en-US" b="1" dirty="0">
                <a:solidFill>
                  <a:srgbClr val="F3D9DD"/>
                </a:solidFill>
                <a:latin typeface="Calibri" pitchFamily="34" charset="0"/>
                <a:ea typeface="Calibri" pitchFamily="34" charset="-122"/>
                <a:cs typeface="Calibri" pitchFamily="34" charset="-120"/>
              </a:rPr>
              <a:t>Writing &amp; Analysis</a:t>
            </a:r>
            <a:endParaRPr lang="en-US" dirty="0"/>
          </a:p>
        </p:txBody>
      </p:sp>
      <p:sp>
        <p:nvSpPr>
          <p:cNvPr id="16" name="Text 13"/>
          <p:cNvSpPr/>
          <p:nvPr/>
        </p:nvSpPr>
        <p:spPr>
          <a:xfrm>
            <a:off x="9692640" y="2340864"/>
            <a:ext cx="5120640" cy="731520"/>
          </a:xfrm>
          <a:prstGeom prst="rect">
            <a:avLst/>
          </a:prstGeom>
          <a:noFill/>
          <a:ln/>
        </p:spPr>
        <p:txBody>
          <a:bodyPr wrap="square" lIns="0" tIns="0" rIns="0" bIns="0" rtlCol="0" anchor="ctr"/>
          <a:lstStyle/>
          <a:p>
            <a:r>
              <a:rPr lang="en-US" sz="3400" b="1" dirty="0">
                <a:solidFill>
                  <a:srgbClr val="FFFFFF"/>
                </a:solidFill>
                <a:latin typeface="Trebuchet MS" pitchFamily="34" charset="0"/>
                <a:ea typeface="Trebuchet MS" pitchFamily="34" charset="-122"/>
                <a:cs typeface="Trebuchet MS" pitchFamily="34" charset="-120"/>
              </a:rPr>
              <a:t>Claude</a:t>
            </a:r>
            <a:endParaRPr lang="en-US" sz="3400" dirty="0"/>
          </a:p>
        </p:txBody>
      </p:sp>
      <p:sp>
        <p:nvSpPr>
          <p:cNvPr id="17" name="Text 14"/>
          <p:cNvSpPr/>
          <p:nvPr/>
        </p:nvSpPr>
        <p:spPr>
          <a:xfrm>
            <a:off x="9692640" y="3035808"/>
            <a:ext cx="6400800" cy="457200"/>
          </a:xfrm>
          <a:prstGeom prst="rect">
            <a:avLst/>
          </a:prstGeom>
          <a:noFill/>
          <a:ln/>
        </p:spPr>
        <p:txBody>
          <a:bodyPr wrap="square" lIns="0" tIns="0" rIns="0" bIns="0" rtlCol="0" anchor="ctr"/>
          <a:lstStyle/>
          <a:p>
            <a:r>
              <a:rPr lang="en-US" sz="2200" i="1" dirty="0">
                <a:solidFill>
                  <a:srgbClr val="C8102E"/>
                </a:solidFill>
                <a:latin typeface="Calibri" pitchFamily="34" charset="0"/>
                <a:ea typeface="Calibri" pitchFamily="34" charset="-122"/>
                <a:cs typeface="Calibri" pitchFamily="34" charset="-120"/>
              </a:rPr>
              <a:t>Anthropic</a:t>
            </a:r>
            <a:endParaRPr lang="en-US" sz="2200" dirty="0"/>
          </a:p>
        </p:txBody>
      </p:sp>
      <p:sp>
        <p:nvSpPr>
          <p:cNvPr id="18" name="Text 15"/>
          <p:cNvSpPr/>
          <p:nvPr/>
        </p:nvSpPr>
        <p:spPr>
          <a:xfrm>
            <a:off x="9692640" y="3493008"/>
            <a:ext cx="8046720" cy="2011680"/>
          </a:xfrm>
          <a:prstGeom prst="rect">
            <a:avLst/>
          </a:prstGeom>
          <a:noFill/>
          <a:ln/>
        </p:spPr>
        <p:txBody>
          <a:bodyPr wrap="square" lIns="0" tIns="0" rIns="0" bIns="0" rtlCol="0" anchor="ctr"/>
          <a:lstStyle/>
          <a:p>
            <a:r>
              <a:rPr lang="en-US" sz="2300" dirty="0">
                <a:solidFill>
                  <a:srgbClr val="FFFFFF"/>
                </a:solidFill>
                <a:latin typeface="Calibri" pitchFamily="34" charset="0"/>
                <a:ea typeface="Calibri" pitchFamily="34" charset="-122"/>
                <a:cs typeface="Calibri" pitchFamily="34" charset="-120"/>
              </a:rPr>
              <a:t>Best for long-form writing, analysis, coding, and document-heavy work. Known for nuanced reasoning and handling large contexts reliably.</a:t>
            </a:r>
            <a:endParaRPr lang="en-US" sz="2300" dirty="0"/>
          </a:p>
        </p:txBody>
      </p:sp>
      <p:sp>
        <p:nvSpPr>
          <p:cNvPr id="19" name="Shape 16"/>
          <p:cNvSpPr/>
          <p:nvPr/>
        </p:nvSpPr>
        <p:spPr>
          <a:xfrm>
            <a:off x="457200" y="6089904"/>
            <a:ext cx="8503920" cy="3566160"/>
          </a:xfrm>
          <a:prstGeom prst="rect">
            <a:avLst/>
          </a:prstGeom>
          <a:solidFill>
            <a:srgbClr val="111111"/>
          </a:solidFill>
          <a:ln/>
          <a:effectLst>
            <a:outerShdw blurRad="101600" dist="38100" dir="8100000" algn="bl" rotWithShape="0">
              <a:srgbClr val="090909">
                <a:alpha val="25000"/>
              </a:srgbClr>
            </a:outerShdw>
          </a:effectLst>
        </p:spPr>
        <p:txBody>
          <a:bodyPr/>
          <a:lstStyle/>
          <a:p>
            <a:endParaRPr lang="en-US" sz="3600"/>
          </a:p>
        </p:txBody>
      </p:sp>
      <p:sp>
        <p:nvSpPr>
          <p:cNvPr id="20" name="Shape 17"/>
          <p:cNvSpPr/>
          <p:nvPr/>
        </p:nvSpPr>
        <p:spPr>
          <a:xfrm>
            <a:off x="457200" y="6089904"/>
            <a:ext cx="128016" cy="3566160"/>
          </a:xfrm>
          <a:prstGeom prst="rect">
            <a:avLst/>
          </a:prstGeom>
          <a:solidFill>
            <a:srgbClr val="C8102E"/>
          </a:solidFill>
          <a:ln w="12700">
            <a:solidFill>
              <a:srgbClr val="C8102E"/>
            </a:solidFill>
            <a:prstDash val="solid"/>
          </a:ln>
        </p:spPr>
        <p:txBody>
          <a:bodyPr/>
          <a:lstStyle/>
          <a:p>
            <a:endParaRPr lang="en-US" sz="3600"/>
          </a:p>
        </p:txBody>
      </p:sp>
      <p:sp>
        <p:nvSpPr>
          <p:cNvPr id="21" name="Shape 18"/>
          <p:cNvSpPr/>
          <p:nvPr/>
        </p:nvSpPr>
        <p:spPr>
          <a:xfrm>
            <a:off x="6126480" y="6309360"/>
            <a:ext cx="2651760" cy="548640"/>
          </a:xfrm>
          <a:prstGeom prst="rect">
            <a:avLst/>
          </a:prstGeom>
          <a:solidFill>
            <a:srgbClr val="8E0E22">
              <a:alpha val="70000"/>
            </a:srgbClr>
          </a:solidFill>
          <a:ln w="12700">
            <a:solidFill>
              <a:srgbClr val="C8102E"/>
            </a:solidFill>
            <a:prstDash val="solid"/>
          </a:ln>
        </p:spPr>
        <p:txBody>
          <a:bodyPr/>
          <a:lstStyle/>
          <a:p>
            <a:endParaRPr lang="en-US" sz="3600"/>
          </a:p>
        </p:txBody>
      </p:sp>
      <p:sp>
        <p:nvSpPr>
          <p:cNvPr id="22" name="Text 19"/>
          <p:cNvSpPr/>
          <p:nvPr/>
        </p:nvSpPr>
        <p:spPr>
          <a:xfrm>
            <a:off x="6126480" y="6309360"/>
            <a:ext cx="2651760" cy="548640"/>
          </a:xfrm>
          <a:prstGeom prst="rect">
            <a:avLst/>
          </a:prstGeom>
          <a:noFill/>
          <a:ln/>
        </p:spPr>
        <p:txBody>
          <a:bodyPr wrap="square" lIns="0" tIns="0" rIns="0" bIns="0" rtlCol="0" anchor="ctr"/>
          <a:lstStyle/>
          <a:p>
            <a:pPr algn="ctr"/>
            <a:r>
              <a:rPr lang="en-US" b="1" dirty="0">
                <a:solidFill>
                  <a:srgbClr val="F3D9DD"/>
                </a:solidFill>
                <a:latin typeface="Calibri" pitchFamily="34" charset="0"/>
                <a:ea typeface="Calibri" pitchFamily="34" charset="-122"/>
                <a:cs typeface="Calibri" pitchFamily="34" charset="-120"/>
              </a:rPr>
              <a:t>Google Ecosystem</a:t>
            </a:r>
            <a:endParaRPr lang="en-US" dirty="0"/>
          </a:p>
        </p:txBody>
      </p:sp>
      <p:sp>
        <p:nvSpPr>
          <p:cNvPr id="23" name="Text 20"/>
          <p:cNvSpPr/>
          <p:nvPr/>
        </p:nvSpPr>
        <p:spPr>
          <a:xfrm>
            <a:off x="731520" y="6272784"/>
            <a:ext cx="5120640" cy="731520"/>
          </a:xfrm>
          <a:prstGeom prst="rect">
            <a:avLst/>
          </a:prstGeom>
          <a:noFill/>
          <a:ln/>
        </p:spPr>
        <p:txBody>
          <a:bodyPr wrap="square" lIns="0" tIns="0" rIns="0" bIns="0" rtlCol="0" anchor="ctr"/>
          <a:lstStyle/>
          <a:p>
            <a:r>
              <a:rPr lang="en-US" sz="3400" b="1" dirty="0">
                <a:solidFill>
                  <a:srgbClr val="FFFFFF"/>
                </a:solidFill>
                <a:latin typeface="Trebuchet MS" pitchFamily="34" charset="0"/>
                <a:ea typeface="Trebuchet MS" pitchFamily="34" charset="-122"/>
                <a:cs typeface="Trebuchet MS" pitchFamily="34" charset="-120"/>
              </a:rPr>
              <a:t>Gemini</a:t>
            </a:r>
            <a:endParaRPr lang="en-US" sz="3400" dirty="0"/>
          </a:p>
        </p:txBody>
      </p:sp>
      <p:sp>
        <p:nvSpPr>
          <p:cNvPr id="24" name="Text 21"/>
          <p:cNvSpPr/>
          <p:nvPr/>
        </p:nvSpPr>
        <p:spPr>
          <a:xfrm>
            <a:off x="731520" y="6967728"/>
            <a:ext cx="6400800" cy="457200"/>
          </a:xfrm>
          <a:prstGeom prst="rect">
            <a:avLst/>
          </a:prstGeom>
          <a:noFill/>
          <a:ln/>
        </p:spPr>
        <p:txBody>
          <a:bodyPr wrap="square" lIns="0" tIns="0" rIns="0" bIns="0" rtlCol="0" anchor="ctr"/>
          <a:lstStyle/>
          <a:p>
            <a:r>
              <a:rPr lang="en-US" sz="2200" i="1" dirty="0">
                <a:solidFill>
                  <a:srgbClr val="C8102E"/>
                </a:solidFill>
                <a:latin typeface="Calibri" pitchFamily="34" charset="0"/>
                <a:ea typeface="Calibri" pitchFamily="34" charset="-122"/>
                <a:cs typeface="Calibri" pitchFamily="34" charset="-120"/>
              </a:rPr>
              <a:t>Google</a:t>
            </a:r>
            <a:endParaRPr lang="en-US" sz="2200" dirty="0"/>
          </a:p>
        </p:txBody>
      </p:sp>
      <p:sp>
        <p:nvSpPr>
          <p:cNvPr id="25" name="Text 22"/>
          <p:cNvSpPr/>
          <p:nvPr/>
        </p:nvSpPr>
        <p:spPr>
          <a:xfrm>
            <a:off x="731520" y="7424928"/>
            <a:ext cx="8046720" cy="2011680"/>
          </a:xfrm>
          <a:prstGeom prst="rect">
            <a:avLst/>
          </a:prstGeom>
          <a:noFill/>
          <a:ln/>
        </p:spPr>
        <p:txBody>
          <a:bodyPr wrap="square" lIns="0" tIns="0" rIns="0" bIns="0" rtlCol="0" anchor="ctr"/>
          <a:lstStyle/>
          <a:p>
            <a:r>
              <a:rPr lang="en-US" sz="2300" dirty="0">
                <a:solidFill>
                  <a:srgbClr val="FFFFFF"/>
                </a:solidFill>
                <a:latin typeface="Calibri" pitchFamily="34" charset="0"/>
                <a:ea typeface="Calibri" pitchFamily="34" charset="-122"/>
                <a:cs typeface="Calibri" pitchFamily="34" charset="-120"/>
              </a:rPr>
              <a:t>Best for Google Workspace users. Integrates natively with Gmail, Docs, Sheets, and Meet. Strong at creative brainstorming within collaborative workflows.</a:t>
            </a:r>
            <a:endParaRPr lang="en-US" sz="2300" dirty="0"/>
          </a:p>
        </p:txBody>
      </p:sp>
      <p:sp>
        <p:nvSpPr>
          <p:cNvPr id="26" name="Shape 23"/>
          <p:cNvSpPr/>
          <p:nvPr/>
        </p:nvSpPr>
        <p:spPr>
          <a:xfrm>
            <a:off x="9418320" y="6089904"/>
            <a:ext cx="8503920" cy="3566160"/>
          </a:xfrm>
          <a:prstGeom prst="rect">
            <a:avLst/>
          </a:prstGeom>
          <a:solidFill>
            <a:srgbClr val="111111"/>
          </a:solidFill>
          <a:ln/>
          <a:effectLst>
            <a:outerShdw blurRad="101600" dist="38100" dir="8100000" algn="bl" rotWithShape="0">
              <a:srgbClr val="090909">
                <a:alpha val="25000"/>
              </a:srgbClr>
            </a:outerShdw>
          </a:effectLst>
        </p:spPr>
        <p:txBody>
          <a:bodyPr/>
          <a:lstStyle/>
          <a:p>
            <a:endParaRPr lang="en-US" sz="3600"/>
          </a:p>
        </p:txBody>
      </p:sp>
      <p:sp>
        <p:nvSpPr>
          <p:cNvPr id="27" name="Shape 24"/>
          <p:cNvSpPr/>
          <p:nvPr/>
        </p:nvSpPr>
        <p:spPr>
          <a:xfrm>
            <a:off x="9418320" y="6089904"/>
            <a:ext cx="128016" cy="3566160"/>
          </a:xfrm>
          <a:prstGeom prst="rect">
            <a:avLst/>
          </a:prstGeom>
          <a:solidFill>
            <a:srgbClr val="C8102E"/>
          </a:solidFill>
          <a:ln w="12700">
            <a:solidFill>
              <a:srgbClr val="C8102E"/>
            </a:solidFill>
            <a:prstDash val="solid"/>
          </a:ln>
        </p:spPr>
        <p:txBody>
          <a:bodyPr/>
          <a:lstStyle/>
          <a:p>
            <a:endParaRPr lang="en-US" sz="3600"/>
          </a:p>
        </p:txBody>
      </p:sp>
      <p:sp>
        <p:nvSpPr>
          <p:cNvPr id="28" name="Shape 25"/>
          <p:cNvSpPr/>
          <p:nvPr/>
        </p:nvSpPr>
        <p:spPr>
          <a:xfrm>
            <a:off x="15087600" y="6309360"/>
            <a:ext cx="2651760" cy="548640"/>
          </a:xfrm>
          <a:prstGeom prst="rect">
            <a:avLst/>
          </a:prstGeom>
          <a:solidFill>
            <a:srgbClr val="8E0E22">
              <a:alpha val="70000"/>
            </a:srgbClr>
          </a:solidFill>
          <a:ln w="12700">
            <a:solidFill>
              <a:srgbClr val="C8102E"/>
            </a:solidFill>
            <a:prstDash val="solid"/>
          </a:ln>
        </p:spPr>
        <p:txBody>
          <a:bodyPr/>
          <a:lstStyle/>
          <a:p>
            <a:endParaRPr lang="en-US" sz="3600"/>
          </a:p>
        </p:txBody>
      </p:sp>
      <p:sp>
        <p:nvSpPr>
          <p:cNvPr id="29" name="Text 26"/>
          <p:cNvSpPr/>
          <p:nvPr/>
        </p:nvSpPr>
        <p:spPr>
          <a:xfrm>
            <a:off x="15087600" y="6309360"/>
            <a:ext cx="2651760" cy="548640"/>
          </a:xfrm>
          <a:prstGeom prst="rect">
            <a:avLst/>
          </a:prstGeom>
          <a:noFill/>
          <a:ln/>
        </p:spPr>
        <p:txBody>
          <a:bodyPr wrap="square" lIns="0" tIns="0" rIns="0" bIns="0" rtlCol="0" anchor="ctr"/>
          <a:lstStyle/>
          <a:p>
            <a:pPr algn="ctr"/>
            <a:r>
              <a:rPr lang="en-US" b="1" dirty="0">
                <a:solidFill>
                  <a:srgbClr val="F3D9DD"/>
                </a:solidFill>
                <a:latin typeface="Calibri" pitchFamily="34" charset="0"/>
                <a:ea typeface="Calibri" pitchFamily="34" charset="-122"/>
                <a:cs typeface="Calibri" pitchFamily="34" charset="-120"/>
              </a:rPr>
              <a:t>Real-time &amp; Coding</a:t>
            </a:r>
            <a:endParaRPr lang="en-US" dirty="0"/>
          </a:p>
        </p:txBody>
      </p:sp>
      <p:sp>
        <p:nvSpPr>
          <p:cNvPr id="30" name="Text 27"/>
          <p:cNvSpPr/>
          <p:nvPr/>
        </p:nvSpPr>
        <p:spPr>
          <a:xfrm>
            <a:off x="9692640" y="6272784"/>
            <a:ext cx="5120640" cy="731520"/>
          </a:xfrm>
          <a:prstGeom prst="rect">
            <a:avLst/>
          </a:prstGeom>
          <a:noFill/>
          <a:ln/>
        </p:spPr>
        <p:txBody>
          <a:bodyPr wrap="square" lIns="0" tIns="0" rIns="0" bIns="0" rtlCol="0" anchor="ctr"/>
          <a:lstStyle/>
          <a:p>
            <a:r>
              <a:rPr lang="en-US" sz="3400" b="1" dirty="0">
                <a:solidFill>
                  <a:srgbClr val="FFFFFF"/>
                </a:solidFill>
                <a:latin typeface="Trebuchet MS" pitchFamily="34" charset="0"/>
                <a:ea typeface="Trebuchet MS" pitchFamily="34" charset="-122"/>
                <a:cs typeface="Trebuchet MS" pitchFamily="34" charset="-120"/>
              </a:rPr>
              <a:t>Grok</a:t>
            </a:r>
            <a:endParaRPr lang="en-US" sz="3400" dirty="0"/>
          </a:p>
        </p:txBody>
      </p:sp>
      <p:sp>
        <p:nvSpPr>
          <p:cNvPr id="31" name="Text 28"/>
          <p:cNvSpPr/>
          <p:nvPr/>
        </p:nvSpPr>
        <p:spPr>
          <a:xfrm>
            <a:off x="9692640" y="6967728"/>
            <a:ext cx="6400800" cy="457200"/>
          </a:xfrm>
          <a:prstGeom prst="rect">
            <a:avLst/>
          </a:prstGeom>
          <a:noFill/>
          <a:ln/>
        </p:spPr>
        <p:txBody>
          <a:bodyPr wrap="square" lIns="0" tIns="0" rIns="0" bIns="0" rtlCol="0" anchor="ctr"/>
          <a:lstStyle/>
          <a:p>
            <a:r>
              <a:rPr lang="en-US" sz="2200" i="1" dirty="0">
                <a:solidFill>
                  <a:srgbClr val="C8102E"/>
                </a:solidFill>
                <a:latin typeface="Calibri" pitchFamily="34" charset="0"/>
                <a:ea typeface="Calibri" pitchFamily="34" charset="-122"/>
                <a:cs typeface="Calibri" pitchFamily="34" charset="-120"/>
              </a:rPr>
              <a:t>xAI</a:t>
            </a:r>
            <a:endParaRPr lang="en-US" sz="2200" dirty="0"/>
          </a:p>
        </p:txBody>
      </p:sp>
      <p:sp>
        <p:nvSpPr>
          <p:cNvPr id="32" name="Text 29"/>
          <p:cNvSpPr/>
          <p:nvPr/>
        </p:nvSpPr>
        <p:spPr>
          <a:xfrm>
            <a:off x="9692640" y="7424928"/>
            <a:ext cx="8046720" cy="2011680"/>
          </a:xfrm>
          <a:prstGeom prst="rect">
            <a:avLst/>
          </a:prstGeom>
          <a:noFill/>
          <a:ln/>
        </p:spPr>
        <p:txBody>
          <a:bodyPr wrap="square" lIns="0" tIns="0" rIns="0" bIns="0" rtlCol="0" anchor="ctr"/>
          <a:lstStyle/>
          <a:p>
            <a:r>
              <a:rPr lang="en-US" sz="2300" dirty="0">
                <a:solidFill>
                  <a:srgbClr val="FFFFFF"/>
                </a:solidFill>
                <a:latin typeface="Calibri" pitchFamily="34" charset="0"/>
                <a:ea typeface="Calibri" pitchFamily="34" charset="-122"/>
                <a:cs typeface="Calibri" pitchFamily="34" charset="-120"/>
              </a:rPr>
              <a:t>Best for real-time info and technical/coding queries. Has a distinct personality, real-time X/Twitter access, and strong reasoning on complex questions.</a:t>
            </a:r>
            <a:endParaRPr lang="en-US" sz="23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Shape 0"/>
          <p:cNvSpPr/>
          <p:nvPr/>
        </p:nvSpPr>
        <p:spPr>
          <a:xfrm>
            <a:off x="0" y="0"/>
            <a:ext cx="18288000" cy="1828800"/>
          </a:xfrm>
          <a:prstGeom prst="rect">
            <a:avLst/>
          </a:prstGeom>
          <a:solidFill>
            <a:srgbClr val="C8102E"/>
          </a:solidFill>
          <a:ln w="12700">
            <a:solidFill>
              <a:srgbClr val="C8102E"/>
            </a:solidFill>
            <a:prstDash val="solid"/>
          </a:ln>
        </p:spPr>
        <p:txBody>
          <a:bodyPr/>
          <a:lstStyle/>
          <a:p>
            <a:endParaRPr lang="en-US" sz="3600"/>
          </a:p>
        </p:txBody>
      </p:sp>
      <p:sp>
        <p:nvSpPr>
          <p:cNvPr id="3" name="Text 1"/>
          <p:cNvSpPr/>
          <p:nvPr/>
        </p:nvSpPr>
        <p:spPr>
          <a:xfrm>
            <a:off x="457200" y="329184"/>
            <a:ext cx="17373600" cy="1188720"/>
          </a:xfrm>
          <a:prstGeom prst="rect">
            <a:avLst/>
          </a:prstGeom>
          <a:noFill/>
          <a:ln/>
        </p:spPr>
        <p:txBody>
          <a:bodyPr wrap="square" lIns="0" tIns="0" rIns="0" bIns="0" rtlCol="0" anchor="ctr"/>
          <a:lstStyle/>
          <a:p>
            <a:pPr algn="ctr"/>
            <a:r>
              <a:rPr lang="en-US" sz="4800" b="1" dirty="0">
                <a:solidFill>
                  <a:schemeClr val="bg1"/>
                </a:solidFill>
                <a:latin typeface="Trebuchet MS"/>
                <a:ea typeface="Trebuchet MS" pitchFamily="34" charset="-122"/>
                <a:cs typeface="Trebuchet MS" pitchFamily="34" charset="-120"/>
              </a:rPr>
              <a:t>Quick Reference: The Right Tool for Every Job</a:t>
            </a:r>
            <a:endParaRPr lang="en-US" sz="4800">
              <a:solidFill>
                <a:schemeClr val="bg1"/>
              </a:solidFill>
              <a:latin typeface="Trebuchet MS"/>
            </a:endParaRPr>
          </a:p>
        </p:txBody>
      </p:sp>
      <p:sp>
        <p:nvSpPr>
          <p:cNvPr id="4" name="Shape 2"/>
          <p:cNvSpPr/>
          <p:nvPr/>
        </p:nvSpPr>
        <p:spPr>
          <a:xfrm>
            <a:off x="457200" y="2103120"/>
            <a:ext cx="8595360" cy="1152144"/>
          </a:xfrm>
          <a:prstGeom prst="rect">
            <a:avLst/>
          </a:prstGeom>
          <a:solidFill>
            <a:srgbClr val="111111"/>
          </a:solidFill>
          <a:ln/>
        </p:spPr>
        <p:txBody>
          <a:bodyPr/>
          <a:lstStyle/>
          <a:p>
            <a:endParaRPr lang="en-US" sz="3600"/>
          </a:p>
        </p:txBody>
      </p:sp>
      <p:sp>
        <p:nvSpPr>
          <p:cNvPr id="5" name="Shape 3"/>
          <p:cNvSpPr/>
          <p:nvPr/>
        </p:nvSpPr>
        <p:spPr>
          <a:xfrm>
            <a:off x="457200" y="2103120"/>
            <a:ext cx="109728" cy="1152144"/>
          </a:xfrm>
          <a:prstGeom prst="rect">
            <a:avLst/>
          </a:prstGeom>
          <a:solidFill>
            <a:srgbClr val="C8102E"/>
          </a:solidFill>
          <a:ln w="12700">
            <a:solidFill>
              <a:srgbClr val="C8102E"/>
            </a:solidFill>
            <a:prstDash val="solid"/>
          </a:ln>
        </p:spPr>
        <p:txBody>
          <a:bodyPr/>
          <a:lstStyle/>
          <a:p>
            <a:endParaRPr lang="en-US" sz="3600"/>
          </a:p>
        </p:txBody>
      </p:sp>
      <p:sp>
        <p:nvSpPr>
          <p:cNvPr id="6" name="Text 4"/>
          <p:cNvSpPr/>
          <p:nvPr/>
        </p:nvSpPr>
        <p:spPr>
          <a:xfrm>
            <a:off x="731520" y="2212848"/>
            <a:ext cx="4663440" cy="914400"/>
          </a:xfrm>
          <a:prstGeom prst="rect">
            <a:avLst/>
          </a:prstGeom>
          <a:noFill/>
          <a:ln/>
        </p:spPr>
        <p:txBody>
          <a:bodyPr wrap="square" lIns="0" tIns="0" rIns="0" bIns="0" rtlCol="0" anchor="ctr"/>
          <a:lstStyle/>
          <a:p>
            <a:r>
              <a:rPr lang="en-US" sz="2200" dirty="0">
                <a:solidFill>
                  <a:srgbClr val="FFFFFF"/>
                </a:solidFill>
                <a:latin typeface="Calibri" pitchFamily="34" charset="0"/>
                <a:ea typeface="Calibri" pitchFamily="34" charset="-122"/>
                <a:cs typeface="Calibri" pitchFamily="34" charset="-120"/>
              </a:rPr>
              <a:t>One tool for everything</a:t>
            </a:r>
            <a:endParaRPr lang="en-US" sz="2200" dirty="0"/>
          </a:p>
        </p:txBody>
      </p:sp>
      <p:sp>
        <p:nvSpPr>
          <p:cNvPr id="7" name="Text 5"/>
          <p:cNvSpPr/>
          <p:nvPr/>
        </p:nvSpPr>
        <p:spPr>
          <a:xfrm>
            <a:off x="5394960" y="2212848"/>
            <a:ext cx="3474720" cy="914400"/>
          </a:xfrm>
          <a:prstGeom prst="rect">
            <a:avLst/>
          </a:prstGeom>
          <a:noFill/>
          <a:ln/>
        </p:spPr>
        <p:txBody>
          <a:bodyPr wrap="square" lIns="0" tIns="0" rIns="0" bIns="0" rtlCol="0" anchor="ctr"/>
          <a:lstStyle/>
          <a:p>
            <a:r>
              <a:rPr lang="en-US" sz="2200" b="1" dirty="0">
                <a:solidFill>
                  <a:srgbClr val="C8102E"/>
                </a:solidFill>
                <a:latin typeface="Calibri" pitchFamily="34" charset="0"/>
                <a:ea typeface="Calibri" pitchFamily="34" charset="-122"/>
                <a:cs typeface="Calibri" pitchFamily="34" charset="-120"/>
              </a:rPr>
              <a:t>→  ChatGPT</a:t>
            </a:r>
            <a:endParaRPr lang="en-US" sz="2200" dirty="0"/>
          </a:p>
        </p:txBody>
      </p:sp>
      <p:sp>
        <p:nvSpPr>
          <p:cNvPr id="8" name="Shape 6"/>
          <p:cNvSpPr/>
          <p:nvPr/>
        </p:nvSpPr>
        <p:spPr>
          <a:xfrm>
            <a:off x="457200" y="3438144"/>
            <a:ext cx="8595360" cy="1152144"/>
          </a:xfrm>
          <a:prstGeom prst="rect">
            <a:avLst/>
          </a:prstGeom>
          <a:solidFill>
            <a:srgbClr val="111111"/>
          </a:solidFill>
          <a:ln/>
        </p:spPr>
        <p:txBody>
          <a:bodyPr/>
          <a:lstStyle/>
          <a:p>
            <a:endParaRPr lang="en-US" sz="3600"/>
          </a:p>
        </p:txBody>
      </p:sp>
      <p:sp>
        <p:nvSpPr>
          <p:cNvPr id="9" name="Shape 7"/>
          <p:cNvSpPr/>
          <p:nvPr/>
        </p:nvSpPr>
        <p:spPr>
          <a:xfrm>
            <a:off x="457200" y="3438144"/>
            <a:ext cx="109728" cy="1152144"/>
          </a:xfrm>
          <a:prstGeom prst="rect">
            <a:avLst/>
          </a:prstGeom>
          <a:solidFill>
            <a:srgbClr val="C8102E"/>
          </a:solidFill>
          <a:ln w="12700">
            <a:solidFill>
              <a:srgbClr val="C8102E"/>
            </a:solidFill>
            <a:prstDash val="solid"/>
          </a:ln>
        </p:spPr>
        <p:txBody>
          <a:bodyPr/>
          <a:lstStyle/>
          <a:p>
            <a:endParaRPr lang="en-US" sz="3600"/>
          </a:p>
        </p:txBody>
      </p:sp>
      <p:sp>
        <p:nvSpPr>
          <p:cNvPr id="10" name="Text 8"/>
          <p:cNvSpPr/>
          <p:nvPr/>
        </p:nvSpPr>
        <p:spPr>
          <a:xfrm>
            <a:off x="731520" y="3547872"/>
            <a:ext cx="4663440" cy="914400"/>
          </a:xfrm>
          <a:prstGeom prst="rect">
            <a:avLst/>
          </a:prstGeom>
          <a:noFill/>
          <a:ln/>
        </p:spPr>
        <p:txBody>
          <a:bodyPr wrap="square" lIns="0" tIns="0" rIns="0" bIns="0" rtlCol="0" anchor="ctr"/>
          <a:lstStyle/>
          <a:p>
            <a:r>
              <a:rPr lang="en-US" sz="2200" dirty="0">
                <a:solidFill>
                  <a:srgbClr val="FFFFFF"/>
                </a:solidFill>
                <a:latin typeface="Calibri" pitchFamily="34" charset="0"/>
                <a:ea typeface="Calibri" pitchFamily="34" charset="-122"/>
                <a:cs typeface="Calibri" pitchFamily="34" charset="-120"/>
              </a:rPr>
              <a:t>Long writing &amp; analysis</a:t>
            </a:r>
            <a:endParaRPr lang="en-US" sz="2200" dirty="0"/>
          </a:p>
        </p:txBody>
      </p:sp>
      <p:sp>
        <p:nvSpPr>
          <p:cNvPr id="11" name="Text 9"/>
          <p:cNvSpPr/>
          <p:nvPr/>
        </p:nvSpPr>
        <p:spPr>
          <a:xfrm>
            <a:off x="5394960" y="3547872"/>
            <a:ext cx="3474720" cy="914400"/>
          </a:xfrm>
          <a:prstGeom prst="rect">
            <a:avLst/>
          </a:prstGeom>
          <a:noFill/>
          <a:ln/>
        </p:spPr>
        <p:txBody>
          <a:bodyPr wrap="square" lIns="0" tIns="0" rIns="0" bIns="0" rtlCol="0" anchor="ctr"/>
          <a:lstStyle/>
          <a:p>
            <a:r>
              <a:rPr lang="en-US" sz="2200" b="1" dirty="0">
                <a:solidFill>
                  <a:srgbClr val="C8102E"/>
                </a:solidFill>
                <a:latin typeface="Calibri" pitchFamily="34" charset="0"/>
                <a:ea typeface="Calibri" pitchFamily="34" charset="-122"/>
                <a:cs typeface="Calibri" pitchFamily="34" charset="-120"/>
              </a:rPr>
              <a:t>→  Claude</a:t>
            </a:r>
            <a:endParaRPr lang="en-US" sz="2200" dirty="0"/>
          </a:p>
        </p:txBody>
      </p:sp>
      <p:sp>
        <p:nvSpPr>
          <p:cNvPr id="12" name="Shape 10"/>
          <p:cNvSpPr/>
          <p:nvPr/>
        </p:nvSpPr>
        <p:spPr>
          <a:xfrm>
            <a:off x="457200" y="4773168"/>
            <a:ext cx="8595360" cy="1152144"/>
          </a:xfrm>
          <a:prstGeom prst="rect">
            <a:avLst/>
          </a:prstGeom>
          <a:solidFill>
            <a:srgbClr val="111111"/>
          </a:solidFill>
          <a:ln/>
        </p:spPr>
        <p:txBody>
          <a:bodyPr/>
          <a:lstStyle/>
          <a:p>
            <a:endParaRPr lang="en-US" sz="3600"/>
          </a:p>
        </p:txBody>
      </p:sp>
      <p:sp>
        <p:nvSpPr>
          <p:cNvPr id="13" name="Shape 11"/>
          <p:cNvSpPr/>
          <p:nvPr/>
        </p:nvSpPr>
        <p:spPr>
          <a:xfrm>
            <a:off x="457200" y="4773168"/>
            <a:ext cx="109728" cy="1152144"/>
          </a:xfrm>
          <a:prstGeom prst="rect">
            <a:avLst/>
          </a:prstGeom>
          <a:solidFill>
            <a:srgbClr val="C8102E"/>
          </a:solidFill>
          <a:ln w="12700">
            <a:solidFill>
              <a:srgbClr val="C8102E"/>
            </a:solidFill>
            <a:prstDash val="solid"/>
          </a:ln>
        </p:spPr>
        <p:txBody>
          <a:bodyPr/>
          <a:lstStyle/>
          <a:p>
            <a:endParaRPr lang="en-US" sz="3600"/>
          </a:p>
        </p:txBody>
      </p:sp>
      <p:sp>
        <p:nvSpPr>
          <p:cNvPr id="14" name="Text 12"/>
          <p:cNvSpPr/>
          <p:nvPr/>
        </p:nvSpPr>
        <p:spPr>
          <a:xfrm>
            <a:off x="731520" y="4882896"/>
            <a:ext cx="4663440" cy="914400"/>
          </a:xfrm>
          <a:prstGeom prst="rect">
            <a:avLst/>
          </a:prstGeom>
          <a:noFill/>
          <a:ln/>
        </p:spPr>
        <p:txBody>
          <a:bodyPr wrap="square" lIns="0" tIns="0" rIns="0" bIns="0" rtlCol="0" anchor="ctr"/>
          <a:lstStyle/>
          <a:p>
            <a:r>
              <a:rPr lang="en-US" sz="2200" dirty="0">
                <a:solidFill>
                  <a:srgbClr val="FFFFFF"/>
                </a:solidFill>
                <a:latin typeface="Calibri" pitchFamily="34" charset="0"/>
                <a:ea typeface="Calibri" pitchFamily="34" charset="-122"/>
                <a:cs typeface="Calibri" pitchFamily="34" charset="-120"/>
              </a:rPr>
              <a:t>Google Workspace integration</a:t>
            </a:r>
            <a:endParaRPr lang="en-US" sz="2200" dirty="0"/>
          </a:p>
        </p:txBody>
      </p:sp>
      <p:sp>
        <p:nvSpPr>
          <p:cNvPr id="15" name="Text 13"/>
          <p:cNvSpPr/>
          <p:nvPr/>
        </p:nvSpPr>
        <p:spPr>
          <a:xfrm>
            <a:off x="5394960" y="4882896"/>
            <a:ext cx="3474720" cy="914400"/>
          </a:xfrm>
          <a:prstGeom prst="rect">
            <a:avLst/>
          </a:prstGeom>
          <a:noFill/>
          <a:ln/>
        </p:spPr>
        <p:txBody>
          <a:bodyPr wrap="square" lIns="0" tIns="0" rIns="0" bIns="0" rtlCol="0" anchor="ctr"/>
          <a:lstStyle/>
          <a:p>
            <a:r>
              <a:rPr lang="en-US" sz="2200" b="1" dirty="0">
                <a:solidFill>
                  <a:srgbClr val="C8102E"/>
                </a:solidFill>
                <a:latin typeface="Calibri" pitchFamily="34" charset="0"/>
                <a:ea typeface="Calibri" pitchFamily="34" charset="-122"/>
                <a:cs typeface="Calibri" pitchFamily="34" charset="-120"/>
              </a:rPr>
              <a:t>→  Gemini</a:t>
            </a:r>
            <a:endParaRPr lang="en-US" sz="2200" dirty="0"/>
          </a:p>
        </p:txBody>
      </p:sp>
      <p:sp>
        <p:nvSpPr>
          <p:cNvPr id="16" name="Shape 14"/>
          <p:cNvSpPr/>
          <p:nvPr/>
        </p:nvSpPr>
        <p:spPr>
          <a:xfrm>
            <a:off x="457200" y="6108192"/>
            <a:ext cx="8595360" cy="1152144"/>
          </a:xfrm>
          <a:prstGeom prst="rect">
            <a:avLst/>
          </a:prstGeom>
          <a:solidFill>
            <a:srgbClr val="111111"/>
          </a:solidFill>
          <a:ln/>
        </p:spPr>
        <p:txBody>
          <a:bodyPr/>
          <a:lstStyle/>
          <a:p>
            <a:endParaRPr lang="en-US" sz="3600"/>
          </a:p>
        </p:txBody>
      </p:sp>
      <p:sp>
        <p:nvSpPr>
          <p:cNvPr id="17" name="Shape 15"/>
          <p:cNvSpPr/>
          <p:nvPr/>
        </p:nvSpPr>
        <p:spPr>
          <a:xfrm>
            <a:off x="457200" y="6108192"/>
            <a:ext cx="109728" cy="1152144"/>
          </a:xfrm>
          <a:prstGeom prst="rect">
            <a:avLst/>
          </a:prstGeom>
          <a:solidFill>
            <a:srgbClr val="C8102E"/>
          </a:solidFill>
          <a:ln w="12700">
            <a:solidFill>
              <a:srgbClr val="C8102E"/>
            </a:solidFill>
            <a:prstDash val="solid"/>
          </a:ln>
        </p:spPr>
        <p:txBody>
          <a:bodyPr/>
          <a:lstStyle/>
          <a:p>
            <a:endParaRPr lang="en-US" sz="3600"/>
          </a:p>
        </p:txBody>
      </p:sp>
      <p:sp>
        <p:nvSpPr>
          <p:cNvPr id="18" name="Text 16"/>
          <p:cNvSpPr/>
          <p:nvPr/>
        </p:nvSpPr>
        <p:spPr>
          <a:xfrm>
            <a:off x="731520" y="6217920"/>
            <a:ext cx="4663440" cy="914400"/>
          </a:xfrm>
          <a:prstGeom prst="rect">
            <a:avLst/>
          </a:prstGeom>
          <a:noFill/>
          <a:ln/>
        </p:spPr>
        <p:txBody>
          <a:bodyPr wrap="square" lIns="0" tIns="0" rIns="0" bIns="0" rtlCol="0" anchor="ctr"/>
          <a:lstStyle/>
          <a:p>
            <a:r>
              <a:rPr lang="en-US" sz="2200" dirty="0">
                <a:solidFill>
                  <a:srgbClr val="FFFFFF"/>
                </a:solidFill>
                <a:latin typeface="Calibri" pitchFamily="34" charset="0"/>
                <a:ea typeface="Calibri" pitchFamily="34" charset="-122"/>
                <a:cs typeface="Calibri" pitchFamily="34" charset="-120"/>
              </a:rPr>
              <a:t>Real-time info &amp; X integration</a:t>
            </a:r>
            <a:endParaRPr lang="en-US" sz="2200" dirty="0"/>
          </a:p>
        </p:txBody>
      </p:sp>
      <p:sp>
        <p:nvSpPr>
          <p:cNvPr id="19" name="Text 17"/>
          <p:cNvSpPr/>
          <p:nvPr/>
        </p:nvSpPr>
        <p:spPr>
          <a:xfrm>
            <a:off x="5394960" y="6217920"/>
            <a:ext cx="3474720" cy="914400"/>
          </a:xfrm>
          <a:prstGeom prst="rect">
            <a:avLst/>
          </a:prstGeom>
          <a:noFill/>
          <a:ln/>
        </p:spPr>
        <p:txBody>
          <a:bodyPr wrap="square" lIns="0" tIns="0" rIns="0" bIns="0" rtlCol="0" anchor="ctr"/>
          <a:lstStyle/>
          <a:p>
            <a:r>
              <a:rPr lang="en-US" sz="2200" b="1" dirty="0">
                <a:solidFill>
                  <a:srgbClr val="C8102E"/>
                </a:solidFill>
                <a:latin typeface="Calibri" pitchFamily="34" charset="0"/>
                <a:ea typeface="Calibri" pitchFamily="34" charset="-122"/>
                <a:cs typeface="Calibri" pitchFamily="34" charset="-120"/>
              </a:rPr>
              <a:t>→  Grok</a:t>
            </a:r>
            <a:endParaRPr lang="en-US" sz="2200" dirty="0"/>
          </a:p>
        </p:txBody>
      </p:sp>
      <p:sp>
        <p:nvSpPr>
          <p:cNvPr id="20" name="Shape 18"/>
          <p:cNvSpPr/>
          <p:nvPr/>
        </p:nvSpPr>
        <p:spPr>
          <a:xfrm>
            <a:off x="457200" y="7443216"/>
            <a:ext cx="8595360" cy="1152144"/>
          </a:xfrm>
          <a:prstGeom prst="rect">
            <a:avLst/>
          </a:prstGeom>
          <a:solidFill>
            <a:srgbClr val="111111"/>
          </a:solidFill>
          <a:ln/>
        </p:spPr>
        <p:txBody>
          <a:bodyPr/>
          <a:lstStyle/>
          <a:p>
            <a:endParaRPr lang="en-US" sz="3600"/>
          </a:p>
        </p:txBody>
      </p:sp>
      <p:sp>
        <p:nvSpPr>
          <p:cNvPr id="21" name="Shape 19"/>
          <p:cNvSpPr/>
          <p:nvPr/>
        </p:nvSpPr>
        <p:spPr>
          <a:xfrm>
            <a:off x="457200" y="7443216"/>
            <a:ext cx="109728" cy="1152144"/>
          </a:xfrm>
          <a:prstGeom prst="rect">
            <a:avLst/>
          </a:prstGeom>
          <a:solidFill>
            <a:srgbClr val="C8102E"/>
          </a:solidFill>
          <a:ln w="12700">
            <a:solidFill>
              <a:srgbClr val="C8102E"/>
            </a:solidFill>
            <a:prstDash val="solid"/>
          </a:ln>
        </p:spPr>
        <p:txBody>
          <a:bodyPr/>
          <a:lstStyle/>
          <a:p>
            <a:endParaRPr lang="en-US" sz="3600"/>
          </a:p>
        </p:txBody>
      </p:sp>
      <p:sp>
        <p:nvSpPr>
          <p:cNvPr id="22" name="Text 20"/>
          <p:cNvSpPr/>
          <p:nvPr/>
        </p:nvSpPr>
        <p:spPr>
          <a:xfrm>
            <a:off x="731520" y="7552944"/>
            <a:ext cx="4663440" cy="914400"/>
          </a:xfrm>
          <a:prstGeom prst="rect">
            <a:avLst/>
          </a:prstGeom>
          <a:noFill/>
          <a:ln/>
        </p:spPr>
        <p:txBody>
          <a:bodyPr wrap="square" lIns="0" tIns="0" rIns="0" bIns="0" rtlCol="0" anchor="ctr"/>
          <a:lstStyle/>
          <a:p>
            <a:r>
              <a:rPr lang="en-US" sz="2200" dirty="0">
                <a:solidFill>
                  <a:srgbClr val="FFFFFF"/>
                </a:solidFill>
                <a:latin typeface="Calibri" pitchFamily="34" charset="0"/>
                <a:ea typeface="Calibri" pitchFamily="34" charset="-122"/>
                <a:cs typeface="Calibri" pitchFamily="34" charset="-120"/>
              </a:rPr>
              <a:t>AI coding IDE</a:t>
            </a:r>
            <a:endParaRPr lang="en-US" sz="2200" dirty="0"/>
          </a:p>
        </p:txBody>
      </p:sp>
      <p:sp>
        <p:nvSpPr>
          <p:cNvPr id="23" name="Text 21"/>
          <p:cNvSpPr/>
          <p:nvPr/>
        </p:nvSpPr>
        <p:spPr>
          <a:xfrm>
            <a:off x="5394960" y="7552944"/>
            <a:ext cx="3474720" cy="914400"/>
          </a:xfrm>
          <a:prstGeom prst="rect">
            <a:avLst/>
          </a:prstGeom>
          <a:noFill/>
          <a:ln/>
        </p:spPr>
        <p:txBody>
          <a:bodyPr wrap="square" lIns="0" tIns="0" rIns="0" bIns="0" rtlCol="0" anchor="ctr"/>
          <a:lstStyle/>
          <a:p>
            <a:r>
              <a:rPr lang="en-US" sz="2200" b="1" dirty="0">
                <a:solidFill>
                  <a:srgbClr val="C8102E"/>
                </a:solidFill>
                <a:latin typeface="Calibri" pitchFamily="34" charset="0"/>
                <a:ea typeface="Calibri" pitchFamily="34" charset="-122"/>
                <a:cs typeface="Calibri" pitchFamily="34" charset="-120"/>
              </a:rPr>
              <a:t>→  Cursor</a:t>
            </a:r>
            <a:endParaRPr lang="en-US" sz="2200" dirty="0"/>
          </a:p>
        </p:txBody>
      </p:sp>
      <p:sp>
        <p:nvSpPr>
          <p:cNvPr id="24" name="Shape 22"/>
          <p:cNvSpPr/>
          <p:nvPr/>
        </p:nvSpPr>
        <p:spPr>
          <a:xfrm>
            <a:off x="457200" y="8778240"/>
            <a:ext cx="8595360" cy="1152144"/>
          </a:xfrm>
          <a:prstGeom prst="rect">
            <a:avLst/>
          </a:prstGeom>
          <a:solidFill>
            <a:srgbClr val="111111"/>
          </a:solidFill>
          <a:ln/>
        </p:spPr>
        <p:txBody>
          <a:bodyPr/>
          <a:lstStyle/>
          <a:p>
            <a:endParaRPr lang="en-US" sz="3600"/>
          </a:p>
        </p:txBody>
      </p:sp>
      <p:sp>
        <p:nvSpPr>
          <p:cNvPr id="25" name="Shape 23"/>
          <p:cNvSpPr/>
          <p:nvPr/>
        </p:nvSpPr>
        <p:spPr>
          <a:xfrm>
            <a:off x="457200" y="8778240"/>
            <a:ext cx="109728" cy="1152144"/>
          </a:xfrm>
          <a:prstGeom prst="rect">
            <a:avLst/>
          </a:prstGeom>
          <a:solidFill>
            <a:srgbClr val="C8102E"/>
          </a:solidFill>
          <a:ln w="12700">
            <a:solidFill>
              <a:srgbClr val="C8102E"/>
            </a:solidFill>
            <a:prstDash val="solid"/>
          </a:ln>
        </p:spPr>
        <p:txBody>
          <a:bodyPr/>
          <a:lstStyle/>
          <a:p>
            <a:endParaRPr lang="en-US" sz="3600"/>
          </a:p>
        </p:txBody>
      </p:sp>
      <p:sp>
        <p:nvSpPr>
          <p:cNvPr id="26" name="Text 24"/>
          <p:cNvSpPr/>
          <p:nvPr/>
        </p:nvSpPr>
        <p:spPr>
          <a:xfrm>
            <a:off x="731520" y="8887968"/>
            <a:ext cx="4663440" cy="914400"/>
          </a:xfrm>
          <a:prstGeom prst="rect">
            <a:avLst/>
          </a:prstGeom>
          <a:noFill/>
          <a:ln/>
        </p:spPr>
        <p:txBody>
          <a:bodyPr wrap="square" lIns="0" tIns="0" rIns="0" bIns="0" rtlCol="0" anchor="ctr"/>
          <a:lstStyle/>
          <a:p>
            <a:r>
              <a:rPr lang="en-US" sz="2200" dirty="0">
                <a:solidFill>
                  <a:srgbClr val="FFFFFF"/>
                </a:solidFill>
                <a:latin typeface="Calibri" pitchFamily="34" charset="0"/>
                <a:ea typeface="Calibri" pitchFamily="34" charset="-122"/>
                <a:cs typeface="Calibri" pitchFamily="34" charset="-120"/>
              </a:rPr>
              <a:t>Build an app, no code</a:t>
            </a:r>
            <a:endParaRPr lang="en-US" sz="2200" dirty="0"/>
          </a:p>
        </p:txBody>
      </p:sp>
      <p:sp>
        <p:nvSpPr>
          <p:cNvPr id="27" name="Text 25"/>
          <p:cNvSpPr/>
          <p:nvPr/>
        </p:nvSpPr>
        <p:spPr>
          <a:xfrm>
            <a:off x="5394960" y="8887968"/>
            <a:ext cx="3474720" cy="914400"/>
          </a:xfrm>
          <a:prstGeom prst="rect">
            <a:avLst/>
          </a:prstGeom>
          <a:noFill/>
          <a:ln/>
        </p:spPr>
        <p:txBody>
          <a:bodyPr wrap="square" lIns="0" tIns="0" rIns="0" bIns="0" rtlCol="0" anchor="ctr"/>
          <a:lstStyle/>
          <a:p>
            <a:r>
              <a:rPr lang="en-US" sz="2200" b="1" dirty="0">
                <a:solidFill>
                  <a:srgbClr val="C8102E"/>
                </a:solidFill>
                <a:latin typeface="Calibri" pitchFamily="34" charset="0"/>
                <a:ea typeface="Calibri" pitchFamily="34" charset="-122"/>
                <a:cs typeface="Calibri" pitchFamily="34" charset="-120"/>
              </a:rPr>
              <a:t>→  Lovable / Bolt</a:t>
            </a:r>
            <a:endParaRPr lang="en-US" sz="2200" dirty="0"/>
          </a:p>
        </p:txBody>
      </p:sp>
      <p:sp>
        <p:nvSpPr>
          <p:cNvPr id="28" name="Shape 26"/>
          <p:cNvSpPr/>
          <p:nvPr/>
        </p:nvSpPr>
        <p:spPr>
          <a:xfrm>
            <a:off x="9509760" y="2103120"/>
            <a:ext cx="8595360" cy="1152144"/>
          </a:xfrm>
          <a:prstGeom prst="rect">
            <a:avLst/>
          </a:prstGeom>
          <a:solidFill>
            <a:srgbClr val="111111"/>
          </a:solidFill>
          <a:ln/>
        </p:spPr>
        <p:txBody>
          <a:bodyPr/>
          <a:lstStyle/>
          <a:p>
            <a:endParaRPr lang="en-US" sz="3600"/>
          </a:p>
        </p:txBody>
      </p:sp>
      <p:sp>
        <p:nvSpPr>
          <p:cNvPr id="29" name="Shape 27"/>
          <p:cNvSpPr/>
          <p:nvPr/>
        </p:nvSpPr>
        <p:spPr>
          <a:xfrm>
            <a:off x="9509760" y="2103120"/>
            <a:ext cx="109728" cy="1152144"/>
          </a:xfrm>
          <a:prstGeom prst="rect">
            <a:avLst/>
          </a:prstGeom>
          <a:solidFill>
            <a:srgbClr val="C8102E"/>
          </a:solidFill>
          <a:ln w="12700">
            <a:solidFill>
              <a:srgbClr val="C8102E"/>
            </a:solidFill>
            <a:prstDash val="solid"/>
          </a:ln>
        </p:spPr>
        <p:txBody>
          <a:bodyPr/>
          <a:lstStyle/>
          <a:p>
            <a:endParaRPr lang="en-US" sz="3600"/>
          </a:p>
        </p:txBody>
      </p:sp>
      <p:sp>
        <p:nvSpPr>
          <p:cNvPr id="30" name="Text 28"/>
          <p:cNvSpPr/>
          <p:nvPr/>
        </p:nvSpPr>
        <p:spPr>
          <a:xfrm>
            <a:off x="9784080" y="2212848"/>
            <a:ext cx="4663440" cy="914400"/>
          </a:xfrm>
          <a:prstGeom prst="rect">
            <a:avLst/>
          </a:prstGeom>
          <a:noFill/>
          <a:ln/>
        </p:spPr>
        <p:txBody>
          <a:bodyPr wrap="square" lIns="0" tIns="0" rIns="0" bIns="0" rtlCol="0" anchor="ctr"/>
          <a:lstStyle/>
          <a:p>
            <a:r>
              <a:rPr lang="en-US" sz="2200" dirty="0">
                <a:solidFill>
                  <a:srgbClr val="FFFFFF"/>
                </a:solidFill>
                <a:latin typeface="Calibri" pitchFamily="34" charset="0"/>
                <a:ea typeface="Calibri" pitchFamily="34" charset="-122"/>
                <a:cs typeface="Calibri" pitchFamily="34" charset="-120"/>
              </a:rPr>
              <a:t>Artistic image generation</a:t>
            </a:r>
            <a:endParaRPr lang="en-US" sz="2200" dirty="0"/>
          </a:p>
        </p:txBody>
      </p:sp>
      <p:sp>
        <p:nvSpPr>
          <p:cNvPr id="31" name="Text 29"/>
          <p:cNvSpPr/>
          <p:nvPr/>
        </p:nvSpPr>
        <p:spPr>
          <a:xfrm>
            <a:off x="14447520" y="2212848"/>
            <a:ext cx="3474720" cy="914400"/>
          </a:xfrm>
          <a:prstGeom prst="rect">
            <a:avLst/>
          </a:prstGeom>
          <a:noFill/>
          <a:ln/>
        </p:spPr>
        <p:txBody>
          <a:bodyPr wrap="square" lIns="0" tIns="0" rIns="0" bIns="0" rtlCol="0" anchor="ctr"/>
          <a:lstStyle/>
          <a:p>
            <a:r>
              <a:rPr lang="en-US" sz="2200" b="1" dirty="0">
                <a:solidFill>
                  <a:srgbClr val="C8102E"/>
                </a:solidFill>
                <a:latin typeface="Calibri" pitchFamily="34" charset="0"/>
                <a:ea typeface="Calibri" pitchFamily="34" charset="-122"/>
                <a:cs typeface="Calibri" pitchFamily="34" charset="-120"/>
              </a:rPr>
              <a:t>→  Midjourney</a:t>
            </a:r>
            <a:endParaRPr lang="en-US" sz="2200" dirty="0"/>
          </a:p>
        </p:txBody>
      </p:sp>
      <p:sp>
        <p:nvSpPr>
          <p:cNvPr id="32" name="Shape 30"/>
          <p:cNvSpPr/>
          <p:nvPr/>
        </p:nvSpPr>
        <p:spPr>
          <a:xfrm>
            <a:off x="9509760" y="3438144"/>
            <a:ext cx="8595360" cy="1152144"/>
          </a:xfrm>
          <a:prstGeom prst="rect">
            <a:avLst/>
          </a:prstGeom>
          <a:solidFill>
            <a:srgbClr val="111111"/>
          </a:solidFill>
          <a:ln/>
        </p:spPr>
        <p:txBody>
          <a:bodyPr/>
          <a:lstStyle/>
          <a:p>
            <a:endParaRPr lang="en-US" sz="3600"/>
          </a:p>
        </p:txBody>
      </p:sp>
      <p:sp>
        <p:nvSpPr>
          <p:cNvPr id="33" name="Shape 31"/>
          <p:cNvSpPr/>
          <p:nvPr/>
        </p:nvSpPr>
        <p:spPr>
          <a:xfrm>
            <a:off x="9509760" y="3438144"/>
            <a:ext cx="109728" cy="1152144"/>
          </a:xfrm>
          <a:prstGeom prst="rect">
            <a:avLst/>
          </a:prstGeom>
          <a:solidFill>
            <a:srgbClr val="C8102E"/>
          </a:solidFill>
          <a:ln w="12700">
            <a:solidFill>
              <a:srgbClr val="C8102E"/>
            </a:solidFill>
            <a:prstDash val="solid"/>
          </a:ln>
        </p:spPr>
        <p:txBody>
          <a:bodyPr/>
          <a:lstStyle/>
          <a:p>
            <a:endParaRPr lang="en-US" sz="3600"/>
          </a:p>
        </p:txBody>
      </p:sp>
      <p:sp>
        <p:nvSpPr>
          <p:cNvPr id="34" name="Text 32"/>
          <p:cNvSpPr/>
          <p:nvPr/>
        </p:nvSpPr>
        <p:spPr>
          <a:xfrm>
            <a:off x="9784080" y="3547872"/>
            <a:ext cx="4663440" cy="914400"/>
          </a:xfrm>
          <a:prstGeom prst="rect">
            <a:avLst/>
          </a:prstGeom>
          <a:noFill/>
          <a:ln/>
        </p:spPr>
        <p:txBody>
          <a:bodyPr wrap="square" lIns="0" tIns="0" rIns="0" bIns="0" rtlCol="0" anchor="ctr"/>
          <a:lstStyle/>
          <a:p>
            <a:r>
              <a:rPr lang="en-US" sz="2200" dirty="0">
                <a:solidFill>
                  <a:srgbClr val="FFFFFF"/>
                </a:solidFill>
                <a:latin typeface="Calibri" pitchFamily="34" charset="0"/>
                <a:ea typeface="Calibri" pitchFamily="34" charset="-122"/>
                <a:cs typeface="Calibri" pitchFamily="34" charset="-120"/>
              </a:rPr>
              <a:t>Brand-safe images</a:t>
            </a:r>
            <a:endParaRPr lang="en-US" sz="2200" dirty="0"/>
          </a:p>
        </p:txBody>
      </p:sp>
      <p:sp>
        <p:nvSpPr>
          <p:cNvPr id="35" name="Text 33"/>
          <p:cNvSpPr/>
          <p:nvPr/>
        </p:nvSpPr>
        <p:spPr>
          <a:xfrm>
            <a:off x="14447520" y="3547872"/>
            <a:ext cx="3474720" cy="914400"/>
          </a:xfrm>
          <a:prstGeom prst="rect">
            <a:avLst/>
          </a:prstGeom>
          <a:noFill/>
          <a:ln/>
        </p:spPr>
        <p:txBody>
          <a:bodyPr wrap="square" lIns="0" tIns="0" rIns="0" bIns="0" rtlCol="0" anchor="ctr"/>
          <a:lstStyle/>
          <a:p>
            <a:r>
              <a:rPr lang="en-US" sz="2200" b="1" dirty="0">
                <a:solidFill>
                  <a:srgbClr val="C8102E"/>
                </a:solidFill>
                <a:latin typeface="Calibri" pitchFamily="34" charset="0"/>
                <a:ea typeface="Calibri" pitchFamily="34" charset="-122"/>
                <a:cs typeface="Calibri" pitchFamily="34" charset="-120"/>
              </a:rPr>
              <a:t>→  Adobe Firefly</a:t>
            </a:r>
            <a:endParaRPr lang="en-US" sz="2200" dirty="0"/>
          </a:p>
        </p:txBody>
      </p:sp>
      <p:sp>
        <p:nvSpPr>
          <p:cNvPr id="36" name="Shape 34"/>
          <p:cNvSpPr/>
          <p:nvPr/>
        </p:nvSpPr>
        <p:spPr>
          <a:xfrm>
            <a:off x="9509760" y="4773168"/>
            <a:ext cx="8595360" cy="1152144"/>
          </a:xfrm>
          <a:prstGeom prst="rect">
            <a:avLst/>
          </a:prstGeom>
          <a:solidFill>
            <a:srgbClr val="111111"/>
          </a:solidFill>
          <a:ln/>
        </p:spPr>
        <p:txBody>
          <a:bodyPr/>
          <a:lstStyle/>
          <a:p>
            <a:endParaRPr lang="en-US" sz="3600"/>
          </a:p>
        </p:txBody>
      </p:sp>
      <p:sp>
        <p:nvSpPr>
          <p:cNvPr id="37" name="Shape 35"/>
          <p:cNvSpPr/>
          <p:nvPr/>
        </p:nvSpPr>
        <p:spPr>
          <a:xfrm>
            <a:off x="9509760" y="4773168"/>
            <a:ext cx="109728" cy="1152144"/>
          </a:xfrm>
          <a:prstGeom prst="rect">
            <a:avLst/>
          </a:prstGeom>
          <a:solidFill>
            <a:srgbClr val="C8102E"/>
          </a:solidFill>
          <a:ln w="12700">
            <a:solidFill>
              <a:srgbClr val="C8102E"/>
            </a:solidFill>
            <a:prstDash val="solid"/>
          </a:ln>
        </p:spPr>
        <p:txBody>
          <a:bodyPr/>
          <a:lstStyle/>
          <a:p>
            <a:endParaRPr lang="en-US" sz="3600"/>
          </a:p>
        </p:txBody>
      </p:sp>
      <p:sp>
        <p:nvSpPr>
          <p:cNvPr id="38" name="Text 36"/>
          <p:cNvSpPr/>
          <p:nvPr/>
        </p:nvSpPr>
        <p:spPr>
          <a:xfrm>
            <a:off x="9784080" y="4882896"/>
            <a:ext cx="4663440" cy="914400"/>
          </a:xfrm>
          <a:prstGeom prst="rect">
            <a:avLst/>
          </a:prstGeom>
          <a:noFill/>
          <a:ln/>
        </p:spPr>
        <p:txBody>
          <a:bodyPr wrap="square" lIns="0" tIns="0" rIns="0" bIns="0" rtlCol="0" anchor="ctr"/>
          <a:lstStyle/>
          <a:p>
            <a:r>
              <a:rPr lang="en-US" sz="2200" dirty="0">
                <a:solidFill>
                  <a:srgbClr val="FFFFFF"/>
                </a:solidFill>
                <a:latin typeface="Calibri" pitchFamily="34" charset="0"/>
                <a:ea typeface="Calibri" pitchFamily="34" charset="-122"/>
                <a:cs typeface="Calibri" pitchFamily="34" charset="-120"/>
              </a:rPr>
              <a:t>AI voice cloning</a:t>
            </a:r>
            <a:endParaRPr lang="en-US" sz="2200" dirty="0"/>
          </a:p>
        </p:txBody>
      </p:sp>
      <p:sp>
        <p:nvSpPr>
          <p:cNvPr id="39" name="Text 37"/>
          <p:cNvSpPr/>
          <p:nvPr/>
        </p:nvSpPr>
        <p:spPr>
          <a:xfrm>
            <a:off x="14447520" y="4882896"/>
            <a:ext cx="3474720" cy="914400"/>
          </a:xfrm>
          <a:prstGeom prst="rect">
            <a:avLst/>
          </a:prstGeom>
          <a:noFill/>
          <a:ln/>
        </p:spPr>
        <p:txBody>
          <a:bodyPr wrap="square" lIns="0" tIns="0" rIns="0" bIns="0" rtlCol="0" anchor="ctr"/>
          <a:lstStyle/>
          <a:p>
            <a:r>
              <a:rPr lang="en-US" sz="2200" b="1" dirty="0">
                <a:solidFill>
                  <a:srgbClr val="C8102E"/>
                </a:solidFill>
                <a:latin typeface="Calibri" pitchFamily="34" charset="0"/>
                <a:ea typeface="Calibri" pitchFamily="34" charset="-122"/>
                <a:cs typeface="Calibri" pitchFamily="34" charset="-120"/>
              </a:rPr>
              <a:t>→  ElevenLabs</a:t>
            </a:r>
            <a:endParaRPr lang="en-US" sz="2200" dirty="0"/>
          </a:p>
        </p:txBody>
      </p:sp>
      <p:sp>
        <p:nvSpPr>
          <p:cNvPr id="40" name="Shape 38"/>
          <p:cNvSpPr/>
          <p:nvPr/>
        </p:nvSpPr>
        <p:spPr>
          <a:xfrm>
            <a:off x="9509760" y="6108192"/>
            <a:ext cx="8595360" cy="1152144"/>
          </a:xfrm>
          <a:prstGeom prst="rect">
            <a:avLst/>
          </a:prstGeom>
          <a:solidFill>
            <a:srgbClr val="111111"/>
          </a:solidFill>
          <a:ln/>
        </p:spPr>
        <p:txBody>
          <a:bodyPr/>
          <a:lstStyle/>
          <a:p>
            <a:endParaRPr lang="en-US" sz="3600"/>
          </a:p>
        </p:txBody>
      </p:sp>
      <p:sp>
        <p:nvSpPr>
          <p:cNvPr id="41" name="Shape 39"/>
          <p:cNvSpPr/>
          <p:nvPr/>
        </p:nvSpPr>
        <p:spPr>
          <a:xfrm>
            <a:off x="9509760" y="6108192"/>
            <a:ext cx="109728" cy="1152144"/>
          </a:xfrm>
          <a:prstGeom prst="rect">
            <a:avLst/>
          </a:prstGeom>
          <a:solidFill>
            <a:srgbClr val="C8102E"/>
          </a:solidFill>
          <a:ln w="12700">
            <a:solidFill>
              <a:srgbClr val="C8102E"/>
            </a:solidFill>
            <a:prstDash val="solid"/>
          </a:ln>
        </p:spPr>
        <p:txBody>
          <a:bodyPr/>
          <a:lstStyle/>
          <a:p>
            <a:endParaRPr lang="en-US" sz="3600"/>
          </a:p>
        </p:txBody>
      </p:sp>
      <p:sp>
        <p:nvSpPr>
          <p:cNvPr id="42" name="Text 40"/>
          <p:cNvSpPr/>
          <p:nvPr/>
        </p:nvSpPr>
        <p:spPr>
          <a:xfrm>
            <a:off x="9784080" y="6217920"/>
            <a:ext cx="4663440" cy="914400"/>
          </a:xfrm>
          <a:prstGeom prst="rect">
            <a:avLst/>
          </a:prstGeom>
          <a:noFill/>
          <a:ln/>
        </p:spPr>
        <p:txBody>
          <a:bodyPr wrap="square" lIns="0" tIns="0" rIns="0" bIns="0" rtlCol="0" anchor="ctr"/>
          <a:lstStyle/>
          <a:p>
            <a:r>
              <a:rPr lang="en-US" sz="2200" dirty="0">
                <a:solidFill>
                  <a:srgbClr val="FFFFFF"/>
                </a:solidFill>
                <a:latin typeface="Calibri" pitchFamily="34" charset="0"/>
                <a:ea typeface="Calibri" pitchFamily="34" charset="-122"/>
                <a:cs typeface="Calibri" pitchFamily="34" charset="-120"/>
              </a:rPr>
              <a:t>Cited web research</a:t>
            </a:r>
            <a:endParaRPr lang="en-US" sz="2200" dirty="0"/>
          </a:p>
        </p:txBody>
      </p:sp>
      <p:sp>
        <p:nvSpPr>
          <p:cNvPr id="43" name="Text 41"/>
          <p:cNvSpPr/>
          <p:nvPr/>
        </p:nvSpPr>
        <p:spPr>
          <a:xfrm>
            <a:off x="14447520" y="6217920"/>
            <a:ext cx="3474720" cy="914400"/>
          </a:xfrm>
          <a:prstGeom prst="rect">
            <a:avLst/>
          </a:prstGeom>
          <a:noFill/>
          <a:ln/>
        </p:spPr>
        <p:txBody>
          <a:bodyPr wrap="square" lIns="0" tIns="0" rIns="0" bIns="0" rtlCol="0" anchor="ctr"/>
          <a:lstStyle/>
          <a:p>
            <a:r>
              <a:rPr lang="en-US" sz="2200" b="1" dirty="0">
                <a:solidFill>
                  <a:srgbClr val="C8102E"/>
                </a:solidFill>
                <a:latin typeface="Calibri" pitchFamily="34" charset="0"/>
                <a:ea typeface="Calibri" pitchFamily="34" charset="-122"/>
                <a:cs typeface="Calibri" pitchFamily="34" charset="-120"/>
              </a:rPr>
              <a:t>→  Perplexity AI</a:t>
            </a:r>
            <a:endParaRPr lang="en-US" sz="2200" dirty="0"/>
          </a:p>
        </p:txBody>
      </p:sp>
      <p:sp>
        <p:nvSpPr>
          <p:cNvPr id="44" name="Shape 42"/>
          <p:cNvSpPr/>
          <p:nvPr/>
        </p:nvSpPr>
        <p:spPr>
          <a:xfrm>
            <a:off x="9509760" y="7443216"/>
            <a:ext cx="8595360" cy="1152144"/>
          </a:xfrm>
          <a:prstGeom prst="rect">
            <a:avLst/>
          </a:prstGeom>
          <a:solidFill>
            <a:srgbClr val="111111"/>
          </a:solidFill>
          <a:ln/>
        </p:spPr>
        <p:txBody>
          <a:bodyPr/>
          <a:lstStyle/>
          <a:p>
            <a:endParaRPr lang="en-US" sz="3600"/>
          </a:p>
        </p:txBody>
      </p:sp>
      <p:sp>
        <p:nvSpPr>
          <p:cNvPr id="45" name="Shape 43"/>
          <p:cNvSpPr/>
          <p:nvPr/>
        </p:nvSpPr>
        <p:spPr>
          <a:xfrm>
            <a:off x="9509760" y="7443216"/>
            <a:ext cx="109728" cy="1152144"/>
          </a:xfrm>
          <a:prstGeom prst="rect">
            <a:avLst/>
          </a:prstGeom>
          <a:solidFill>
            <a:srgbClr val="C8102E"/>
          </a:solidFill>
          <a:ln w="12700">
            <a:solidFill>
              <a:srgbClr val="C8102E"/>
            </a:solidFill>
            <a:prstDash val="solid"/>
          </a:ln>
        </p:spPr>
        <p:txBody>
          <a:bodyPr/>
          <a:lstStyle/>
          <a:p>
            <a:endParaRPr lang="en-US" sz="3600"/>
          </a:p>
        </p:txBody>
      </p:sp>
      <p:sp>
        <p:nvSpPr>
          <p:cNvPr id="46" name="Text 44"/>
          <p:cNvSpPr/>
          <p:nvPr/>
        </p:nvSpPr>
        <p:spPr>
          <a:xfrm>
            <a:off x="9784080" y="7552944"/>
            <a:ext cx="4663440" cy="914400"/>
          </a:xfrm>
          <a:prstGeom prst="rect">
            <a:avLst/>
          </a:prstGeom>
          <a:noFill/>
          <a:ln/>
        </p:spPr>
        <p:txBody>
          <a:bodyPr wrap="square" lIns="0" tIns="0" rIns="0" bIns="0" rtlCol="0" anchor="ctr"/>
          <a:lstStyle/>
          <a:p>
            <a:r>
              <a:rPr lang="en-US" sz="2200" dirty="0">
                <a:solidFill>
                  <a:srgbClr val="FFFFFF"/>
                </a:solidFill>
                <a:latin typeface="Calibri" pitchFamily="34" charset="0"/>
                <a:ea typeface="Calibri" pitchFamily="34" charset="-122"/>
                <a:cs typeface="Calibri" pitchFamily="34" charset="-120"/>
              </a:rPr>
              <a:t>Summarize your own docs</a:t>
            </a:r>
            <a:endParaRPr lang="en-US" sz="2200" dirty="0"/>
          </a:p>
        </p:txBody>
      </p:sp>
      <p:sp>
        <p:nvSpPr>
          <p:cNvPr id="47" name="Text 45"/>
          <p:cNvSpPr/>
          <p:nvPr/>
        </p:nvSpPr>
        <p:spPr>
          <a:xfrm>
            <a:off x="14447520" y="7552944"/>
            <a:ext cx="3474720" cy="914400"/>
          </a:xfrm>
          <a:prstGeom prst="rect">
            <a:avLst/>
          </a:prstGeom>
          <a:noFill/>
          <a:ln/>
        </p:spPr>
        <p:txBody>
          <a:bodyPr wrap="square" lIns="0" tIns="0" rIns="0" bIns="0" rtlCol="0" anchor="ctr"/>
          <a:lstStyle/>
          <a:p>
            <a:r>
              <a:rPr lang="en-US" sz="2200" b="1" dirty="0">
                <a:solidFill>
                  <a:srgbClr val="C8102E"/>
                </a:solidFill>
                <a:latin typeface="Calibri" pitchFamily="34" charset="0"/>
                <a:ea typeface="Calibri" pitchFamily="34" charset="-122"/>
                <a:cs typeface="Calibri" pitchFamily="34" charset="-120"/>
              </a:rPr>
              <a:t>→  Google NotebookLM</a:t>
            </a:r>
            <a:endParaRPr lang="en-US" sz="2200" dirty="0"/>
          </a:p>
        </p:txBody>
      </p:sp>
      <p:sp>
        <p:nvSpPr>
          <p:cNvPr id="48" name="Shape 46"/>
          <p:cNvSpPr/>
          <p:nvPr/>
        </p:nvSpPr>
        <p:spPr>
          <a:xfrm>
            <a:off x="9509760" y="8778240"/>
            <a:ext cx="8595360" cy="1152144"/>
          </a:xfrm>
          <a:prstGeom prst="rect">
            <a:avLst/>
          </a:prstGeom>
          <a:solidFill>
            <a:srgbClr val="111111"/>
          </a:solidFill>
          <a:ln/>
        </p:spPr>
        <p:txBody>
          <a:bodyPr/>
          <a:lstStyle/>
          <a:p>
            <a:endParaRPr lang="en-US" sz="3600"/>
          </a:p>
        </p:txBody>
      </p:sp>
      <p:sp>
        <p:nvSpPr>
          <p:cNvPr id="49" name="Shape 47"/>
          <p:cNvSpPr/>
          <p:nvPr/>
        </p:nvSpPr>
        <p:spPr>
          <a:xfrm>
            <a:off x="9509760" y="8778240"/>
            <a:ext cx="109728" cy="1152144"/>
          </a:xfrm>
          <a:prstGeom prst="rect">
            <a:avLst/>
          </a:prstGeom>
          <a:solidFill>
            <a:srgbClr val="C8102E"/>
          </a:solidFill>
          <a:ln w="12700">
            <a:solidFill>
              <a:srgbClr val="C8102E"/>
            </a:solidFill>
            <a:prstDash val="solid"/>
          </a:ln>
        </p:spPr>
        <p:txBody>
          <a:bodyPr/>
          <a:lstStyle/>
          <a:p>
            <a:endParaRPr lang="en-US" sz="3600"/>
          </a:p>
        </p:txBody>
      </p:sp>
      <p:sp>
        <p:nvSpPr>
          <p:cNvPr id="50" name="Text 48"/>
          <p:cNvSpPr/>
          <p:nvPr/>
        </p:nvSpPr>
        <p:spPr>
          <a:xfrm>
            <a:off x="9784080" y="8887968"/>
            <a:ext cx="4663440" cy="914400"/>
          </a:xfrm>
          <a:prstGeom prst="rect">
            <a:avLst/>
          </a:prstGeom>
          <a:noFill/>
          <a:ln/>
        </p:spPr>
        <p:txBody>
          <a:bodyPr wrap="square" lIns="0" tIns="0" rIns="0" bIns="0" rtlCol="0" anchor="ctr"/>
          <a:lstStyle/>
          <a:p>
            <a:r>
              <a:rPr lang="en-US" sz="2200" dirty="0">
                <a:solidFill>
                  <a:srgbClr val="FFFFFF"/>
                </a:solidFill>
                <a:latin typeface="Calibri" pitchFamily="34" charset="0"/>
                <a:ea typeface="Calibri" pitchFamily="34" charset="-122"/>
                <a:cs typeface="Calibri" pitchFamily="34" charset="-120"/>
              </a:rPr>
              <a:t>Microsoft Office AI</a:t>
            </a:r>
            <a:endParaRPr lang="en-US" sz="2200" dirty="0"/>
          </a:p>
        </p:txBody>
      </p:sp>
      <p:sp>
        <p:nvSpPr>
          <p:cNvPr id="51" name="Text 49"/>
          <p:cNvSpPr/>
          <p:nvPr/>
        </p:nvSpPr>
        <p:spPr>
          <a:xfrm>
            <a:off x="14447520" y="8887968"/>
            <a:ext cx="3474720" cy="914400"/>
          </a:xfrm>
          <a:prstGeom prst="rect">
            <a:avLst/>
          </a:prstGeom>
          <a:noFill/>
          <a:ln/>
        </p:spPr>
        <p:txBody>
          <a:bodyPr wrap="square" lIns="0" tIns="0" rIns="0" bIns="0" rtlCol="0" anchor="ctr"/>
          <a:lstStyle/>
          <a:p>
            <a:r>
              <a:rPr lang="en-US" sz="2200" b="1" dirty="0">
                <a:solidFill>
                  <a:srgbClr val="C8102E"/>
                </a:solidFill>
                <a:latin typeface="Calibri" pitchFamily="34" charset="0"/>
                <a:ea typeface="Calibri" pitchFamily="34" charset="-122"/>
                <a:cs typeface="Calibri" pitchFamily="34" charset="-120"/>
              </a:rPr>
              <a:t>→  M365 Copilot</a:t>
            </a:r>
            <a:endParaRPr lang="en-US" sz="2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6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1" cy="1"/>
          <a:chOff x="0" y="0"/>
          <a:chExt cx="1" cy="1"/>
        </a:xfrm>
      </p:grpSpPr>
      <p:sp useBgFill="1">
        <p:nvSpPr>
          <p:cNvPr id="1028" name="Rectangle 102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Rectangle 1032">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999926" y="-3999282"/>
            <a:ext cx="10287000" cy="18286850"/>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5" name="Rectangle 1034">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466" y="0"/>
            <a:ext cx="13606268" cy="10286358"/>
          </a:xfrm>
          <a:prstGeom prst="rect">
            <a:avLst/>
          </a:prstGeom>
          <a:gradFill>
            <a:gsLst>
              <a:gs pos="8000">
                <a:srgbClr val="090909">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7" name="Rectangle 1036">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474237" y="-2528760"/>
            <a:ext cx="7341846" cy="18290319"/>
          </a:xfrm>
          <a:prstGeom prst="rect">
            <a:avLst/>
          </a:prstGeom>
          <a:gradFill>
            <a:gsLst>
              <a:gs pos="0">
                <a:schemeClr val="accent5">
                  <a:lumMod val="60000"/>
                  <a:lumOff val="40000"/>
                  <a:alpha val="0"/>
                </a:schemeClr>
              </a:gs>
              <a:gs pos="100000">
                <a:srgbClr val="090909">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76FA1C35-D543-D3D5-4EE9-BEAF1B5DC61B}"/>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010400" y="38469"/>
            <a:ext cx="4710355" cy="1020941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90909"/>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666666"/>
        </a:solidFill>
        <a:effectLst/>
      </p:bgPr>
    </p:bg>
    <p:spTree>
      <p:nvGrpSpPr>
        <p:cNvPr id="1" name=""/>
        <p:cNvGrpSpPr/>
        <p:nvPr/>
      </p:nvGrpSpPr>
      <p:grpSpPr>
        <a:xfrm>
          <a:off x="0" y="0"/>
          <a:ext cx="1" cy="1"/>
          <a:chOff x="0" y="0"/>
          <a:chExt cx="1" cy="1"/>
        </a:xfrm>
      </p:grpSpPr>
      <p:sp>
        <p:nvSpPr>
          <p:cNvPr id="7" name="slide-border">
            <a:extLst>
              <a:ext uri="{FF2B5EF4-FFF2-40B4-BE49-F238E27FC236}">
                <a16:creationId xmlns:a16="http://schemas.microsoft.com/office/drawing/2014/main" id="{48DBA9C3-2B8A-4836-91FA-D612332B6D30}"/>
              </a:ext>
            </a:extLst>
          </p:cNvPr>
          <p:cNvSpPr>
            <a:spLocks noGrp="1"/>
          </p:cNvSpPr>
          <p:nvPr/>
        </p:nvSpPr>
        <p:spPr>
          <a:xfrm>
            <a:off x="685800" y="700088"/>
            <a:ext cx="16916400" cy="8858250"/>
          </a:xfrm>
          <a:prstGeom prst="rect">
            <a:avLst/>
          </a:prstGeom>
          <a:noFill/>
          <a:ln w="14288">
            <a:solidFill>
              <a:srgbClr val="FFFFFF"/>
            </a:solidFill>
            <a:prstDash val="solid"/>
          </a:ln>
        </p:spPr>
        <p:txBody>
          <a:bodyPr/>
          <a:lstStyle/>
          <a:p>
            <a:pPr defTabSz="1371600"/>
            <a:endParaRPr lang="en-US" sz="2700">
              <a:solidFill>
                <a:srgbClr val="090909"/>
              </a:solidFill>
              <a:latin typeface="Calibri"/>
              <a:ea typeface="Calibri"/>
              <a:cs typeface="Calibri"/>
            </a:endParaRPr>
          </a:p>
        </p:txBody>
      </p:sp>
      <p:pic>
        <p:nvPicPr>
          <p:cNvPr id="12" name="Picture 11"/>
          <p:cNvPicPr>
            <a:picLocks noChangeAspect="1"/>
          </p:cNvPicPr>
          <p:nvPr/>
        </p:nvPicPr>
        <p:blipFill>
          <a:blip r:embed="rId3"/>
          <a:srcRect/>
          <a:stretch>
            <a:fillRect/>
          </a:stretch>
        </p:blipFill>
        <p:spPr>
          <a:xfrm>
            <a:off x="957263" y="1100138"/>
            <a:ext cx="8072438" cy="8072438"/>
          </a:xfrm>
          <a:prstGeom prst="rect">
            <a:avLst/>
          </a:prstGeom>
        </p:spPr>
      </p:pic>
      <p:sp>
        <p:nvSpPr>
          <p:cNvPr id="3" name="title">
            <a:extLst>
              <a:ext uri="{FF2B5EF4-FFF2-40B4-BE49-F238E27FC236}">
                <a16:creationId xmlns:a16="http://schemas.microsoft.com/office/drawing/2014/main" id="{873892DC-5947-4C94-8D93-5E6C7B27B507}"/>
              </a:ext>
            </a:extLst>
          </p:cNvPr>
          <p:cNvSpPr>
            <a:spLocks noGrp="1"/>
          </p:cNvSpPr>
          <p:nvPr/>
        </p:nvSpPr>
        <p:spPr>
          <a:xfrm>
            <a:off x="9429750" y="1257300"/>
            <a:ext cx="7429500" cy="828675"/>
          </a:xfrm>
          <a:prstGeom prst="rect">
            <a:avLst/>
          </a:prstGeom>
          <a:noFill/>
          <a:ln w="0">
            <a:noFill/>
          </a:ln>
        </p:spPr>
        <p:txBody>
          <a:bodyPr>
            <a:noAutofit/>
          </a:bodyPr>
          <a:lstStyle/>
          <a:p>
            <a:pPr defTabSz="1371600">
              <a:defRPr sz="3300" b="1">
                <a:solidFill>
                  <a:srgbClr val="FFFFFF"/>
                </a:solidFill>
                <a:latin typeface="Nimbus Sans"/>
                <a:ea typeface="Nimbus Sans"/>
                <a:cs typeface="Nimbus Sans"/>
              </a:defRPr>
            </a:pPr>
            <a:r>
              <a:rPr sz="4950" b="1">
                <a:solidFill>
                  <a:srgbClr val="FFFFFF"/>
                </a:solidFill>
                <a:latin typeface="Nimbus Sans"/>
                <a:ea typeface="Nimbus Sans"/>
                <a:cs typeface="Nimbus Sans"/>
              </a:rPr>
              <a:t>Anthropic Resignation</a:t>
            </a:r>
          </a:p>
        </p:txBody>
      </p:sp>
      <p:sp>
        <p:nvSpPr>
          <p:cNvPr id="4" name="subtitle">
            <a:extLst>
              <a:ext uri="{FF2B5EF4-FFF2-40B4-BE49-F238E27FC236}">
                <a16:creationId xmlns:a16="http://schemas.microsoft.com/office/drawing/2014/main" id="{577F7CD3-9A16-432E-9B40-E2484487B66F}"/>
              </a:ext>
            </a:extLst>
          </p:cNvPr>
          <p:cNvSpPr>
            <a:spLocks noGrp="1"/>
          </p:cNvSpPr>
          <p:nvPr/>
        </p:nvSpPr>
        <p:spPr>
          <a:xfrm>
            <a:off x="9458325" y="2157413"/>
            <a:ext cx="7286625" cy="828675"/>
          </a:xfrm>
          <a:prstGeom prst="rect">
            <a:avLst/>
          </a:prstGeom>
          <a:noFill/>
          <a:ln w="0">
            <a:noFill/>
          </a:ln>
        </p:spPr>
        <p:txBody>
          <a:bodyPr>
            <a:noAutofit/>
          </a:bodyPr>
          <a:lstStyle/>
          <a:p>
            <a:pPr defTabSz="1371600">
              <a:defRPr sz="1950">
                <a:solidFill>
                  <a:srgbClr val="FFFFFF"/>
                </a:solidFill>
                <a:latin typeface="Nimbus Sans"/>
                <a:ea typeface="Nimbus Sans"/>
                <a:cs typeface="Nimbus Sans"/>
              </a:defRPr>
            </a:pPr>
            <a:r>
              <a:rPr sz="2925" b="1" dirty="0">
                <a:solidFill>
                  <a:srgbClr val="FFFFFF"/>
                </a:solidFill>
                <a:latin typeface="Nimbus Sans"/>
                <a:ea typeface="Nimbus Sans"/>
                <a:cs typeface="Nimbus Sans"/>
              </a:rPr>
              <a:t>A researcher resigns over the pace of AI development</a:t>
            </a:r>
          </a:p>
        </p:txBody>
      </p:sp>
      <p:sp>
        <p:nvSpPr>
          <p:cNvPr id="5" name="prompt-injection-bullets">
            <a:extLst>
              <a:ext uri="{FF2B5EF4-FFF2-40B4-BE49-F238E27FC236}">
                <a16:creationId xmlns:a16="http://schemas.microsoft.com/office/drawing/2014/main" id="{FD474659-7B2F-4D9A-9E4D-AB9C39707578}"/>
              </a:ext>
            </a:extLst>
          </p:cNvPr>
          <p:cNvSpPr>
            <a:spLocks noGrp="1"/>
          </p:cNvSpPr>
          <p:nvPr/>
        </p:nvSpPr>
        <p:spPr>
          <a:xfrm>
            <a:off x="9386888" y="3143251"/>
            <a:ext cx="7643813" cy="5929313"/>
          </a:xfrm>
          <a:prstGeom prst="rect">
            <a:avLst/>
          </a:prstGeom>
          <a:noFill/>
          <a:ln w="0">
            <a:noFill/>
          </a:ln>
        </p:spPr>
        <p:txBody>
          <a:bodyPr>
            <a:noAutofit/>
          </a:bodyPr>
          <a:lstStyle/>
          <a:p>
            <a:pPr marL="381000" indent="-190500" defTabSz="1371600">
              <a:spcAft>
                <a:spcPts val="1200"/>
              </a:spcAft>
              <a:buFontTx/>
              <a:buChar char="•"/>
              <a:defRPr sz="1725">
                <a:solidFill>
                  <a:srgbClr val="FFFFFF"/>
                </a:solidFill>
                <a:latin typeface="Nimbus Sans"/>
                <a:ea typeface="Nimbus Sans"/>
                <a:cs typeface="Nimbus Sans"/>
              </a:defRPr>
            </a:pPr>
            <a:r>
              <a:rPr sz="2588" dirty="0">
                <a:solidFill>
                  <a:srgbClr val="FFFFFF"/>
                </a:solidFill>
                <a:latin typeface="Nimbus Sans"/>
                <a:ea typeface="Nimbus Sans"/>
                <a:cs typeface="Nimbus Sans"/>
              </a:rPr>
              <a:t>Researcher Jacob Coxon resigned on September 8, 2026, over AI safety concerns.</a:t>
            </a:r>
          </a:p>
          <a:p>
            <a:pPr marL="381000" indent="-190500" defTabSz="1371600">
              <a:spcAft>
                <a:spcPts val="1200"/>
              </a:spcAft>
              <a:buFontTx/>
              <a:buChar char="•"/>
              <a:defRPr sz="1725">
                <a:solidFill>
                  <a:srgbClr val="FFFFFF"/>
                </a:solidFill>
                <a:latin typeface="Nimbus Sans"/>
                <a:ea typeface="Nimbus Sans"/>
                <a:cs typeface="Nimbus Sans"/>
              </a:defRPr>
            </a:pPr>
            <a:r>
              <a:rPr sz="2588" dirty="0">
                <a:solidFill>
                  <a:srgbClr val="FFFFFF"/>
                </a:solidFill>
                <a:latin typeface="Nimbus Sans"/>
                <a:ea typeface="Nimbus Sans"/>
                <a:cs typeface="Nimbus Sans"/>
              </a:rPr>
              <a:t>He fears AI that builds more powerful AI could advance faster than safeguards.</a:t>
            </a:r>
          </a:p>
          <a:p>
            <a:pPr marL="381000" indent="-190500" defTabSz="1371600">
              <a:spcAft>
                <a:spcPts val="1200"/>
              </a:spcAft>
              <a:buFontTx/>
              <a:buChar char="•"/>
              <a:defRPr sz="1725">
                <a:solidFill>
                  <a:srgbClr val="FFFFFF"/>
                </a:solidFill>
                <a:latin typeface="Nimbus Sans"/>
                <a:ea typeface="Nimbus Sans"/>
                <a:cs typeface="Nimbus Sans"/>
              </a:defRPr>
            </a:pPr>
            <a:r>
              <a:rPr sz="2588" dirty="0">
                <a:solidFill>
                  <a:srgbClr val="FFFFFF"/>
                </a:solidFill>
                <a:latin typeface="Nimbus Sans"/>
                <a:ea typeface="Nimbus Sans"/>
                <a:cs typeface="Nimbus Sans"/>
              </a:rPr>
              <a:t>He warns of losing human control and catastrophic harm. These are predictions.</a:t>
            </a:r>
          </a:p>
          <a:p>
            <a:pPr marL="381000" indent="-190500" defTabSz="1371600">
              <a:spcAft>
                <a:spcPts val="1200"/>
              </a:spcAft>
              <a:buFontTx/>
              <a:buChar char="•"/>
              <a:defRPr sz="1725">
                <a:solidFill>
                  <a:srgbClr val="FFFFFF"/>
                </a:solidFill>
                <a:latin typeface="Nimbus Sans"/>
                <a:ea typeface="Nimbus Sans"/>
                <a:cs typeface="Nimbus Sans"/>
              </a:defRPr>
            </a:pPr>
            <a:r>
              <a:rPr sz="2588" dirty="0">
                <a:solidFill>
                  <a:srgbClr val="FFFFFF"/>
                </a:solidFill>
                <a:latin typeface="Nimbus Sans"/>
                <a:ea typeface="Nimbus Sans"/>
                <a:cs typeface="Nimbus Sans"/>
              </a:rPr>
              <a:t>He says pressure to beat competitors could push companies to take greater risks.</a:t>
            </a:r>
          </a:p>
          <a:p>
            <a:pPr marL="381000" indent="-190500" defTabSz="1371600">
              <a:spcAft>
                <a:spcPts val="1200"/>
              </a:spcAft>
              <a:buFontTx/>
              <a:buChar char="•"/>
              <a:defRPr sz="1725">
                <a:solidFill>
                  <a:srgbClr val="FFFFFF"/>
                </a:solidFill>
                <a:latin typeface="Nimbus Sans"/>
                <a:ea typeface="Nimbus Sans"/>
                <a:cs typeface="Nimbus Sans"/>
              </a:defRPr>
            </a:pPr>
            <a:r>
              <a:rPr sz="2588" dirty="0">
                <a:solidFill>
                  <a:srgbClr val="FFFFFF"/>
                </a:solidFill>
                <a:latin typeface="Nimbus Sans"/>
                <a:ea typeface="Nimbus Sans"/>
                <a:cs typeface="Nimbus Sans"/>
              </a:rPr>
              <a:t>Anthropic cites its safety research and supports coordination on powerful AI releases.</a:t>
            </a:r>
          </a:p>
        </p:txBody>
      </p:sp>
      <p:sp>
        <p:nvSpPr>
          <p:cNvPr id="6" name="year">
            <a:extLst>
              <a:ext uri="{FF2B5EF4-FFF2-40B4-BE49-F238E27FC236}">
                <a16:creationId xmlns:a16="http://schemas.microsoft.com/office/drawing/2014/main" id="{88C23C24-BEFE-48C0-84B0-860896BDE75D}"/>
              </a:ext>
            </a:extLst>
          </p:cNvPr>
          <p:cNvSpPr>
            <a:spLocks noGrp="1"/>
          </p:cNvSpPr>
          <p:nvPr/>
        </p:nvSpPr>
        <p:spPr>
          <a:xfrm>
            <a:off x="457200" y="9729788"/>
            <a:ext cx="1143000" cy="371475"/>
          </a:xfrm>
          <a:prstGeom prst="rect">
            <a:avLst/>
          </a:prstGeom>
          <a:noFill/>
          <a:ln w="0">
            <a:noFill/>
          </a:ln>
        </p:spPr>
        <p:txBody>
          <a:bodyPr>
            <a:noAutofit/>
          </a:bodyPr>
          <a:lstStyle/>
          <a:p>
            <a:pPr defTabSz="1371600">
              <a:defRPr sz="1350">
                <a:solidFill>
                  <a:srgbClr val="090909"/>
                </a:solidFill>
                <a:latin typeface="Nimbus Sans"/>
                <a:ea typeface="Nimbus Sans"/>
                <a:cs typeface="Nimbus Sans"/>
              </a:defRPr>
            </a:pPr>
            <a:r>
              <a:rPr sz="2025">
                <a:solidFill>
                  <a:srgbClr val="090909"/>
                </a:solidFill>
                <a:latin typeface="Nimbus Sans"/>
                <a:ea typeface="Nimbus Sans"/>
                <a:cs typeface="Nimbus Sans"/>
              </a:rPr>
              <a:t>2026</a:t>
            </a:r>
          </a:p>
        </p:txBody>
      </p:sp>
      <p:sp>
        <p:nvSpPr>
          <p:cNvPr id="9" name="staff-awareness-and-business-protection">
            <a:extLst>
              <a:ext uri="{FF2B5EF4-FFF2-40B4-BE49-F238E27FC236}">
                <a16:creationId xmlns:a16="http://schemas.microsoft.com/office/drawing/2014/main" id="{78F106D5-EE91-410D-9AF3-1650F2AAF635}"/>
              </a:ext>
            </a:extLst>
          </p:cNvPr>
          <p:cNvSpPr>
            <a:spLocks noGrp="1"/>
          </p:cNvSpPr>
          <p:nvPr/>
        </p:nvSpPr>
        <p:spPr>
          <a:xfrm>
            <a:off x="9515475" y="8001000"/>
            <a:ext cx="7486650" cy="1257300"/>
          </a:xfrm>
          <a:prstGeom prst="rect">
            <a:avLst/>
          </a:prstGeom>
          <a:noFill/>
          <a:ln w="0">
            <a:noFill/>
          </a:ln>
        </p:spPr>
        <p:txBody>
          <a:bodyPr>
            <a:noAutofit/>
          </a:bodyPr>
          <a:lstStyle/>
          <a:p>
            <a:pPr defTabSz="1371600">
              <a:defRPr sz="1575" b="1">
                <a:solidFill>
                  <a:srgbClr val="FFFFFF"/>
                </a:solidFill>
                <a:latin typeface="Nimbus Sans"/>
                <a:ea typeface="Nimbus Sans"/>
                <a:cs typeface="Nimbus Sans"/>
              </a:defRPr>
            </a:pPr>
            <a:endParaRPr lang="en-US" sz="2363" b="1" i="1" dirty="0">
              <a:solidFill>
                <a:srgbClr val="FFFFFF"/>
              </a:solidFill>
              <a:latin typeface="Nimbus Sans"/>
              <a:ea typeface="Nimbus Sans"/>
              <a:cs typeface="Nimbus Sans"/>
            </a:endParaRPr>
          </a:p>
          <a:p>
            <a:pPr defTabSz="1371600">
              <a:defRPr sz="1575" b="1">
                <a:solidFill>
                  <a:srgbClr val="FFFFFF"/>
                </a:solidFill>
                <a:latin typeface="Nimbus Sans"/>
                <a:ea typeface="Nimbus Sans"/>
                <a:cs typeface="Nimbus Sans"/>
              </a:defRPr>
            </a:pPr>
            <a:r>
              <a:rPr sz="2363" b="1" i="1" dirty="0">
                <a:solidFill>
                  <a:srgbClr val="FFFFFF"/>
                </a:solidFill>
                <a:latin typeface="Nimbus Sans"/>
                <a:ea typeface="Nimbus Sans"/>
                <a:cs typeface="Nimbus Sans"/>
              </a:rPr>
              <a:t>Keep people accountable for AI-assisted decisions.</a:t>
            </a:r>
          </a:p>
        </p:txBody>
      </p:sp>
    </p:spTree>
    <p:extLst>
      <p:ext uri="{BB962C8B-B14F-4D97-AF65-F5344CB8AC3E}">
        <p14:creationId xmlns:p14="http://schemas.microsoft.com/office/powerpoint/2010/main" val="1595926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1" fill="hold">
                                          <p:stCondLst>
                                            <p:cond delay="0"/>
                                          </p:stCondLst>
                                        </p:cTn>
                                        <p:tgtEl>
                                          <p:spTgt spid="9">
                                            <p:txEl>
                                              <p:pRg st="1" end="1"/>
                                            </p:txEl>
                                          </p:spTgt>
                                        </p:tgtEl>
                                        <p:attrNameLst>
                                          <p:attrName>style.visibility</p:attrName>
                                        </p:attrNameLst>
                                      </p:cBhvr>
                                      <p:to>
                                        <p:strVal val="visible"/>
                                      </p:to>
                                    </p:set>
                                    <p:animEffect transition="in" filter="wheel(1)">
                                      <p:cBhvr>
                                        <p:cTn id="27" dur="20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666666"/>
        </a:solidFill>
        <a:effectLst/>
      </p:bgPr>
    </p:bg>
    <p:spTree>
      <p:nvGrpSpPr>
        <p:cNvPr id="1" name=""/>
        <p:cNvGrpSpPr/>
        <p:nvPr/>
      </p:nvGrpSpPr>
      <p:grpSpPr>
        <a:xfrm>
          <a:off x="0" y="0"/>
          <a:ext cx="1" cy="1"/>
          <a:chOff x="0" y="0"/>
          <a:chExt cx="1" cy="1"/>
        </a:xfrm>
      </p:grpSpPr>
      <p:sp>
        <p:nvSpPr>
          <p:cNvPr id="7" name="slide-border">
            <a:extLst>
              <a:ext uri="{FF2B5EF4-FFF2-40B4-BE49-F238E27FC236}">
                <a16:creationId xmlns:a16="http://schemas.microsoft.com/office/drawing/2014/main" id="{48DBA9C3-2B8A-4836-91FA-D612332B6D30}"/>
              </a:ext>
            </a:extLst>
          </p:cNvPr>
          <p:cNvSpPr>
            <a:spLocks noGrp="1"/>
          </p:cNvSpPr>
          <p:nvPr/>
        </p:nvSpPr>
        <p:spPr>
          <a:xfrm>
            <a:off x="685800" y="700088"/>
            <a:ext cx="16916400" cy="8858250"/>
          </a:xfrm>
          <a:prstGeom prst="rect">
            <a:avLst/>
          </a:prstGeom>
          <a:noFill/>
          <a:ln w="14288">
            <a:solidFill>
              <a:srgbClr val="FFFFFF"/>
            </a:solidFill>
            <a:prstDash val="solid"/>
          </a:ln>
        </p:spPr>
        <p:txBody>
          <a:bodyPr/>
          <a:lstStyle/>
          <a:p>
            <a:pPr defTabSz="1371600"/>
            <a:endParaRPr lang="en-US" sz="2700">
              <a:solidFill>
                <a:srgbClr val="090909"/>
              </a:solidFill>
              <a:latin typeface="Calibri"/>
              <a:ea typeface="Calibri"/>
              <a:cs typeface="Calibri"/>
            </a:endParaRPr>
          </a:p>
        </p:txBody>
      </p:sp>
      <p:pic>
        <p:nvPicPr>
          <p:cNvPr id="11" name="Picture 10"/>
          <p:cNvPicPr>
            <a:picLocks noChangeAspect="1"/>
          </p:cNvPicPr>
          <p:nvPr/>
        </p:nvPicPr>
        <p:blipFill>
          <a:blip r:embed="rId3"/>
          <a:srcRect/>
          <a:stretch>
            <a:fillRect/>
          </a:stretch>
        </p:blipFill>
        <p:spPr>
          <a:xfrm>
            <a:off x="957263" y="1100138"/>
            <a:ext cx="8072438" cy="8072438"/>
          </a:xfrm>
          <a:prstGeom prst="rect">
            <a:avLst/>
          </a:prstGeom>
        </p:spPr>
      </p:pic>
      <p:sp>
        <p:nvSpPr>
          <p:cNvPr id="3" name="title">
            <a:extLst>
              <a:ext uri="{FF2B5EF4-FFF2-40B4-BE49-F238E27FC236}">
                <a16:creationId xmlns:a16="http://schemas.microsoft.com/office/drawing/2014/main" id="{873892DC-5947-4C94-8D93-5E6C7B27B507}"/>
              </a:ext>
            </a:extLst>
          </p:cNvPr>
          <p:cNvSpPr>
            <a:spLocks noGrp="1"/>
          </p:cNvSpPr>
          <p:nvPr/>
        </p:nvSpPr>
        <p:spPr>
          <a:xfrm>
            <a:off x="9429750" y="1257300"/>
            <a:ext cx="7429500" cy="828675"/>
          </a:xfrm>
          <a:prstGeom prst="rect">
            <a:avLst/>
          </a:prstGeom>
          <a:noFill/>
          <a:ln w="0">
            <a:noFill/>
          </a:ln>
        </p:spPr>
        <p:txBody>
          <a:bodyPr>
            <a:noAutofit/>
          </a:bodyPr>
          <a:lstStyle/>
          <a:p>
            <a:pPr defTabSz="1371600">
              <a:defRPr sz="3600" b="1">
                <a:solidFill>
                  <a:srgbClr val="FFFFFF"/>
                </a:solidFill>
                <a:latin typeface="Nimbus Sans"/>
                <a:ea typeface="Nimbus Sans"/>
                <a:cs typeface="Nimbus Sans"/>
              </a:defRPr>
            </a:pPr>
            <a:r>
              <a:rPr sz="5400" b="1">
                <a:solidFill>
                  <a:srgbClr val="FFFFFF"/>
                </a:solidFill>
                <a:latin typeface="Nimbus Sans"/>
                <a:ea typeface="Nimbus Sans"/>
                <a:cs typeface="Nimbus Sans"/>
              </a:rPr>
              <a:t>AI Prompt Injection</a:t>
            </a:r>
          </a:p>
        </p:txBody>
      </p:sp>
      <p:sp>
        <p:nvSpPr>
          <p:cNvPr id="4" name="subtitle">
            <a:extLst>
              <a:ext uri="{FF2B5EF4-FFF2-40B4-BE49-F238E27FC236}">
                <a16:creationId xmlns:a16="http://schemas.microsoft.com/office/drawing/2014/main" id="{577F7CD3-9A16-432E-9B40-E2484487B66F}"/>
              </a:ext>
            </a:extLst>
          </p:cNvPr>
          <p:cNvSpPr>
            <a:spLocks noGrp="1"/>
          </p:cNvSpPr>
          <p:nvPr/>
        </p:nvSpPr>
        <p:spPr>
          <a:xfrm>
            <a:off x="9427010" y="2094783"/>
            <a:ext cx="7756350" cy="891305"/>
          </a:xfrm>
          <a:prstGeom prst="rect">
            <a:avLst/>
          </a:prstGeom>
          <a:noFill/>
          <a:ln w="0">
            <a:noFill/>
          </a:ln>
        </p:spPr>
        <p:txBody>
          <a:bodyPr>
            <a:noAutofit/>
          </a:bodyPr>
          <a:lstStyle/>
          <a:p>
            <a:pPr defTabSz="1371600">
              <a:defRPr sz="1950">
                <a:solidFill>
                  <a:srgbClr val="FFFFFF"/>
                </a:solidFill>
                <a:latin typeface="Nimbus Sans"/>
                <a:ea typeface="Nimbus Sans"/>
                <a:cs typeface="Nimbus Sans"/>
              </a:defRPr>
            </a:pPr>
            <a:r>
              <a:rPr sz="2925" b="1" dirty="0">
                <a:solidFill>
                  <a:srgbClr val="FFFFFF"/>
                </a:solidFill>
                <a:latin typeface="Nimbus Sans"/>
                <a:ea typeface="Nimbus Sans"/>
                <a:cs typeface="Nimbus Sans"/>
              </a:rPr>
              <a:t>Fraudsters can hide commands in content that an AI reviews</a:t>
            </a:r>
            <a:r>
              <a:rPr lang="en-US" sz="2925" b="1" dirty="0">
                <a:solidFill>
                  <a:srgbClr val="FFFFFF"/>
                </a:solidFill>
                <a:latin typeface="Nimbus Sans"/>
                <a:ea typeface="Nimbus Sans"/>
                <a:cs typeface="Nimbus Sans"/>
              </a:rPr>
              <a:t> (like Phishing)</a:t>
            </a:r>
            <a:endParaRPr sz="2925" b="1" dirty="0">
              <a:solidFill>
                <a:srgbClr val="FFFFFF"/>
              </a:solidFill>
              <a:latin typeface="Nimbus Sans"/>
              <a:ea typeface="Nimbus Sans"/>
              <a:cs typeface="Nimbus Sans"/>
            </a:endParaRPr>
          </a:p>
        </p:txBody>
      </p:sp>
      <p:sp>
        <p:nvSpPr>
          <p:cNvPr id="5" name="prompt-injection-bullets">
            <a:extLst>
              <a:ext uri="{FF2B5EF4-FFF2-40B4-BE49-F238E27FC236}">
                <a16:creationId xmlns:a16="http://schemas.microsoft.com/office/drawing/2014/main" id="{FD474659-7B2F-4D9A-9E4D-AB9C39707578}"/>
              </a:ext>
            </a:extLst>
          </p:cNvPr>
          <p:cNvSpPr>
            <a:spLocks noGrp="1"/>
          </p:cNvSpPr>
          <p:nvPr/>
        </p:nvSpPr>
        <p:spPr>
          <a:xfrm>
            <a:off x="9386888" y="3143251"/>
            <a:ext cx="7643813" cy="5929313"/>
          </a:xfrm>
          <a:prstGeom prst="rect">
            <a:avLst/>
          </a:prstGeom>
          <a:noFill/>
          <a:ln w="0">
            <a:noFill/>
          </a:ln>
        </p:spPr>
        <p:txBody>
          <a:bodyPr>
            <a:noAutofit/>
          </a:bodyPr>
          <a:lstStyle/>
          <a:p>
            <a:pPr marL="381000" indent="-190500" defTabSz="1371600">
              <a:spcAft>
                <a:spcPts val="1200"/>
              </a:spcAft>
              <a:buFontTx/>
              <a:buChar char="•"/>
              <a:defRPr sz="1725">
                <a:solidFill>
                  <a:srgbClr val="FFFFFF"/>
                </a:solidFill>
                <a:latin typeface="Nimbus Sans"/>
                <a:ea typeface="Nimbus Sans"/>
                <a:cs typeface="Nimbus Sans"/>
              </a:defRPr>
            </a:pPr>
            <a:r>
              <a:rPr sz="2588" dirty="0">
                <a:solidFill>
                  <a:srgbClr val="FFFFFF"/>
                </a:solidFill>
                <a:latin typeface="Nimbus Sans"/>
                <a:ea typeface="Nimbus Sans"/>
                <a:cs typeface="Nimbus Sans"/>
              </a:rPr>
              <a:t>Fraudsters hide instructions in emails, PDFs, websites or images that an AI tool reads.</a:t>
            </a:r>
          </a:p>
          <a:p>
            <a:pPr marL="381000" indent="-190500" defTabSz="1371600">
              <a:spcAft>
                <a:spcPts val="1200"/>
              </a:spcAft>
              <a:buFontTx/>
              <a:buChar char="•"/>
              <a:defRPr sz="1725">
                <a:solidFill>
                  <a:srgbClr val="FFFFFF"/>
                </a:solidFill>
                <a:latin typeface="Nimbus Sans"/>
                <a:ea typeface="Nimbus Sans"/>
                <a:cs typeface="Nimbus Sans"/>
              </a:defRPr>
            </a:pPr>
            <a:r>
              <a:rPr sz="2588" dirty="0">
                <a:solidFill>
                  <a:srgbClr val="FFFFFF"/>
                </a:solidFill>
                <a:latin typeface="Nimbus Sans"/>
                <a:ea typeface="Nimbus Sans"/>
                <a:cs typeface="Nimbus Sans"/>
              </a:rPr>
              <a:t>Those commands may tell the AI to ignore warnings or label suspicious content as safe.</a:t>
            </a:r>
          </a:p>
          <a:p>
            <a:pPr marL="381000" indent="-190500" defTabSz="1371600">
              <a:spcAft>
                <a:spcPts val="1200"/>
              </a:spcAft>
              <a:buFontTx/>
              <a:buChar char="•"/>
              <a:defRPr sz="1725">
                <a:solidFill>
                  <a:srgbClr val="FFFFFF"/>
                </a:solidFill>
                <a:latin typeface="Nimbus Sans"/>
                <a:ea typeface="Nimbus Sans"/>
                <a:cs typeface="Nimbus Sans"/>
              </a:defRPr>
            </a:pPr>
            <a:r>
              <a:rPr sz="2588" dirty="0">
                <a:solidFill>
                  <a:srgbClr val="FFFFFF"/>
                </a:solidFill>
                <a:latin typeface="Nimbus Sans"/>
                <a:ea typeface="Nimbus Sans"/>
                <a:cs typeface="Nimbus Sans"/>
              </a:rPr>
              <a:t>In a title transaction, the attack could conceal changed wire or payoff information.</a:t>
            </a:r>
          </a:p>
          <a:p>
            <a:pPr marL="381000" indent="-190500" defTabSz="1371600">
              <a:spcAft>
                <a:spcPts val="1200"/>
              </a:spcAft>
              <a:buFontTx/>
              <a:buChar char="•"/>
              <a:defRPr sz="1725">
                <a:solidFill>
                  <a:srgbClr val="FFFFFF"/>
                </a:solidFill>
                <a:latin typeface="Nimbus Sans"/>
                <a:ea typeface="Nimbus Sans"/>
                <a:cs typeface="Nimbus Sans"/>
              </a:defRPr>
            </a:pPr>
            <a:r>
              <a:rPr sz="2588" dirty="0">
                <a:solidFill>
                  <a:srgbClr val="FFFFFF"/>
                </a:solidFill>
                <a:latin typeface="Nimbus Sans"/>
                <a:ea typeface="Nimbus Sans"/>
                <a:cs typeface="Nimbus Sans"/>
              </a:rPr>
              <a:t>Connected AI could expose client data or take an unauthorized action.</a:t>
            </a:r>
          </a:p>
          <a:p>
            <a:pPr marL="381000" indent="-190500" defTabSz="1371600">
              <a:spcAft>
                <a:spcPts val="1200"/>
              </a:spcAft>
              <a:buFontTx/>
              <a:buChar char="•"/>
              <a:defRPr sz="1725">
                <a:solidFill>
                  <a:srgbClr val="FFFFFF"/>
                </a:solidFill>
                <a:latin typeface="Nimbus Sans"/>
                <a:ea typeface="Nimbus Sans"/>
                <a:cs typeface="Nimbus Sans"/>
              </a:defRPr>
            </a:pPr>
            <a:r>
              <a:rPr sz="2588" dirty="0">
                <a:solidFill>
                  <a:srgbClr val="FFFFFF"/>
                </a:solidFill>
                <a:latin typeface="Nimbus Sans"/>
                <a:ea typeface="Nimbus Sans"/>
                <a:cs typeface="Nimbus Sans"/>
              </a:rPr>
              <a:t>Human review and independent verification remain mandatory before money or data moves.</a:t>
            </a:r>
          </a:p>
        </p:txBody>
      </p:sp>
      <p:sp>
        <p:nvSpPr>
          <p:cNvPr id="6" name="year">
            <a:extLst>
              <a:ext uri="{FF2B5EF4-FFF2-40B4-BE49-F238E27FC236}">
                <a16:creationId xmlns:a16="http://schemas.microsoft.com/office/drawing/2014/main" id="{88C23C24-BEFE-48C0-84B0-860896BDE75D}"/>
              </a:ext>
            </a:extLst>
          </p:cNvPr>
          <p:cNvSpPr>
            <a:spLocks noGrp="1"/>
          </p:cNvSpPr>
          <p:nvPr/>
        </p:nvSpPr>
        <p:spPr>
          <a:xfrm>
            <a:off x="457200" y="9729788"/>
            <a:ext cx="1143000" cy="371475"/>
          </a:xfrm>
          <a:prstGeom prst="rect">
            <a:avLst/>
          </a:prstGeom>
          <a:noFill/>
          <a:ln w="0">
            <a:noFill/>
          </a:ln>
        </p:spPr>
        <p:txBody>
          <a:bodyPr>
            <a:noAutofit/>
          </a:bodyPr>
          <a:lstStyle/>
          <a:p>
            <a:pPr defTabSz="1371600">
              <a:defRPr sz="1350">
                <a:solidFill>
                  <a:srgbClr val="090909"/>
                </a:solidFill>
                <a:latin typeface="Nimbus Sans"/>
                <a:ea typeface="Nimbus Sans"/>
                <a:cs typeface="Nimbus Sans"/>
              </a:defRPr>
            </a:pPr>
            <a:r>
              <a:rPr sz="2025">
                <a:solidFill>
                  <a:srgbClr val="090909"/>
                </a:solidFill>
                <a:latin typeface="Nimbus Sans"/>
                <a:ea typeface="Nimbus Sans"/>
                <a:cs typeface="Nimbus Sans"/>
              </a:rPr>
              <a:t>2026</a:t>
            </a:r>
          </a:p>
        </p:txBody>
      </p:sp>
      <p:sp>
        <p:nvSpPr>
          <p:cNvPr id="9" name="staff-awareness-and-business-protection">
            <a:extLst>
              <a:ext uri="{FF2B5EF4-FFF2-40B4-BE49-F238E27FC236}">
                <a16:creationId xmlns:a16="http://schemas.microsoft.com/office/drawing/2014/main" id="{78F106D5-EE91-410D-9AF3-1650F2AAF635}"/>
              </a:ext>
            </a:extLst>
          </p:cNvPr>
          <p:cNvSpPr>
            <a:spLocks noGrp="1"/>
          </p:cNvSpPr>
          <p:nvPr/>
        </p:nvSpPr>
        <p:spPr>
          <a:xfrm>
            <a:off x="9515475" y="8001000"/>
            <a:ext cx="7486650" cy="1257300"/>
          </a:xfrm>
          <a:prstGeom prst="rect">
            <a:avLst/>
          </a:prstGeom>
          <a:noFill/>
          <a:ln w="0">
            <a:noFill/>
          </a:ln>
        </p:spPr>
        <p:txBody>
          <a:bodyPr>
            <a:noAutofit/>
          </a:bodyPr>
          <a:lstStyle/>
          <a:p>
            <a:pPr defTabSz="1371600">
              <a:defRPr sz="1575" b="1">
                <a:solidFill>
                  <a:srgbClr val="FFFFFF"/>
                </a:solidFill>
                <a:latin typeface="Nimbus Sans"/>
                <a:ea typeface="Nimbus Sans"/>
                <a:cs typeface="Nimbus Sans"/>
              </a:defRPr>
            </a:pPr>
            <a:r>
              <a:rPr sz="2363" b="1" i="1" dirty="0">
                <a:solidFill>
                  <a:srgbClr val="FFFFFF"/>
                </a:solidFill>
                <a:latin typeface="Nimbus Sans"/>
                <a:ea typeface="Nimbus Sans"/>
                <a:cs typeface="Nimbus Sans"/>
              </a:rPr>
              <a:t>Protect your business: Train staff on prompt injection, limit AI access, and independently verify requests involving funds or client data.</a:t>
            </a:r>
          </a:p>
        </p:txBody>
      </p:sp>
    </p:spTree>
    <p:extLst>
      <p:ext uri="{BB962C8B-B14F-4D97-AF65-F5344CB8AC3E}">
        <p14:creationId xmlns:p14="http://schemas.microsoft.com/office/powerpoint/2010/main" val="2548723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1" fill="hold">
                                          <p:stCondLst>
                                            <p:cond delay="0"/>
                                          </p:stCondLst>
                                        </p:cTn>
                                        <p:tgtEl>
                                          <p:spTgt spid="9">
                                            <p:txEl>
                                              <p:pRg st="0" end="0"/>
                                            </p:txEl>
                                          </p:spTgt>
                                        </p:tgtEl>
                                        <p:attrNameLst>
                                          <p:attrName>style.visibility</p:attrName>
                                        </p:attrNameLst>
                                      </p:cBhvr>
                                      <p:to>
                                        <p:strVal val="visible"/>
                                      </p:to>
                                    </p:set>
                                    <p:animEffect transition="in" filter="wheel(1)">
                                      <p:cBhvr>
                                        <p:cTn id="27" dur="20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F602989-9FE1-DB8A-0B75-A79CF4DA9C11}"/>
            </a:ext>
          </a:extLst>
        </p:cNvPr>
        <p:cNvGrpSpPr/>
        <p:nvPr/>
      </p:nvGrpSpPr>
      <p:grpSpPr>
        <a:xfrm>
          <a:off x="0" y="0"/>
          <a:ext cx="1" cy="1"/>
          <a:chOff x="0" y="0"/>
          <a:chExt cx="1" cy="1"/>
        </a:xfrm>
      </p:grpSpPr>
      <p:sp>
        <p:nvSpPr>
          <p:cNvPr id="32" name="Rectangle 31">
            <a:extLst>
              <a:ext uri="{FF2B5EF4-FFF2-40B4-BE49-F238E27FC236}">
                <a16:creationId xmlns:a16="http://schemas.microsoft.com/office/drawing/2014/main" id="{61522487-BD0E-8E34-C278-FFAF713E08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solidFill>
            <a:srgbClr val="6666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75C0FF77-92E1-917B-8C13-781E24BCF5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5518" y="720090"/>
            <a:ext cx="16856964" cy="8846820"/>
          </a:xfrm>
          <a:prstGeom prst="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3">
            <a:extLst>
              <a:ext uri="{FF2B5EF4-FFF2-40B4-BE49-F238E27FC236}">
                <a16:creationId xmlns:a16="http://schemas.microsoft.com/office/drawing/2014/main" id="{9CB6B974-7B6C-82CF-FCE5-B989270FA61F}"/>
              </a:ext>
            </a:extLst>
          </p:cNvPr>
          <p:cNvGrpSpPr/>
          <p:nvPr/>
        </p:nvGrpSpPr>
        <p:grpSpPr>
          <a:xfrm>
            <a:off x="8408096" y="1287571"/>
            <a:ext cx="9023351" cy="8123575"/>
            <a:chOff x="-964529" y="-949463"/>
            <a:chExt cx="10160794" cy="10243288"/>
          </a:xfrm>
        </p:grpSpPr>
        <p:sp>
          <p:nvSpPr>
            <p:cNvPr id="4" name="TextBox 4">
              <a:extLst>
                <a:ext uri="{FF2B5EF4-FFF2-40B4-BE49-F238E27FC236}">
                  <a16:creationId xmlns:a16="http://schemas.microsoft.com/office/drawing/2014/main" id="{5FEC9892-5AEF-118A-3D84-14711710F526}"/>
                </a:ext>
              </a:extLst>
            </p:cNvPr>
            <p:cNvSpPr txBox="1"/>
            <p:nvPr/>
          </p:nvSpPr>
          <p:spPr>
            <a:xfrm>
              <a:off x="-299734" y="-949463"/>
              <a:ext cx="8180188" cy="2867873"/>
            </a:xfrm>
            <a:prstGeom prst="rect">
              <a:avLst/>
            </a:prstGeom>
          </p:spPr>
          <p:txBody>
            <a:bodyPr lIns="0" tIns="0" rIns="0" bIns="0" rtlCol="0" anchor="t">
              <a:spAutoFit/>
            </a:bodyPr>
            <a:lstStyle/>
            <a:p>
              <a:pPr algn="ctr" defTabSz="960486">
                <a:lnSpc>
                  <a:spcPts val="5881"/>
                </a:lnSpc>
                <a:spcBef>
                  <a:spcPct val="0"/>
                </a:spcBef>
                <a:spcAft>
                  <a:spcPts val="606"/>
                </a:spcAft>
                <a:defRPr/>
              </a:pPr>
              <a:r>
                <a:rPr lang="en-US" sz="4000" b="1" dirty="0">
                  <a:solidFill>
                    <a:schemeClr val="bg1"/>
                  </a:solidFill>
                </a:rPr>
                <a:t>What does this mean for you personally?</a:t>
              </a:r>
              <a:r>
                <a:rPr lang="en-US" sz="4000" b="1" dirty="0">
                  <a:solidFill>
                    <a:srgbClr val="FF0000"/>
                  </a:solidFill>
                </a:rPr>
                <a:t> </a:t>
              </a:r>
              <a:endParaRPr lang="en-US" sz="4000" b="1" dirty="0">
                <a:solidFill>
                  <a:srgbClr val="FF0000"/>
                </a:solidFill>
                <a:ea typeface="Calibri"/>
                <a:cs typeface="Calibri"/>
              </a:endParaRPr>
            </a:p>
            <a:p>
              <a:pPr algn="r" defTabSz="960486">
                <a:lnSpc>
                  <a:spcPts val="5881"/>
                </a:lnSpc>
                <a:spcBef>
                  <a:spcPct val="0"/>
                </a:spcBef>
                <a:spcAft>
                  <a:spcPts val="606"/>
                </a:spcAft>
                <a:defRPr/>
              </a:pPr>
              <a:endParaRPr kumimoji="0" lang="en-US" sz="3999" b="1" i="0" u="none" strike="noStrike" kern="1200" cap="none" spc="0" normalizeH="0" baseline="0" noProof="0" dirty="0">
                <a:ln>
                  <a:noFill/>
                </a:ln>
                <a:solidFill>
                  <a:schemeClr val="tx2">
                    <a:lumMod val="20000"/>
                    <a:lumOff val="80000"/>
                  </a:schemeClr>
                </a:solidFill>
                <a:effectLst/>
                <a:uLnTx/>
                <a:uFillTx/>
                <a:latin typeface="Arial Bold"/>
                <a:ea typeface="Arial Bold"/>
                <a:cs typeface="Arial Bold"/>
                <a:sym typeface="Arial Bold"/>
              </a:endParaRPr>
            </a:p>
          </p:txBody>
        </p:sp>
        <p:sp>
          <p:nvSpPr>
            <p:cNvPr id="5" name="TextBox 5">
              <a:extLst>
                <a:ext uri="{FF2B5EF4-FFF2-40B4-BE49-F238E27FC236}">
                  <a16:creationId xmlns:a16="http://schemas.microsoft.com/office/drawing/2014/main" id="{3D17FB67-5057-509E-283E-C40B85A03002}"/>
                </a:ext>
              </a:extLst>
            </p:cNvPr>
            <p:cNvSpPr txBox="1"/>
            <p:nvPr/>
          </p:nvSpPr>
          <p:spPr>
            <a:xfrm>
              <a:off x="-964529" y="1260449"/>
              <a:ext cx="10160794" cy="8033376"/>
            </a:xfrm>
            <a:prstGeom prst="rect">
              <a:avLst/>
            </a:prstGeom>
          </p:spPr>
          <p:txBody>
            <a:bodyPr lIns="0" tIns="0" rIns="0" bIns="0" rtlCol="0" anchor="t">
              <a:spAutoFit/>
            </a:bodyPr>
            <a:lstStyle/>
            <a:p>
              <a:pPr>
                <a:buNone/>
              </a:pPr>
              <a:r>
                <a:rPr lang="en-US" sz="3100" dirty="0">
                  <a:solidFill>
                    <a:schemeClr val="bg1"/>
                  </a:solidFill>
                </a:rPr>
                <a:t>Review and Secure your Personal Security Habits! </a:t>
              </a:r>
            </a:p>
            <a:p>
              <a:pPr>
                <a:buNone/>
              </a:pPr>
              <a:endParaRPr lang="en-US" sz="3200" b="1" dirty="0">
                <a:solidFill>
                  <a:schemeClr val="bg1"/>
                </a:solidFill>
              </a:endParaRPr>
            </a:p>
            <a:p>
              <a:pPr>
                <a:buNone/>
              </a:pPr>
              <a:r>
                <a:rPr lang="en-US" sz="3200" b="1" dirty="0">
                  <a:solidFill>
                    <a:schemeClr val="bg1"/>
                  </a:solidFill>
                </a:rPr>
                <a:t>1. Use strong, unique passwords (and a password manager)</a:t>
              </a:r>
            </a:p>
            <a:p>
              <a:pPr>
                <a:buNone/>
              </a:pPr>
              <a:br>
                <a:rPr lang="en-US" sz="3200" dirty="0">
                  <a:solidFill>
                    <a:schemeClr val="bg1"/>
                  </a:solidFill>
                </a:rPr>
              </a:br>
              <a:r>
                <a:rPr lang="en-US" sz="3200" b="1" dirty="0">
                  <a:solidFill>
                    <a:schemeClr val="bg1"/>
                  </a:solidFill>
                </a:rPr>
                <a:t>2. Turn on two-factor authentication (2FA)</a:t>
              </a:r>
            </a:p>
            <a:p>
              <a:pPr>
                <a:buNone/>
              </a:pPr>
              <a:br>
                <a:rPr lang="en-US" sz="3200" dirty="0">
                  <a:solidFill>
                    <a:schemeClr val="bg1"/>
                  </a:solidFill>
                </a:rPr>
              </a:br>
              <a:r>
                <a:rPr lang="en-US" sz="3200" b="1" dirty="0">
                  <a:solidFill>
                    <a:schemeClr val="bg1"/>
                  </a:solidFill>
                </a:rPr>
                <a:t>3. Be skeptical of links and attachments</a:t>
              </a:r>
            </a:p>
            <a:p>
              <a:pPr>
                <a:buNone/>
              </a:pPr>
              <a:br>
                <a:rPr lang="en-US" sz="3200" dirty="0">
                  <a:solidFill>
                    <a:schemeClr val="bg1"/>
                  </a:solidFill>
                </a:rPr>
              </a:br>
              <a:r>
                <a:rPr lang="en-US" sz="3200" b="1" dirty="0">
                  <a:solidFill>
                    <a:schemeClr val="bg1"/>
                  </a:solidFill>
                </a:rPr>
                <a:t>4. Keep your software and devices updated</a:t>
              </a:r>
            </a:p>
            <a:p>
              <a:pPr>
                <a:buNone/>
              </a:pPr>
              <a:br>
                <a:rPr lang="en-US" sz="3200" dirty="0">
                  <a:solidFill>
                    <a:schemeClr val="bg1"/>
                  </a:solidFill>
                </a:rPr>
              </a:br>
              <a:r>
                <a:rPr lang="en-US" sz="3200" b="1" dirty="0">
                  <a:solidFill>
                    <a:schemeClr val="bg1"/>
                  </a:solidFill>
                </a:rPr>
                <a:t>5. Limit what you share publicly</a:t>
              </a:r>
              <a:br>
                <a:rPr lang="en-US" sz="3200" dirty="0"/>
              </a:br>
              <a:endParaRPr lang="en-US" sz="3100" b="1" dirty="0">
                <a:solidFill>
                  <a:schemeClr val="tx2">
                    <a:lumMod val="20000"/>
                    <a:lumOff val="80000"/>
                  </a:schemeClr>
                </a:solidFill>
              </a:endParaRPr>
            </a:p>
          </p:txBody>
        </p:sp>
      </p:grpSp>
      <p:sp>
        <p:nvSpPr>
          <p:cNvPr id="8" name="TextBox 7">
            <a:extLst>
              <a:ext uri="{FF2B5EF4-FFF2-40B4-BE49-F238E27FC236}">
                <a16:creationId xmlns:a16="http://schemas.microsoft.com/office/drawing/2014/main" id="{80428B82-6E57-AD12-5AE2-6164B0C69E0C}"/>
              </a:ext>
            </a:extLst>
          </p:cNvPr>
          <p:cNvSpPr txBox="1"/>
          <p:nvPr/>
        </p:nvSpPr>
        <p:spPr>
          <a:xfrm>
            <a:off x="381000" y="9867900"/>
            <a:ext cx="1066800" cy="369332"/>
          </a:xfrm>
          <a:prstGeom prst="rect">
            <a:avLst/>
          </a:prstGeom>
          <a:noFill/>
        </p:spPr>
        <p:txBody>
          <a:bodyPr wrap="square" rtlCol="0">
            <a:spAutoFit/>
          </a:bodyPr>
          <a:lstStyle/>
          <a:p>
            <a:r>
              <a:rPr lang="en-US" dirty="0"/>
              <a:t>2026</a:t>
            </a:r>
          </a:p>
        </p:txBody>
      </p:sp>
      <p:pic>
        <p:nvPicPr>
          <p:cNvPr id="7" name="Picture 6">
            <a:extLst>
              <a:ext uri="{FF2B5EF4-FFF2-40B4-BE49-F238E27FC236}">
                <a16:creationId xmlns:a16="http://schemas.microsoft.com/office/drawing/2014/main" id="{A4C32941-827D-A068-8C58-9F0FD5FDD43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720274" y="800100"/>
            <a:ext cx="5842693" cy="8764040"/>
          </a:xfrm>
          <a:prstGeom prst="rect">
            <a:avLst/>
          </a:prstGeom>
        </p:spPr>
      </p:pic>
    </p:spTree>
    <p:extLst>
      <p:ext uri="{BB962C8B-B14F-4D97-AF65-F5344CB8AC3E}">
        <p14:creationId xmlns:p14="http://schemas.microsoft.com/office/powerpoint/2010/main" val="2969492629"/>
      </p:ext>
    </p:extLst>
  </p:cSld>
  <p:clrMapOvr>
    <a:masterClrMapping/>
  </p:clrMapOvr>
  <p:transition>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8986840-8A04-6F4F-B433-920161B8615F}"/>
            </a:ext>
          </a:extLst>
        </p:cNvPr>
        <p:cNvGrpSpPr/>
        <p:nvPr/>
      </p:nvGrpSpPr>
      <p:grpSpPr>
        <a:xfrm>
          <a:off x="0" y="0"/>
          <a:ext cx="1" cy="1"/>
          <a:chOff x="0" y="0"/>
          <a:chExt cx="1" cy="1"/>
        </a:xfrm>
      </p:grpSpPr>
      <p:sp>
        <p:nvSpPr>
          <p:cNvPr id="32" name="Rectangle 31">
            <a:extLst>
              <a:ext uri="{FF2B5EF4-FFF2-40B4-BE49-F238E27FC236}">
                <a16:creationId xmlns:a16="http://schemas.microsoft.com/office/drawing/2014/main" id="{B224522E-88D9-8B72-3B34-BC90E03475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solidFill>
            <a:srgbClr val="6666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AAB1BF4E-0F49-02FC-C54B-B0ACC4B11C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5518" y="720090"/>
            <a:ext cx="16856964" cy="8846820"/>
          </a:xfrm>
          <a:prstGeom prst="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3">
            <a:extLst>
              <a:ext uri="{FF2B5EF4-FFF2-40B4-BE49-F238E27FC236}">
                <a16:creationId xmlns:a16="http://schemas.microsoft.com/office/drawing/2014/main" id="{8D322FF1-9982-530D-964E-220951E08A57}"/>
              </a:ext>
            </a:extLst>
          </p:cNvPr>
          <p:cNvGrpSpPr/>
          <p:nvPr/>
        </p:nvGrpSpPr>
        <p:grpSpPr>
          <a:xfrm>
            <a:off x="9144000" y="1389228"/>
            <a:ext cx="9023351" cy="8322215"/>
            <a:chOff x="-135860" y="-821281"/>
            <a:chExt cx="10160794" cy="10493758"/>
          </a:xfrm>
        </p:grpSpPr>
        <p:sp>
          <p:nvSpPr>
            <p:cNvPr id="4" name="TextBox 4">
              <a:extLst>
                <a:ext uri="{FF2B5EF4-FFF2-40B4-BE49-F238E27FC236}">
                  <a16:creationId xmlns:a16="http://schemas.microsoft.com/office/drawing/2014/main" id="{0917A71A-9120-686A-C13D-0392B0E6078C}"/>
                </a:ext>
              </a:extLst>
            </p:cNvPr>
            <p:cNvSpPr txBox="1"/>
            <p:nvPr/>
          </p:nvSpPr>
          <p:spPr>
            <a:xfrm>
              <a:off x="-134474" y="-821281"/>
              <a:ext cx="8180188" cy="10493758"/>
            </a:xfrm>
            <a:prstGeom prst="rect">
              <a:avLst/>
            </a:prstGeom>
          </p:spPr>
          <p:txBody>
            <a:bodyPr lIns="0" tIns="0" rIns="0" bIns="0" rtlCol="0" anchor="t">
              <a:spAutoFit/>
            </a:bodyPr>
            <a:lstStyle/>
            <a:p>
              <a:pPr algn="ctr" defTabSz="960486">
                <a:lnSpc>
                  <a:spcPts val="5881"/>
                </a:lnSpc>
                <a:spcBef>
                  <a:spcPct val="0"/>
                </a:spcBef>
                <a:spcAft>
                  <a:spcPts val="606"/>
                </a:spcAft>
                <a:defRPr/>
              </a:pPr>
              <a:r>
                <a:rPr lang="en-US" sz="4000" b="1" dirty="0">
                  <a:solidFill>
                    <a:schemeClr val="bg1"/>
                  </a:solidFill>
                </a:rPr>
                <a:t>What does this mean for your Business? </a:t>
              </a:r>
              <a:endParaRPr lang="en-US" sz="4000" b="1" dirty="0">
                <a:solidFill>
                  <a:schemeClr val="bg1"/>
                </a:solidFill>
                <a:ea typeface="Calibri"/>
                <a:cs typeface="Calibri"/>
              </a:endParaRPr>
            </a:p>
            <a:p>
              <a:pPr marL="160735" marR="0" lvl="0" indent="-160735" algn="l" defTabSz="457200" rtl="0" eaLnBrk="1" fontAlgn="auto" latinLnBrk="0" hangingPunct="1">
                <a:lnSpc>
                  <a:spcPct val="100000"/>
                </a:lnSpc>
                <a:spcBef>
                  <a:spcPts val="0"/>
                </a:spcBef>
                <a:spcAft>
                  <a:spcPts val="0"/>
                </a:spcAft>
                <a:buClrTx/>
                <a:buSzTx/>
                <a:buFontTx/>
                <a:buNone/>
                <a:tabLst/>
                <a:defRPr/>
              </a:pPr>
              <a:endParaRPr kumimoji="0" lang="en-US" sz="1300" b="1" i="0" u="none" strike="noStrike" kern="1200" cap="none" spc="0" normalizeH="0" baseline="0" noProof="0" dirty="0">
                <a:ln>
                  <a:noFill/>
                </a:ln>
                <a:solidFill>
                  <a:prstClr val="black"/>
                </a:solidFill>
                <a:effectLst/>
                <a:uLnTx/>
                <a:uFillTx/>
                <a:latin typeface="Calibri"/>
                <a:ea typeface="+mn-ea"/>
                <a:cs typeface="+mn-cs"/>
              </a:endParaRPr>
            </a:p>
            <a:p>
              <a:pPr marL="160735" marR="0" lvl="0" indent="-160735" algn="l" defTabSz="4572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Calibri"/>
                <a:ea typeface="+mn-ea"/>
                <a:cs typeface="+mn-cs"/>
              </a:endParaRPr>
            </a:p>
            <a:p>
              <a:pPr marL="160735" marR="0" lvl="0" indent="-160735" algn="l" defTabSz="457200" rtl="0" eaLnBrk="1" fontAlgn="auto" latinLnBrk="0" hangingPunct="1">
                <a:lnSpc>
                  <a:spcPct val="100000"/>
                </a:lnSpc>
                <a:spcBef>
                  <a:spcPts val="0"/>
                </a:spcBef>
                <a:spcAft>
                  <a:spcPts val="0"/>
                </a:spcAft>
                <a:buClrTx/>
                <a:buSzTx/>
                <a:buFontTx/>
                <a:buNone/>
                <a:tabLst/>
                <a:defRPr/>
              </a:pPr>
              <a:r>
                <a:rPr lang="en-US" sz="2000" b="1" dirty="0">
                  <a:solidFill>
                    <a:schemeClr val="bg1"/>
                  </a:solidFill>
                  <a:latin typeface="Calibri"/>
                </a:rPr>
                <a:t>1</a:t>
              </a:r>
              <a:r>
                <a:rPr kumimoji="0" lang="en-US" sz="2000" b="1" i="0" u="none" strike="noStrike" kern="1200" cap="none" spc="0" normalizeH="0" baseline="0" noProof="0" dirty="0">
                  <a:ln>
                    <a:noFill/>
                  </a:ln>
                  <a:solidFill>
                    <a:schemeClr val="bg1"/>
                  </a:solidFill>
                  <a:effectLst/>
                  <a:uLnTx/>
                  <a:uFillTx/>
                  <a:latin typeface="Calibri"/>
                  <a:ea typeface="+mn-ea"/>
                  <a:cs typeface="+mn-cs"/>
                </a:rPr>
                <a:t>. Don’t let anyone access their personal email on your network!</a:t>
              </a:r>
            </a:p>
            <a:p>
              <a:pPr marL="160735" marR="0" lvl="0" indent="-160735" algn="l" defTabSz="4572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chemeClr val="bg1"/>
                </a:solidFill>
                <a:effectLst/>
                <a:uLnTx/>
                <a:uFillTx/>
                <a:latin typeface="Calibri"/>
                <a:ea typeface="+mn-ea"/>
                <a:cs typeface="+mn-cs"/>
              </a:endParaRPr>
            </a:p>
            <a:p>
              <a:pPr marL="160735" marR="0" lvl="0" indent="-160735" algn="l" defTabSz="457200" rtl="0" eaLnBrk="1" fontAlgn="auto" latinLnBrk="0" hangingPunct="1">
                <a:lnSpc>
                  <a:spcPct val="100000"/>
                </a:lnSpc>
                <a:spcBef>
                  <a:spcPts val="0"/>
                </a:spcBef>
                <a:spcAft>
                  <a:spcPts val="0"/>
                </a:spcAft>
                <a:buClrTx/>
                <a:buSzTx/>
                <a:buFontTx/>
                <a:buNone/>
                <a:tabLst/>
                <a:defRPr/>
              </a:pPr>
              <a:r>
                <a:rPr lang="en-US" sz="2000" b="1" dirty="0">
                  <a:solidFill>
                    <a:schemeClr val="bg1"/>
                  </a:solidFill>
                  <a:latin typeface="Calibri"/>
                </a:rPr>
                <a:t>2</a:t>
              </a:r>
              <a:r>
                <a:rPr kumimoji="0" lang="en-US" sz="2000" b="1" i="0" u="none" strike="noStrike" kern="1200" cap="none" spc="0" normalizeH="0" baseline="0" noProof="0" dirty="0">
                  <a:ln>
                    <a:noFill/>
                  </a:ln>
                  <a:solidFill>
                    <a:schemeClr val="bg1"/>
                  </a:solidFill>
                  <a:effectLst/>
                  <a:uLnTx/>
                  <a:uFillTx/>
                  <a:latin typeface="Calibri"/>
                  <a:ea typeface="+mn-ea"/>
                  <a:cs typeface="+mn-cs"/>
                </a:rPr>
                <a:t>. Do not allow the use of removable devices like flash drives!</a:t>
              </a:r>
            </a:p>
            <a:p>
              <a:pPr marL="160735" marR="0" lvl="0" indent="-160735" algn="l" defTabSz="4572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chemeClr val="bg1"/>
                </a:solidFill>
                <a:effectLst/>
                <a:uLnTx/>
                <a:uFillTx/>
                <a:latin typeface="Calibri"/>
                <a:ea typeface="+mn-ea"/>
                <a:cs typeface="+mn-cs"/>
              </a:endParaRPr>
            </a:p>
            <a:p>
              <a:pPr marL="160735" marR="0" lvl="0" indent="-160735" algn="l" defTabSz="457200" rtl="0" eaLnBrk="1" fontAlgn="auto" latinLnBrk="0" hangingPunct="1">
                <a:lnSpc>
                  <a:spcPct val="100000"/>
                </a:lnSpc>
                <a:spcBef>
                  <a:spcPts val="0"/>
                </a:spcBef>
                <a:spcAft>
                  <a:spcPts val="0"/>
                </a:spcAft>
                <a:buClrTx/>
                <a:buSzTx/>
                <a:buFontTx/>
                <a:buNone/>
                <a:tabLst/>
                <a:defRPr/>
              </a:pPr>
              <a:r>
                <a:rPr lang="en-US" sz="2000" b="1" dirty="0">
                  <a:solidFill>
                    <a:schemeClr val="bg1"/>
                  </a:solidFill>
                  <a:latin typeface="Calibri"/>
                </a:rPr>
                <a:t>3</a:t>
              </a:r>
              <a:r>
                <a:rPr kumimoji="0" lang="en-US" sz="2000" b="1" i="0" u="none" strike="noStrike" kern="1200" cap="none" spc="0" normalizeH="0" baseline="0" noProof="0" dirty="0">
                  <a:ln>
                    <a:noFill/>
                  </a:ln>
                  <a:solidFill>
                    <a:schemeClr val="bg1"/>
                  </a:solidFill>
                  <a:effectLst/>
                  <a:uLnTx/>
                  <a:uFillTx/>
                  <a:latin typeface="Calibri"/>
                  <a:ea typeface="+mn-ea"/>
                  <a:cs typeface="+mn-cs"/>
                </a:rPr>
                <a:t>. Destroy old hard drives of computers and copiers!</a:t>
              </a:r>
            </a:p>
            <a:p>
              <a:pPr marL="160735" marR="0" lvl="0" indent="-160735" algn="l" defTabSz="4572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chemeClr val="bg1"/>
                </a:solidFill>
                <a:effectLst/>
                <a:uLnTx/>
                <a:uFillTx/>
                <a:latin typeface="Calibri"/>
                <a:ea typeface="+mn-ea"/>
                <a:cs typeface="+mn-cs"/>
              </a:endParaRPr>
            </a:p>
            <a:p>
              <a:pPr marL="160735" marR="0" lvl="0" indent="-160735" algn="l" defTabSz="457200" rtl="0" eaLnBrk="1" fontAlgn="auto" latinLnBrk="0" hangingPunct="1">
                <a:lnSpc>
                  <a:spcPct val="100000"/>
                </a:lnSpc>
                <a:spcBef>
                  <a:spcPts val="0"/>
                </a:spcBef>
                <a:spcAft>
                  <a:spcPts val="0"/>
                </a:spcAft>
                <a:buClrTx/>
                <a:buSzTx/>
                <a:buFontTx/>
                <a:buNone/>
                <a:tabLst/>
                <a:defRPr/>
              </a:pPr>
              <a:r>
                <a:rPr lang="en-US" sz="2000" b="1" dirty="0">
                  <a:solidFill>
                    <a:schemeClr val="bg1"/>
                  </a:solidFill>
                  <a:latin typeface="Calibri"/>
                </a:rPr>
                <a:t>4</a:t>
              </a:r>
              <a:r>
                <a:rPr kumimoji="0" lang="en-US" sz="2000" b="1" i="0" u="none" strike="noStrike" kern="1200" cap="none" spc="0" normalizeH="0" baseline="0" noProof="0" dirty="0">
                  <a:ln>
                    <a:noFill/>
                  </a:ln>
                  <a:solidFill>
                    <a:schemeClr val="bg1"/>
                  </a:solidFill>
                  <a:effectLst/>
                  <a:uLnTx/>
                  <a:uFillTx/>
                  <a:latin typeface="Calibri"/>
                  <a:ea typeface="+mn-ea"/>
                  <a:cs typeface="+mn-cs"/>
                </a:rPr>
                <a:t>. Proactively manage your passwords!</a:t>
              </a:r>
            </a:p>
            <a:p>
              <a:pPr marL="160735" marR="0" lvl="0" indent="-160735" algn="l" defTabSz="4572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chemeClr val="bg1"/>
                </a:solidFill>
                <a:effectLst/>
                <a:uLnTx/>
                <a:uFillTx/>
                <a:latin typeface="Calibri"/>
                <a:ea typeface="+mn-ea"/>
                <a:cs typeface="+mn-cs"/>
              </a:endParaRPr>
            </a:p>
            <a:p>
              <a:pPr marL="160735" marR="0" lvl="0" indent="-160735" algn="l" defTabSz="457200" rtl="0" eaLnBrk="1" fontAlgn="auto" latinLnBrk="0" hangingPunct="1">
                <a:lnSpc>
                  <a:spcPct val="100000"/>
                </a:lnSpc>
                <a:spcBef>
                  <a:spcPts val="0"/>
                </a:spcBef>
                <a:spcAft>
                  <a:spcPts val="0"/>
                </a:spcAft>
                <a:buClrTx/>
                <a:buSzTx/>
                <a:buFontTx/>
                <a:buNone/>
                <a:tabLst/>
                <a:defRPr/>
              </a:pPr>
              <a:r>
                <a:rPr lang="en-US" sz="2000" b="1" dirty="0">
                  <a:solidFill>
                    <a:schemeClr val="bg1"/>
                  </a:solidFill>
                  <a:latin typeface="Calibri"/>
                </a:rPr>
                <a:t>5</a:t>
              </a:r>
              <a:r>
                <a:rPr kumimoji="0" lang="en-US" sz="2000" b="1" i="0" u="none" strike="noStrike" kern="1200" cap="none" spc="0" normalizeH="0" baseline="0" noProof="0" dirty="0">
                  <a:ln>
                    <a:noFill/>
                  </a:ln>
                  <a:solidFill>
                    <a:schemeClr val="bg1"/>
                  </a:solidFill>
                  <a:effectLst/>
                  <a:uLnTx/>
                  <a:uFillTx/>
                  <a:latin typeface="Calibri"/>
                  <a:ea typeface="+mn-ea"/>
                  <a:cs typeface="+mn-cs"/>
                </a:rPr>
                <a:t>. Use Multi Factor Authentication (MFA) to log in</a:t>
              </a:r>
            </a:p>
            <a:p>
              <a:pPr marL="160735" marR="0" lvl="0" indent="-160735" algn="l" defTabSz="4572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chemeClr val="bg1"/>
                </a:solidFill>
                <a:effectLst/>
                <a:uLnTx/>
                <a:uFillTx/>
                <a:latin typeface="Calibri"/>
                <a:ea typeface="+mn-ea"/>
                <a:cs typeface="+mn-cs"/>
              </a:endParaRPr>
            </a:p>
            <a:p>
              <a:pPr marL="160735" marR="0" lvl="0" indent="-160735" algn="l" defTabSz="457200" rtl="0" eaLnBrk="1" fontAlgn="auto" latinLnBrk="0" hangingPunct="1">
                <a:lnSpc>
                  <a:spcPct val="100000"/>
                </a:lnSpc>
                <a:spcBef>
                  <a:spcPts val="0"/>
                </a:spcBef>
                <a:spcAft>
                  <a:spcPts val="0"/>
                </a:spcAft>
                <a:buClrTx/>
                <a:buSzTx/>
                <a:buFontTx/>
                <a:buNone/>
                <a:tabLst/>
                <a:defRPr/>
              </a:pPr>
              <a:r>
                <a:rPr lang="en-US" sz="2000" b="1" dirty="0">
                  <a:solidFill>
                    <a:schemeClr val="bg1"/>
                  </a:solidFill>
                  <a:latin typeface="Calibri"/>
                </a:rPr>
                <a:t>6</a:t>
              </a:r>
              <a:r>
                <a:rPr kumimoji="0" lang="en-US" sz="2000" b="1" i="0" u="none" strike="noStrike" kern="1200" cap="none" spc="0" normalizeH="0" baseline="0" noProof="0" dirty="0">
                  <a:ln>
                    <a:noFill/>
                  </a:ln>
                  <a:solidFill>
                    <a:schemeClr val="bg1"/>
                  </a:solidFill>
                  <a:effectLst/>
                  <a:uLnTx/>
                  <a:uFillTx/>
                  <a:latin typeface="Calibri"/>
                  <a:ea typeface="+mn-ea"/>
                  <a:cs typeface="+mn-cs"/>
                </a:rPr>
                <a:t>. Encrypt email! Or use a Secure Portal</a:t>
              </a:r>
            </a:p>
            <a:p>
              <a:pPr marL="160735" marR="0" lvl="0" indent="-160735" algn="l" defTabSz="4572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chemeClr val="bg1"/>
                </a:solidFill>
                <a:effectLst/>
                <a:uLnTx/>
                <a:uFillTx/>
                <a:latin typeface="Calibri"/>
                <a:ea typeface="+mn-ea"/>
                <a:cs typeface="+mn-cs"/>
              </a:endParaRPr>
            </a:p>
            <a:p>
              <a:pPr marL="160735" marR="0" lvl="0" indent="-160735" algn="l" defTabSz="457200" rtl="0" eaLnBrk="1" fontAlgn="auto" latinLnBrk="0" hangingPunct="1">
                <a:lnSpc>
                  <a:spcPct val="100000"/>
                </a:lnSpc>
                <a:spcBef>
                  <a:spcPts val="0"/>
                </a:spcBef>
                <a:spcAft>
                  <a:spcPts val="0"/>
                </a:spcAft>
                <a:buClrTx/>
                <a:buSzTx/>
                <a:buFontTx/>
                <a:buNone/>
                <a:tabLst/>
                <a:defRPr/>
              </a:pPr>
              <a:r>
                <a:rPr lang="en-US" sz="2000" b="1" dirty="0">
                  <a:solidFill>
                    <a:schemeClr val="bg1"/>
                  </a:solidFill>
                  <a:latin typeface="Calibri"/>
                </a:rPr>
                <a:t>7</a:t>
              </a:r>
              <a:r>
                <a:rPr kumimoji="0" lang="en-US" sz="2000" b="1" i="0" u="none" strike="noStrike" kern="1200" cap="none" spc="0" normalizeH="0" baseline="0" noProof="0" dirty="0">
                  <a:ln>
                    <a:noFill/>
                  </a:ln>
                  <a:solidFill>
                    <a:schemeClr val="bg1"/>
                  </a:solidFill>
                  <a:effectLst/>
                  <a:uLnTx/>
                  <a:uFillTx/>
                  <a:latin typeface="Calibri"/>
                  <a:ea typeface="+mn-ea"/>
                  <a:cs typeface="+mn-cs"/>
                </a:rPr>
                <a:t>. Email Monitoring System</a:t>
              </a:r>
            </a:p>
            <a:p>
              <a:pPr marL="160735" marR="0" lvl="0" indent="-160735" algn="l" defTabSz="4572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chemeClr val="bg1"/>
                </a:solidFill>
                <a:effectLst/>
                <a:uLnTx/>
                <a:uFillTx/>
                <a:latin typeface="Calibri"/>
                <a:ea typeface="+mn-ea"/>
                <a:cs typeface="+mn-cs"/>
              </a:endParaRPr>
            </a:p>
            <a:p>
              <a:pPr marL="160735" marR="0" lvl="0" indent="-160735" algn="l" defTabSz="457200" rtl="0" eaLnBrk="1" fontAlgn="auto" latinLnBrk="0" hangingPunct="1">
                <a:lnSpc>
                  <a:spcPct val="100000"/>
                </a:lnSpc>
                <a:spcBef>
                  <a:spcPts val="0"/>
                </a:spcBef>
                <a:spcAft>
                  <a:spcPts val="0"/>
                </a:spcAft>
                <a:buClrTx/>
                <a:buSzTx/>
                <a:buFontTx/>
                <a:buNone/>
                <a:tabLst/>
                <a:defRPr/>
              </a:pPr>
              <a:r>
                <a:rPr lang="en-US" sz="2000" b="1" dirty="0">
                  <a:solidFill>
                    <a:schemeClr val="bg1"/>
                  </a:solidFill>
                  <a:latin typeface="Calibri"/>
                </a:rPr>
                <a:t>8</a:t>
              </a:r>
              <a:r>
                <a:rPr kumimoji="0" lang="en-US" sz="2000" b="1" i="0" u="none" strike="noStrike" kern="1200" cap="none" spc="0" normalizeH="0" baseline="0" noProof="0" dirty="0">
                  <a:ln>
                    <a:noFill/>
                  </a:ln>
                  <a:solidFill>
                    <a:schemeClr val="bg1"/>
                  </a:solidFill>
                  <a:effectLst/>
                  <a:uLnTx/>
                  <a:uFillTx/>
                  <a:latin typeface="Calibri"/>
                  <a:ea typeface="+mn-ea"/>
                  <a:cs typeface="+mn-cs"/>
                </a:rPr>
                <a:t>. Create a White List of web sites used in your business</a:t>
              </a:r>
            </a:p>
            <a:p>
              <a:pPr marL="160735" marR="0" lvl="0" indent="-160735" algn="l" defTabSz="4572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chemeClr val="bg1"/>
                </a:solidFill>
                <a:effectLst/>
                <a:uLnTx/>
                <a:uFillTx/>
                <a:latin typeface="Calibri"/>
                <a:ea typeface="+mn-ea"/>
                <a:cs typeface="+mn-cs"/>
              </a:endParaRPr>
            </a:p>
            <a:p>
              <a:pPr marL="160735" marR="0" lvl="0" indent="-160735" algn="l" defTabSz="457200" rtl="0" eaLnBrk="1" fontAlgn="auto" latinLnBrk="0" hangingPunct="1">
                <a:lnSpc>
                  <a:spcPct val="100000"/>
                </a:lnSpc>
                <a:spcBef>
                  <a:spcPts val="0"/>
                </a:spcBef>
                <a:spcAft>
                  <a:spcPts val="0"/>
                </a:spcAft>
                <a:buClrTx/>
                <a:buSzTx/>
                <a:buFontTx/>
                <a:buNone/>
                <a:tabLst/>
                <a:defRPr/>
              </a:pPr>
              <a:r>
                <a:rPr lang="en-US" sz="2000" b="1" dirty="0">
                  <a:solidFill>
                    <a:schemeClr val="bg1"/>
                  </a:solidFill>
                  <a:latin typeface="Calibri"/>
                </a:rPr>
                <a:t>9</a:t>
              </a:r>
              <a:r>
                <a:rPr kumimoji="0" lang="en-US" sz="2000" b="1" i="0" u="none" strike="noStrike" kern="1200" cap="none" spc="0" normalizeH="0" baseline="0" noProof="0" dirty="0">
                  <a:ln>
                    <a:noFill/>
                  </a:ln>
                  <a:solidFill>
                    <a:schemeClr val="bg1"/>
                  </a:solidFill>
                  <a:effectLst/>
                  <a:uLnTx/>
                  <a:uFillTx/>
                  <a:latin typeface="Calibri"/>
                  <a:ea typeface="+mn-ea"/>
                  <a:cs typeface="+mn-cs"/>
                </a:rPr>
                <a:t>. Don’t let anyone access their personal Social Media on your network!</a:t>
              </a:r>
            </a:p>
            <a:p>
              <a:pPr algn="r" defTabSz="960486">
                <a:lnSpc>
                  <a:spcPts val="5881"/>
                </a:lnSpc>
                <a:spcBef>
                  <a:spcPct val="0"/>
                </a:spcBef>
                <a:spcAft>
                  <a:spcPts val="606"/>
                </a:spcAft>
                <a:defRPr/>
              </a:pPr>
              <a:endParaRPr kumimoji="0" lang="en-US" sz="3999" b="1" i="0" u="none" strike="noStrike" kern="1200" cap="none" spc="0" normalizeH="0" baseline="0" noProof="0" dirty="0">
                <a:ln>
                  <a:noFill/>
                </a:ln>
                <a:solidFill>
                  <a:schemeClr val="tx2">
                    <a:lumMod val="20000"/>
                    <a:lumOff val="80000"/>
                  </a:schemeClr>
                </a:solidFill>
                <a:effectLst/>
                <a:uLnTx/>
                <a:uFillTx/>
                <a:latin typeface="Arial Bold"/>
                <a:ea typeface="Arial Bold"/>
                <a:cs typeface="Arial Bold"/>
                <a:sym typeface="Arial Bold"/>
              </a:endParaRPr>
            </a:p>
          </p:txBody>
        </p:sp>
        <p:sp>
          <p:nvSpPr>
            <p:cNvPr id="5" name="TextBox 5">
              <a:extLst>
                <a:ext uri="{FF2B5EF4-FFF2-40B4-BE49-F238E27FC236}">
                  <a16:creationId xmlns:a16="http://schemas.microsoft.com/office/drawing/2014/main" id="{36220E38-5187-0FE5-CB8D-7238295C0534}"/>
                </a:ext>
              </a:extLst>
            </p:cNvPr>
            <p:cNvSpPr txBox="1"/>
            <p:nvPr/>
          </p:nvSpPr>
          <p:spPr>
            <a:xfrm>
              <a:off x="-135860" y="1990944"/>
              <a:ext cx="10160794" cy="1222470"/>
            </a:xfrm>
            <a:prstGeom prst="rect">
              <a:avLst/>
            </a:prstGeom>
          </p:spPr>
          <p:txBody>
            <a:bodyPr lIns="0" tIns="0" rIns="0" bIns="0" rtlCol="0" anchor="t">
              <a:spAutoFit/>
            </a:bodyPr>
            <a:lstStyle/>
            <a:p>
              <a:pPr>
                <a:buNone/>
              </a:pPr>
              <a:br>
                <a:rPr lang="en-US" sz="3200" dirty="0"/>
              </a:br>
              <a:endParaRPr lang="en-US" sz="3100" b="1" dirty="0">
                <a:solidFill>
                  <a:schemeClr val="tx2">
                    <a:lumMod val="20000"/>
                    <a:lumOff val="80000"/>
                  </a:schemeClr>
                </a:solidFill>
              </a:endParaRPr>
            </a:p>
          </p:txBody>
        </p:sp>
      </p:grpSp>
      <p:sp>
        <p:nvSpPr>
          <p:cNvPr id="8" name="TextBox 7">
            <a:extLst>
              <a:ext uri="{FF2B5EF4-FFF2-40B4-BE49-F238E27FC236}">
                <a16:creationId xmlns:a16="http://schemas.microsoft.com/office/drawing/2014/main" id="{BBE7CA6F-DDA7-71BA-E489-198994BC53FD}"/>
              </a:ext>
            </a:extLst>
          </p:cNvPr>
          <p:cNvSpPr txBox="1"/>
          <p:nvPr/>
        </p:nvSpPr>
        <p:spPr>
          <a:xfrm>
            <a:off x="381000" y="9867900"/>
            <a:ext cx="1066800" cy="369332"/>
          </a:xfrm>
          <a:prstGeom prst="rect">
            <a:avLst/>
          </a:prstGeom>
          <a:noFill/>
        </p:spPr>
        <p:txBody>
          <a:bodyPr wrap="square" rtlCol="0">
            <a:spAutoFit/>
          </a:bodyPr>
          <a:lstStyle/>
          <a:p>
            <a:r>
              <a:rPr lang="en-US" dirty="0"/>
              <a:t>2026</a:t>
            </a:r>
          </a:p>
        </p:txBody>
      </p:sp>
      <p:pic>
        <p:nvPicPr>
          <p:cNvPr id="7" name="Picture 6">
            <a:extLst>
              <a:ext uri="{FF2B5EF4-FFF2-40B4-BE49-F238E27FC236}">
                <a16:creationId xmlns:a16="http://schemas.microsoft.com/office/drawing/2014/main" id="{E87EC07B-9FB2-7C71-59EA-9A53C5F70A3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720274" y="800100"/>
            <a:ext cx="5842693" cy="8764040"/>
          </a:xfrm>
          <a:prstGeom prst="rect">
            <a:avLst/>
          </a:prstGeom>
        </p:spPr>
      </p:pic>
    </p:spTree>
    <p:extLst>
      <p:ext uri="{BB962C8B-B14F-4D97-AF65-F5344CB8AC3E}">
        <p14:creationId xmlns:p14="http://schemas.microsoft.com/office/powerpoint/2010/main" val="3490945498"/>
      </p:ext>
    </p:extLst>
  </p:cSld>
  <p:clrMapOvr>
    <a:masterClrMapping/>
  </p:clrMapOvr>
  <p:transition>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D3ECE3E-9476-F781-9EF6-E9648700A752}"/>
            </a:ext>
          </a:extLst>
        </p:cNvPr>
        <p:cNvGrpSpPr/>
        <p:nvPr/>
      </p:nvGrpSpPr>
      <p:grpSpPr>
        <a:xfrm>
          <a:off x="0" y="0"/>
          <a:ext cx="1" cy="1"/>
          <a:chOff x="0" y="0"/>
          <a:chExt cx="1" cy="1"/>
        </a:xfrm>
      </p:grpSpPr>
      <p:sp>
        <p:nvSpPr>
          <p:cNvPr id="32" name="Rectangle 31">
            <a:extLst>
              <a:ext uri="{FF2B5EF4-FFF2-40B4-BE49-F238E27FC236}">
                <a16:creationId xmlns:a16="http://schemas.microsoft.com/office/drawing/2014/main" id="{95E43F4A-E80D-CC29-52E1-8420E59459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solidFill>
            <a:srgbClr val="6666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AB521AA2-A34E-35B0-7628-1D8C4B10EC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5518" y="720090"/>
            <a:ext cx="16856964" cy="8846820"/>
          </a:xfrm>
          <a:prstGeom prst="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3">
            <a:extLst>
              <a:ext uri="{FF2B5EF4-FFF2-40B4-BE49-F238E27FC236}">
                <a16:creationId xmlns:a16="http://schemas.microsoft.com/office/drawing/2014/main" id="{DE4EA2CD-AF23-E312-0C64-4D86A8696342}"/>
              </a:ext>
            </a:extLst>
          </p:cNvPr>
          <p:cNvGrpSpPr/>
          <p:nvPr/>
        </p:nvGrpSpPr>
        <p:grpSpPr>
          <a:xfrm>
            <a:off x="8974634" y="1628064"/>
            <a:ext cx="9192717" cy="7022307"/>
            <a:chOff x="-326576" y="-520124"/>
            <a:chExt cx="10351510" cy="8854662"/>
          </a:xfrm>
        </p:grpSpPr>
        <p:sp>
          <p:nvSpPr>
            <p:cNvPr id="4" name="TextBox 4">
              <a:extLst>
                <a:ext uri="{FF2B5EF4-FFF2-40B4-BE49-F238E27FC236}">
                  <a16:creationId xmlns:a16="http://schemas.microsoft.com/office/drawing/2014/main" id="{0E54102C-587C-9DA1-B786-1AAC57E8758A}"/>
                </a:ext>
              </a:extLst>
            </p:cNvPr>
            <p:cNvSpPr txBox="1"/>
            <p:nvPr/>
          </p:nvSpPr>
          <p:spPr>
            <a:xfrm>
              <a:off x="-326576" y="-520124"/>
              <a:ext cx="8180188" cy="8854662"/>
            </a:xfrm>
            <a:prstGeom prst="rect">
              <a:avLst/>
            </a:prstGeom>
          </p:spPr>
          <p:txBody>
            <a:bodyPr lIns="0" tIns="0" rIns="0" bIns="0" rtlCol="0" anchor="t">
              <a:spAutoFit/>
            </a:bodyPr>
            <a:lstStyle/>
            <a:p>
              <a:pPr algn="ctr" defTabSz="960486">
                <a:lnSpc>
                  <a:spcPts val="5881"/>
                </a:lnSpc>
                <a:spcBef>
                  <a:spcPct val="0"/>
                </a:spcBef>
                <a:spcAft>
                  <a:spcPts val="606"/>
                </a:spcAft>
                <a:defRPr/>
              </a:pPr>
              <a:r>
                <a:rPr lang="en-US" sz="4000" b="1" dirty="0">
                  <a:solidFill>
                    <a:schemeClr val="bg1"/>
                  </a:solidFill>
                </a:rPr>
                <a:t>What does this mean for your Business? </a:t>
              </a:r>
              <a:endParaRPr lang="en-US" sz="4000" b="1" dirty="0">
                <a:solidFill>
                  <a:schemeClr val="bg1"/>
                </a:solidFill>
                <a:ea typeface="Calibri"/>
                <a:cs typeface="Calibri"/>
              </a:endParaRPr>
            </a:p>
            <a:p>
              <a:pPr marL="160735" marR="0" lvl="0" indent="-160735" algn="l" defTabSz="457200" rtl="0" eaLnBrk="1" fontAlgn="auto" latinLnBrk="0" hangingPunct="1">
                <a:lnSpc>
                  <a:spcPct val="100000"/>
                </a:lnSpc>
                <a:spcBef>
                  <a:spcPts val="0"/>
                </a:spcBef>
                <a:spcAft>
                  <a:spcPts val="0"/>
                </a:spcAft>
                <a:buClrTx/>
                <a:buSzTx/>
                <a:buFontTx/>
                <a:buNone/>
                <a:tabLst/>
                <a:defRPr/>
              </a:pPr>
              <a:endParaRPr kumimoji="0" lang="en-US" sz="1300" b="1" i="0" u="none" strike="noStrike" kern="1200" cap="none" spc="0" normalizeH="0" baseline="0" noProof="0" dirty="0">
                <a:ln>
                  <a:noFill/>
                </a:ln>
                <a:solidFill>
                  <a:prstClr val="black"/>
                </a:solidFill>
                <a:effectLst/>
                <a:uLnTx/>
                <a:uFillTx/>
                <a:latin typeface="Calibri"/>
                <a:ea typeface="+mn-ea"/>
                <a:cs typeface="+mn-cs"/>
              </a:endParaRPr>
            </a:p>
            <a:p>
              <a:pPr marL="160735" marR="0" lvl="0" indent="-160735" algn="l" defTabSz="4572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chemeClr val="bg1"/>
                </a:solidFill>
                <a:effectLst/>
                <a:uLnTx/>
                <a:uFillTx/>
                <a:latin typeface="Calibri"/>
                <a:ea typeface="+mn-ea"/>
                <a:cs typeface="+mn-cs"/>
              </a:endParaRPr>
            </a:p>
            <a:p>
              <a:pPr marL="160735" marR="0" lvl="0" indent="-160735"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bg1"/>
                  </a:solidFill>
                  <a:effectLst/>
                  <a:uLnTx/>
                  <a:uFillTx/>
                  <a:latin typeface="Calibri"/>
                  <a:ea typeface="+mn-ea"/>
                  <a:cs typeface="+mn-cs"/>
                </a:rPr>
                <a:t>10. Use secure messaging apps</a:t>
              </a:r>
            </a:p>
            <a:p>
              <a:pPr marL="160735" marR="0" lvl="0" indent="-160735" algn="l" defTabSz="4572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chemeClr val="bg1"/>
                </a:solidFill>
                <a:effectLst/>
                <a:uLnTx/>
                <a:uFillTx/>
                <a:latin typeface="Calibri"/>
                <a:ea typeface="+mn-ea"/>
                <a:cs typeface="+mn-cs"/>
              </a:endParaRPr>
            </a:p>
            <a:p>
              <a:pPr marL="160735" marR="0" lvl="0" indent="-160735"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bg1"/>
                  </a:solidFill>
                  <a:effectLst/>
                  <a:uLnTx/>
                  <a:uFillTx/>
                  <a:latin typeface="Calibri"/>
                  <a:ea typeface="+mn-ea"/>
                  <a:cs typeface="+mn-cs"/>
                </a:rPr>
                <a:t>11. Patch! Patch! Patch! All your systems!</a:t>
              </a:r>
            </a:p>
            <a:p>
              <a:pPr marL="160735" marR="0" lvl="0" indent="-160735" algn="l" defTabSz="4572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chemeClr val="bg1"/>
                </a:solidFill>
                <a:effectLst/>
                <a:uLnTx/>
                <a:uFillTx/>
                <a:latin typeface="Calibri"/>
                <a:ea typeface="+mn-ea"/>
                <a:cs typeface="+mn-cs"/>
              </a:endParaRPr>
            </a:p>
            <a:p>
              <a:pPr marL="160735" marR="0" lvl="0" indent="-160735"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bg1"/>
                  </a:solidFill>
                  <a:effectLst/>
                  <a:uLnTx/>
                  <a:uFillTx/>
                  <a:latin typeface="Calibri"/>
                  <a:ea typeface="+mn-ea"/>
                  <a:cs typeface="+mn-cs"/>
                </a:rPr>
                <a:t>12. Update older programs and Operating Systems! </a:t>
              </a:r>
              <a:endParaRPr lang="en-US" sz="2000" b="1" dirty="0">
                <a:solidFill>
                  <a:schemeClr val="bg1"/>
                </a:solidFill>
                <a:latin typeface="Calibri"/>
              </a:endParaRPr>
            </a:p>
            <a:p>
              <a:pPr marL="160735" marR="0" lvl="0" indent="-160735" algn="l" defTabSz="4572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chemeClr val="bg1"/>
                </a:solidFill>
                <a:effectLst/>
                <a:uLnTx/>
                <a:uFillTx/>
                <a:latin typeface="Calibri"/>
                <a:ea typeface="+mn-ea"/>
                <a:cs typeface="+mn-cs"/>
              </a:endParaRPr>
            </a:p>
            <a:p>
              <a:pPr marL="160735" marR="0" lvl="0" indent="-160735"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bg1"/>
                  </a:solidFill>
                  <a:effectLst/>
                  <a:uLnTx/>
                  <a:uFillTx/>
                  <a:latin typeface="Calibri"/>
                  <a:ea typeface="+mn-ea"/>
                  <a:cs typeface="+mn-cs"/>
                </a:rPr>
                <a:t>13. Update Printer Firmware and update older Printers!</a:t>
              </a:r>
            </a:p>
            <a:p>
              <a:pPr marL="160735" marR="0" lvl="0" indent="-160735" algn="l" defTabSz="4572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chemeClr val="bg1"/>
                </a:solidFill>
                <a:effectLst/>
                <a:uLnTx/>
                <a:uFillTx/>
                <a:latin typeface="Calibri"/>
                <a:ea typeface="+mn-ea"/>
                <a:cs typeface="+mn-cs"/>
              </a:endParaRPr>
            </a:p>
            <a:p>
              <a:pPr marL="160735" marR="0" lvl="0" indent="-160735"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bg1"/>
                  </a:solidFill>
                  <a:effectLst/>
                  <a:uLnTx/>
                  <a:uFillTx/>
                  <a:latin typeface="Calibri"/>
                  <a:ea typeface="+mn-ea"/>
                  <a:cs typeface="+mn-cs"/>
                </a:rPr>
                <a:t>14. Don’t download Free Virus Scan software, but have updated Virus/Malware software</a:t>
              </a:r>
            </a:p>
            <a:p>
              <a:pPr marL="160735" marR="0" lvl="0" indent="-160735" algn="l" defTabSz="4572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chemeClr val="bg1"/>
                </a:solidFill>
                <a:effectLst/>
                <a:uLnTx/>
                <a:uFillTx/>
                <a:latin typeface="Calibri"/>
                <a:ea typeface="+mn-ea"/>
                <a:cs typeface="+mn-cs"/>
              </a:endParaRPr>
            </a:p>
            <a:p>
              <a:pPr marL="160735" marR="0" lvl="0" indent="-160735"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bg1"/>
                  </a:solidFill>
                  <a:effectLst/>
                  <a:uLnTx/>
                  <a:uFillTx/>
                  <a:latin typeface="Calibri"/>
                  <a:ea typeface="+mn-ea"/>
                  <a:cs typeface="+mn-cs"/>
                </a:rPr>
                <a:t>15. Educate employees on their security responsibilities</a:t>
              </a:r>
            </a:p>
            <a:p>
              <a:pPr marL="160735" marR="0" lvl="0" indent="-160735" algn="l" defTabSz="4572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chemeClr val="bg1"/>
                </a:solidFill>
                <a:effectLst/>
                <a:uLnTx/>
                <a:uFillTx/>
                <a:latin typeface="Calibri"/>
                <a:ea typeface="+mn-ea"/>
                <a:cs typeface="+mn-cs"/>
              </a:endParaRPr>
            </a:p>
            <a:p>
              <a:pPr marL="160735" marR="0" lvl="0" indent="-160735" algn="l" defTabSz="457200" rtl="0" eaLnBrk="1" fontAlgn="auto" latinLnBrk="0" hangingPunct="1">
                <a:lnSpc>
                  <a:spcPct val="100000"/>
                </a:lnSpc>
                <a:spcBef>
                  <a:spcPts val="0"/>
                </a:spcBef>
                <a:spcAft>
                  <a:spcPts val="0"/>
                </a:spcAft>
                <a:buClrTx/>
                <a:buSzTx/>
                <a:buFontTx/>
                <a:buNone/>
                <a:tabLst/>
                <a:defRPr/>
              </a:pPr>
              <a:r>
                <a:rPr lang="en-US" sz="2000" b="1" dirty="0">
                  <a:solidFill>
                    <a:schemeClr val="bg1"/>
                  </a:solidFill>
                  <a:latin typeface="Calibri"/>
                </a:rPr>
                <a:t>16</a:t>
              </a:r>
              <a:r>
                <a:rPr kumimoji="0" lang="en-US" sz="2000" b="1" i="0" u="none" strike="noStrike" kern="1200" cap="none" spc="0" normalizeH="0" baseline="0" noProof="0" dirty="0">
                  <a:ln>
                    <a:noFill/>
                  </a:ln>
                  <a:solidFill>
                    <a:schemeClr val="bg1"/>
                  </a:solidFill>
                  <a:effectLst/>
                  <a:uLnTx/>
                  <a:uFillTx/>
                  <a:latin typeface="Calibri"/>
                  <a:ea typeface="+mn-ea"/>
                  <a:cs typeface="+mn-cs"/>
                </a:rPr>
                <a:t>. Have a business continuity plan and test your backups!</a:t>
              </a:r>
            </a:p>
            <a:p>
              <a:pPr marL="160735" marR="0" lvl="0" indent="-160735" algn="l" defTabSz="457200" rtl="0" eaLnBrk="1" fontAlgn="auto" latinLnBrk="0" hangingPunct="1">
                <a:lnSpc>
                  <a:spcPct val="100000"/>
                </a:lnSpc>
                <a:spcBef>
                  <a:spcPts val="0"/>
                </a:spcBef>
                <a:spcAft>
                  <a:spcPts val="0"/>
                </a:spcAft>
                <a:buClrTx/>
                <a:buSzTx/>
                <a:buFontTx/>
                <a:buNone/>
                <a:tabLst/>
                <a:defRPr/>
              </a:pPr>
              <a:endParaRPr kumimoji="0" lang="en-US" sz="3999" b="1" i="0" u="none" strike="noStrike" kern="1200" cap="none" spc="0" normalizeH="0" baseline="0" noProof="0" dirty="0">
                <a:ln>
                  <a:noFill/>
                </a:ln>
                <a:solidFill>
                  <a:schemeClr val="tx2">
                    <a:lumMod val="20000"/>
                    <a:lumOff val="80000"/>
                  </a:schemeClr>
                </a:solidFill>
                <a:effectLst/>
                <a:uLnTx/>
                <a:uFillTx/>
                <a:latin typeface="Arial Bold"/>
                <a:ea typeface="Arial Bold"/>
                <a:cs typeface="Arial Bold"/>
                <a:sym typeface="Arial Bold"/>
              </a:endParaRPr>
            </a:p>
          </p:txBody>
        </p:sp>
        <p:sp>
          <p:nvSpPr>
            <p:cNvPr id="5" name="TextBox 5">
              <a:extLst>
                <a:ext uri="{FF2B5EF4-FFF2-40B4-BE49-F238E27FC236}">
                  <a16:creationId xmlns:a16="http://schemas.microsoft.com/office/drawing/2014/main" id="{52DC0043-65CE-A58B-6EFB-13397311CBF3}"/>
                </a:ext>
              </a:extLst>
            </p:cNvPr>
            <p:cNvSpPr txBox="1"/>
            <p:nvPr/>
          </p:nvSpPr>
          <p:spPr>
            <a:xfrm>
              <a:off x="-135860" y="1990944"/>
              <a:ext cx="10160794" cy="1222470"/>
            </a:xfrm>
            <a:prstGeom prst="rect">
              <a:avLst/>
            </a:prstGeom>
          </p:spPr>
          <p:txBody>
            <a:bodyPr lIns="0" tIns="0" rIns="0" bIns="0" rtlCol="0" anchor="t">
              <a:spAutoFit/>
            </a:bodyPr>
            <a:lstStyle/>
            <a:p>
              <a:pPr>
                <a:buNone/>
              </a:pPr>
              <a:br>
                <a:rPr lang="en-US" sz="3200" dirty="0"/>
              </a:br>
              <a:endParaRPr lang="en-US" sz="3100" b="1" dirty="0">
                <a:solidFill>
                  <a:schemeClr val="tx2">
                    <a:lumMod val="20000"/>
                    <a:lumOff val="80000"/>
                  </a:schemeClr>
                </a:solidFill>
              </a:endParaRPr>
            </a:p>
          </p:txBody>
        </p:sp>
      </p:grpSp>
      <p:sp>
        <p:nvSpPr>
          <p:cNvPr id="8" name="TextBox 7">
            <a:extLst>
              <a:ext uri="{FF2B5EF4-FFF2-40B4-BE49-F238E27FC236}">
                <a16:creationId xmlns:a16="http://schemas.microsoft.com/office/drawing/2014/main" id="{A134235C-CF82-E83E-400B-C5BFE7F4EAC2}"/>
              </a:ext>
            </a:extLst>
          </p:cNvPr>
          <p:cNvSpPr txBox="1"/>
          <p:nvPr/>
        </p:nvSpPr>
        <p:spPr>
          <a:xfrm>
            <a:off x="381000" y="9867900"/>
            <a:ext cx="1066800" cy="369332"/>
          </a:xfrm>
          <a:prstGeom prst="rect">
            <a:avLst/>
          </a:prstGeom>
          <a:noFill/>
        </p:spPr>
        <p:txBody>
          <a:bodyPr wrap="square" rtlCol="0">
            <a:spAutoFit/>
          </a:bodyPr>
          <a:lstStyle/>
          <a:p>
            <a:r>
              <a:rPr lang="en-US" dirty="0"/>
              <a:t>2026</a:t>
            </a:r>
          </a:p>
        </p:txBody>
      </p:sp>
      <p:pic>
        <p:nvPicPr>
          <p:cNvPr id="7" name="Picture 6">
            <a:extLst>
              <a:ext uri="{FF2B5EF4-FFF2-40B4-BE49-F238E27FC236}">
                <a16:creationId xmlns:a16="http://schemas.microsoft.com/office/drawing/2014/main" id="{725EEEA5-CF3B-BB39-090C-19CD6313140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720274" y="800100"/>
            <a:ext cx="5842693" cy="8764040"/>
          </a:xfrm>
          <a:prstGeom prst="rect">
            <a:avLst/>
          </a:prstGeom>
        </p:spPr>
      </p:pic>
    </p:spTree>
    <p:extLst>
      <p:ext uri="{BB962C8B-B14F-4D97-AF65-F5344CB8AC3E}">
        <p14:creationId xmlns:p14="http://schemas.microsoft.com/office/powerpoint/2010/main" val="1804775270"/>
      </p:ext>
    </p:extLst>
  </p:cSld>
  <p:clrMapOvr>
    <a:masterClrMapping/>
  </p:clrMapOvr>
  <p:transition>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111111"/>
        </a:solidFill>
        <a:effectLst/>
      </p:bgPr>
    </p:bg>
    <p:spTree>
      <p:nvGrpSpPr>
        <p:cNvPr id="1" name=""/>
        <p:cNvGrpSpPr/>
        <p:nvPr/>
      </p:nvGrpSpPr>
      <p:grpSpPr>
        <a:xfrm>
          <a:off x="0" y="0"/>
          <a:ext cx="1" cy="1"/>
          <a:chOff x="0" y="0"/>
          <a:chExt cx="1" cy="1"/>
        </a:xfrm>
      </p:grpSpPr>
      <p:sp>
        <p:nvSpPr>
          <p:cNvPr id="2" name="Shape 0"/>
          <p:cNvSpPr/>
          <p:nvPr/>
        </p:nvSpPr>
        <p:spPr>
          <a:xfrm>
            <a:off x="0" y="0"/>
            <a:ext cx="402336" cy="10287000"/>
          </a:xfrm>
          <a:prstGeom prst="rect">
            <a:avLst/>
          </a:prstGeom>
          <a:solidFill>
            <a:srgbClr val="C8102E"/>
          </a:solidFill>
          <a:ln w="12700">
            <a:solidFill>
              <a:srgbClr val="C8102E"/>
            </a:solidFill>
            <a:prstDash val="solid"/>
          </a:ln>
        </p:spPr>
        <p:txBody>
          <a:bodyPr/>
          <a:lstStyle/>
          <a:p>
            <a:pPr defTabSz="1828800"/>
            <a:endParaRPr lang="en-US" sz="3600">
              <a:solidFill>
                <a:prstClr val="black"/>
              </a:solidFill>
              <a:latin typeface="Calibri" panose="020F0502020204030204"/>
            </a:endParaRPr>
          </a:p>
        </p:txBody>
      </p:sp>
      <p:sp>
        <p:nvSpPr>
          <p:cNvPr id="3" name="Shape 1"/>
          <p:cNvSpPr/>
          <p:nvPr/>
        </p:nvSpPr>
        <p:spPr>
          <a:xfrm>
            <a:off x="13716000" y="0"/>
            <a:ext cx="4572000" cy="4023360"/>
          </a:xfrm>
          <a:prstGeom prst="rect">
            <a:avLst/>
          </a:prstGeom>
          <a:solidFill>
            <a:srgbClr val="111111"/>
          </a:solidFill>
          <a:ln w="12700">
            <a:solidFill>
              <a:srgbClr val="111111"/>
            </a:solidFill>
            <a:prstDash val="solid"/>
          </a:ln>
        </p:spPr>
        <p:txBody>
          <a:bodyPr/>
          <a:lstStyle/>
          <a:p>
            <a:pPr defTabSz="1828800"/>
            <a:endParaRPr lang="en-US" sz="3600">
              <a:solidFill>
                <a:prstClr val="black"/>
              </a:solidFill>
              <a:latin typeface="Calibri" panose="020F0502020204030204"/>
            </a:endParaRPr>
          </a:p>
        </p:txBody>
      </p:sp>
      <p:sp>
        <p:nvSpPr>
          <p:cNvPr id="4" name="Shape 2"/>
          <p:cNvSpPr/>
          <p:nvPr/>
        </p:nvSpPr>
        <p:spPr>
          <a:xfrm>
            <a:off x="16093440" y="4023360"/>
            <a:ext cx="2194560" cy="6263640"/>
          </a:xfrm>
          <a:prstGeom prst="rect">
            <a:avLst/>
          </a:prstGeom>
          <a:solidFill>
            <a:srgbClr val="111111"/>
          </a:solidFill>
          <a:ln w="12700">
            <a:solidFill>
              <a:srgbClr val="111111"/>
            </a:solidFill>
            <a:prstDash val="solid"/>
          </a:ln>
        </p:spPr>
        <p:txBody>
          <a:bodyPr/>
          <a:lstStyle/>
          <a:p>
            <a:pPr defTabSz="1828800"/>
            <a:endParaRPr lang="en-US" sz="3600">
              <a:solidFill>
                <a:prstClr val="black"/>
              </a:solidFill>
              <a:latin typeface="Calibri" panose="020F0502020204030204"/>
            </a:endParaRPr>
          </a:p>
        </p:txBody>
      </p:sp>
      <p:sp>
        <p:nvSpPr>
          <p:cNvPr id="5" name="Text 3"/>
          <p:cNvSpPr/>
          <p:nvPr/>
        </p:nvSpPr>
        <p:spPr>
          <a:xfrm>
            <a:off x="1005840" y="2194560"/>
            <a:ext cx="13898880" cy="1828800"/>
          </a:xfrm>
          <a:prstGeom prst="rect">
            <a:avLst/>
          </a:prstGeom>
          <a:noFill/>
          <a:ln/>
        </p:spPr>
        <p:txBody>
          <a:bodyPr wrap="square" lIns="0" tIns="0" rIns="0" bIns="0" rtlCol="0" anchor="ctr"/>
          <a:lstStyle/>
          <a:p>
            <a:pPr defTabSz="1828800"/>
            <a:r>
              <a:rPr lang="en-US" sz="8000" b="1" dirty="0">
                <a:solidFill>
                  <a:srgbClr val="FFFFFF"/>
                </a:solidFill>
                <a:latin typeface="Calibri" pitchFamily="34" charset="0"/>
                <a:ea typeface="Calibri" pitchFamily="34" charset="-122"/>
                <a:cs typeface="Calibri" pitchFamily="34" charset="-120"/>
              </a:rPr>
              <a:t>AI Use Recommendations</a:t>
            </a:r>
            <a:endParaRPr lang="en-US" sz="8000" dirty="0">
              <a:solidFill>
                <a:prstClr val="black"/>
              </a:solidFill>
              <a:latin typeface="Calibri" panose="020F0502020204030204"/>
            </a:endParaRPr>
          </a:p>
        </p:txBody>
      </p:sp>
      <p:sp>
        <p:nvSpPr>
          <p:cNvPr id="6" name="Text 4"/>
          <p:cNvSpPr/>
          <p:nvPr/>
        </p:nvSpPr>
        <p:spPr>
          <a:xfrm>
            <a:off x="1005840" y="4023360"/>
            <a:ext cx="13898880" cy="1371600"/>
          </a:xfrm>
          <a:prstGeom prst="rect">
            <a:avLst/>
          </a:prstGeom>
          <a:noFill/>
          <a:ln/>
        </p:spPr>
        <p:txBody>
          <a:bodyPr wrap="square" lIns="0" tIns="0" rIns="0" bIns="0" rtlCol="0" anchor="ctr"/>
          <a:lstStyle/>
          <a:p>
            <a:pPr defTabSz="1828800"/>
            <a:r>
              <a:rPr lang="en-US" sz="6000" dirty="0">
                <a:solidFill>
                  <a:schemeClr val="bg1"/>
                </a:solidFill>
                <a:latin typeface="Calibri"/>
                <a:ea typeface="Calibri"/>
                <a:cs typeface="Calibri"/>
              </a:rPr>
              <a:t>for Independent Title Agents</a:t>
            </a:r>
            <a:endParaRPr lang="en-US" sz="6000">
              <a:solidFill>
                <a:schemeClr val="bg1"/>
              </a:solidFill>
              <a:latin typeface="Calibri"/>
              <a:ea typeface="Calibri"/>
              <a:cs typeface="Calibri"/>
            </a:endParaRPr>
          </a:p>
        </p:txBody>
      </p:sp>
      <p:sp>
        <p:nvSpPr>
          <p:cNvPr id="7" name="Shape 5"/>
          <p:cNvSpPr/>
          <p:nvPr/>
        </p:nvSpPr>
        <p:spPr>
          <a:xfrm>
            <a:off x="1005840" y="5669280"/>
            <a:ext cx="11887200" cy="73152"/>
          </a:xfrm>
          <a:prstGeom prst="rect">
            <a:avLst/>
          </a:prstGeom>
          <a:solidFill>
            <a:srgbClr val="C8102E"/>
          </a:solidFill>
          <a:ln w="12700">
            <a:solidFill>
              <a:srgbClr val="C8102E"/>
            </a:solidFill>
            <a:prstDash val="solid"/>
          </a:ln>
        </p:spPr>
        <p:txBody>
          <a:bodyPr/>
          <a:lstStyle/>
          <a:p>
            <a:pPr defTabSz="1828800"/>
            <a:endParaRPr lang="en-US" sz="3600">
              <a:solidFill>
                <a:prstClr val="black"/>
              </a:solidFill>
              <a:latin typeface="Calibri" panose="020F0502020204030204"/>
            </a:endParaRPr>
          </a:p>
        </p:txBody>
      </p:sp>
      <p:sp>
        <p:nvSpPr>
          <p:cNvPr id="8" name="Text 6"/>
          <p:cNvSpPr/>
          <p:nvPr/>
        </p:nvSpPr>
        <p:spPr>
          <a:xfrm>
            <a:off x="1005840" y="6035040"/>
            <a:ext cx="12801600" cy="914400"/>
          </a:xfrm>
          <a:prstGeom prst="rect">
            <a:avLst/>
          </a:prstGeom>
          <a:noFill/>
          <a:ln/>
        </p:spPr>
        <p:txBody>
          <a:bodyPr wrap="square" lIns="0" tIns="0" rIns="0" bIns="0" rtlCol="0" anchor="ctr"/>
          <a:lstStyle/>
          <a:p>
            <a:pPr defTabSz="1828800"/>
            <a:r>
              <a:rPr lang="en-US" sz="2800" i="1" dirty="0">
                <a:solidFill>
                  <a:schemeClr val="bg1"/>
                </a:solidFill>
                <a:latin typeface="Calibri"/>
                <a:ea typeface="Calibri"/>
                <a:cs typeface="Calibri"/>
              </a:rPr>
              <a:t>Responsible · Compliant · Ethical</a:t>
            </a:r>
            <a:endParaRPr lang="en-US" sz="2800">
              <a:solidFill>
                <a:schemeClr val="bg1"/>
              </a:solidFill>
              <a:latin typeface="Calibri"/>
              <a:ea typeface="Calibri"/>
              <a:cs typeface="Calibri"/>
            </a:endParaRPr>
          </a:p>
        </p:txBody>
      </p:sp>
      <p:sp>
        <p:nvSpPr>
          <p:cNvPr id="9" name="Text 7"/>
          <p:cNvSpPr/>
          <p:nvPr/>
        </p:nvSpPr>
        <p:spPr>
          <a:xfrm>
            <a:off x="1005840" y="8778240"/>
            <a:ext cx="5486400" cy="731520"/>
          </a:xfrm>
          <a:prstGeom prst="rect">
            <a:avLst/>
          </a:prstGeom>
          <a:noFill/>
          <a:ln/>
        </p:spPr>
        <p:txBody>
          <a:bodyPr wrap="square" lIns="0" tIns="0" rIns="0" bIns="0" rtlCol="0" anchor="ctr"/>
          <a:lstStyle/>
          <a:p>
            <a:pPr defTabSz="1828800"/>
            <a:r>
              <a:rPr lang="en-US" sz="2400" dirty="0">
                <a:solidFill>
                  <a:srgbClr val="C8102E"/>
                </a:solidFill>
                <a:latin typeface="Calibri" pitchFamily="34" charset="0"/>
                <a:ea typeface="Calibri" pitchFamily="34" charset="-122"/>
                <a:cs typeface="Calibri" pitchFamily="34" charset="-120"/>
              </a:rPr>
              <a:t>April 2026</a:t>
            </a:r>
            <a:endParaRPr lang="en-US" sz="2400" dirty="0">
              <a:solidFill>
                <a:prstClr val="black"/>
              </a:solidFill>
              <a:latin typeface="Calibri" panose="020F0502020204030204"/>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1" cy="1"/>
          <a:chOff x="0" y="0"/>
          <a:chExt cx="1" cy="1"/>
        </a:xfrm>
      </p:grpSpPr>
      <p:sp>
        <p:nvSpPr>
          <p:cNvPr id="2" name="Shape 0"/>
          <p:cNvSpPr/>
          <p:nvPr/>
        </p:nvSpPr>
        <p:spPr>
          <a:xfrm>
            <a:off x="0" y="0"/>
            <a:ext cx="18288000" cy="1188720"/>
          </a:xfrm>
          <a:prstGeom prst="rect">
            <a:avLst/>
          </a:prstGeom>
          <a:solidFill>
            <a:srgbClr val="111111"/>
          </a:solidFill>
          <a:ln w="12700">
            <a:solidFill>
              <a:srgbClr val="111111"/>
            </a:solidFill>
            <a:prstDash val="solid"/>
          </a:ln>
        </p:spPr>
        <p:txBody>
          <a:bodyPr/>
          <a:lstStyle/>
          <a:p>
            <a:pPr defTabSz="1828800"/>
            <a:endParaRPr lang="en-US" sz="3600">
              <a:solidFill>
                <a:prstClr val="black"/>
              </a:solidFill>
              <a:latin typeface="Calibri" panose="020F0502020204030204"/>
            </a:endParaRPr>
          </a:p>
        </p:txBody>
      </p:sp>
      <p:sp>
        <p:nvSpPr>
          <p:cNvPr id="3" name="Text 1"/>
          <p:cNvSpPr/>
          <p:nvPr/>
        </p:nvSpPr>
        <p:spPr>
          <a:xfrm>
            <a:off x="914400" y="0"/>
            <a:ext cx="16459200" cy="1188720"/>
          </a:xfrm>
          <a:prstGeom prst="rect">
            <a:avLst/>
          </a:prstGeom>
          <a:noFill/>
          <a:ln/>
        </p:spPr>
        <p:txBody>
          <a:bodyPr wrap="square" lIns="0" tIns="0" rIns="0" bIns="0" rtlCol="0" anchor="ctr"/>
          <a:lstStyle/>
          <a:p>
            <a:pPr defTabSz="1828800"/>
            <a:r>
              <a:rPr lang="en-US" sz="2600" b="1" kern="0" spc="800" dirty="0">
                <a:solidFill>
                  <a:srgbClr val="C8102E"/>
                </a:solidFill>
                <a:latin typeface="Calibri" pitchFamily="34" charset="0"/>
                <a:ea typeface="Calibri" pitchFamily="34" charset="-122"/>
                <a:cs typeface="Calibri" pitchFamily="34" charset="-120"/>
              </a:rPr>
              <a:t>PURPOSE</a:t>
            </a:r>
            <a:endParaRPr lang="en-US" sz="2600" dirty="0">
              <a:solidFill>
                <a:prstClr val="black"/>
              </a:solidFill>
              <a:latin typeface="Calibri" panose="020F0502020204030204"/>
            </a:endParaRPr>
          </a:p>
        </p:txBody>
      </p:sp>
      <p:sp>
        <p:nvSpPr>
          <p:cNvPr id="4" name="Text 2"/>
          <p:cNvSpPr/>
          <p:nvPr/>
        </p:nvSpPr>
        <p:spPr>
          <a:xfrm>
            <a:off x="914400" y="1554480"/>
            <a:ext cx="16459200" cy="1280160"/>
          </a:xfrm>
          <a:prstGeom prst="rect">
            <a:avLst/>
          </a:prstGeom>
          <a:noFill/>
          <a:ln/>
        </p:spPr>
        <p:txBody>
          <a:bodyPr wrap="square" lIns="0" tIns="0" rIns="0" bIns="0" rtlCol="0" anchor="ctr"/>
          <a:lstStyle/>
          <a:p>
            <a:pPr defTabSz="1828800"/>
            <a:r>
              <a:rPr lang="en-US" sz="5200" b="1" dirty="0">
                <a:solidFill>
                  <a:srgbClr val="111111"/>
                </a:solidFill>
                <a:latin typeface="Calibri" pitchFamily="34" charset="0"/>
                <a:ea typeface="Calibri" pitchFamily="34" charset="-122"/>
                <a:cs typeface="Calibri" pitchFamily="34" charset="-120"/>
              </a:rPr>
              <a:t>Why AI Governance Matters for Title Agents</a:t>
            </a:r>
            <a:endParaRPr lang="en-US" sz="5200" dirty="0">
              <a:solidFill>
                <a:prstClr val="black"/>
              </a:solidFill>
              <a:latin typeface="Calibri" panose="020F0502020204030204"/>
            </a:endParaRPr>
          </a:p>
        </p:txBody>
      </p:sp>
      <p:sp>
        <p:nvSpPr>
          <p:cNvPr id="5" name="Shape 3"/>
          <p:cNvSpPr/>
          <p:nvPr/>
        </p:nvSpPr>
        <p:spPr>
          <a:xfrm>
            <a:off x="731520" y="3200400"/>
            <a:ext cx="7955280" cy="5394960"/>
          </a:xfrm>
          <a:prstGeom prst="rect">
            <a:avLst/>
          </a:prstGeom>
          <a:solidFill>
            <a:srgbClr val="FFFFFF"/>
          </a:solidFill>
          <a:ln w="12700">
            <a:solidFill>
              <a:srgbClr val="F2F2F2"/>
            </a:solidFill>
            <a:prstDash val="solid"/>
          </a:ln>
          <a:effectLst>
            <a:outerShdw blurRad="101600" dist="38100" dir="8100000" algn="bl" rotWithShape="0">
              <a:srgbClr val="090909">
                <a:alpha val="12000"/>
              </a:srgbClr>
            </a:outerShdw>
          </a:effectLst>
        </p:spPr>
        <p:txBody>
          <a:bodyPr/>
          <a:lstStyle/>
          <a:p>
            <a:pPr defTabSz="1828800"/>
            <a:endParaRPr lang="en-US" sz="3600">
              <a:solidFill>
                <a:prstClr val="black"/>
              </a:solidFill>
              <a:latin typeface="Calibri" panose="020F0502020204030204"/>
            </a:endParaRPr>
          </a:p>
        </p:txBody>
      </p:sp>
      <p:sp>
        <p:nvSpPr>
          <p:cNvPr id="6" name="Shape 4"/>
          <p:cNvSpPr/>
          <p:nvPr/>
        </p:nvSpPr>
        <p:spPr>
          <a:xfrm>
            <a:off x="731520" y="3200400"/>
            <a:ext cx="7955280" cy="1005840"/>
          </a:xfrm>
          <a:prstGeom prst="rect">
            <a:avLst/>
          </a:prstGeom>
          <a:solidFill>
            <a:srgbClr val="8E0E22"/>
          </a:solidFill>
          <a:ln w="12700">
            <a:solidFill>
              <a:srgbClr val="8E0E22"/>
            </a:solidFill>
            <a:prstDash val="solid"/>
          </a:ln>
        </p:spPr>
        <p:txBody>
          <a:bodyPr/>
          <a:lstStyle/>
          <a:p>
            <a:pPr defTabSz="1828800"/>
            <a:endParaRPr lang="en-US" sz="3600">
              <a:solidFill>
                <a:prstClr val="black"/>
              </a:solidFill>
              <a:latin typeface="Calibri" panose="020F0502020204030204"/>
            </a:endParaRPr>
          </a:p>
        </p:txBody>
      </p:sp>
      <p:sp>
        <p:nvSpPr>
          <p:cNvPr id="7" name="Text 5"/>
          <p:cNvSpPr/>
          <p:nvPr/>
        </p:nvSpPr>
        <p:spPr>
          <a:xfrm>
            <a:off x="950976" y="3200400"/>
            <a:ext cx="7498080" cy="1005840"/>
          </a:xfrm>
          <a:prstGeom prst="rect">
            <a:avLst/>
          </a:prstGeom>
          <a:noFill/>
          <a:ln/>
        </p:spPr>
        <p:txBody>
          <a:bodyPr wrap="square" lIns="0" tIns="0" rIns="0" bIns="0" rtlCol="0" anchor="ctr"/>
          <a:lstStyle/>
          <a:p>
            <a:pPr defTabSz="1828800"/>
            <a:r>
              <a:rPr lang="en-US" sz="2600" b="1" dirty="0">
                <a:solidFill>
                  <a:srgbClr val="FFFFFF"/>
                </a:solidFill>
                <a:latin typeface="Calibri" pitchFamily="34" charset="0"/>
                <a:ea typeface="Calibri" pitchFamily="34" charset="-122"/>
                <a:cs typeface="Calibri" pitchFamily="34" charset="-120"/>
              </a:rPr>
              <a:t>✓  Potential Benefits</a:t>
            </a:r>
            <a:endParaRPr lang="en-US" sz="2600" dirty="0">
              <a:solidFill>
                <a:prstClr val="black"/>
              </a:solidFill>
              <a:latin typeface="Calibri" panose="020F0502020204030204"/>
            </a:endParaRPr>
          </a:p>
        </p:txBody>
      </p:sp>
      <p:sp>
        <p:nvSpPr>
          <p:cNvPr id="8" name="Text 6"/>
          <p:cNvSpPr/>
          <p:nvPr/>
        </p:nvSpPr>
        <p:spPr>
          <a:xfrm>
            <a:off x="1060704" y="4425696"/>
            <a:ext cx="7315200" cy="3840480"/>
          </a:xfrm>
          <a:prstGeom prst="rect">
            <a:avLst/>
          </a:prstGeom>
          <a:noFill/>
          <a:ln/>
        </p:spPr>
        <p:txBody>
          <a:bodyPr wrap="square" rtlCol="0" anchor="ctr"/>
          <a:lstStyle/>
          <a:p>
            <a:pPr marL="685800" indent="-685800" defTabSz="1828800">
              <a:spcAft>
                <a:spcPts val="800"/>
              </a:spcAft>
              <a:buSzPct val="100000"/>
              <a:buFontTx/>
              <a:buChar char="•"/>
            </a:pPr>
            <a:r>
              <a:rPr lang="en-US" sz="2600" dirty="0">
                <a:solidFill>
                  <a:srgbClr val="111111"/>
                </a:solidFill>
                <a:latin typeface="Calibri" pitchFamily="34" charset="0"/>
                <a:ea typeface="Calibri" pitchFamily="34" charset="-122"/>
                <a:cs typeface="Calibri" pitchFamily="34" charset="-120"/>
              </a:rPr>
              <a:t>Enhance efficiency &amp; accuracy</a:t>
            </a:r>
            <a:endParaRPr lang="en-US" sz="2600" dirty="0">
              <a:solidFill>
                <a:prstClr val="black"/>
              </a:solidFill>
              <a:latin typeface="Calibri" panose="020F0502020204030204"/>
            </a:endParaRPr>
          </a:p>
          <a:p>
            <a:pPr marL="685800" indent="-685800" defTabSz="1828800">
              <a:spcAft>
                <a:spcPts val="800"/>
              </a:spcAft>
              <a:buSzPct val="100000"/>
              <a:buFontTx/>
              <a:buChar char="•"/>
            </a:pPr>
            <a:r>
              <a:rPr lang="en-US" sz="2600" dirty="0">
                <a:solidFill>
                  <a:srgbClr val="111111"/>
                </a:solidFill>
                <a:latin typeface="Calibri" pitchFamily="34" charset="0"/>
                <a:ea typeface="Calibri" pitchFamily="34" charset="-122"/>
                <a:cs typeface="Calibri" pitchFamily="34" charset="-120"/>
              </a:rPr>
              <a:t>Improve service quality</a:t>
            </a:r>
            <a:endParaRPr lang="en-US" sz="2600" dirty="0">
              <a:solidFill>
                <a:prstClr val="black"/>
              </a:solidFill>
              <a:latin typeface="Calibri" panose="020F0502020204030204"/>
            </a:endParaRPr>
          </a:p>
          <a:p>
            <a:pPr marL="685800" indent="-685800" defTabSz="1828800">
              <a:spcAft>
                <a:spcPts val="800"/>
              </a:spcAft>
              <a:buSzPct val="100000"/>
              <a:buFontTx/>
              <a:buChar char="•"/>
            </a:pPr>
            <a:r>
              <a:rPr lang="en-US" sz="2600" dirty="0">
                <a:solidFill>
                  <a:srgbClr val="111111"/>
                </a:solidFill>
                <a:latin typeface="Calibri" pitchFamily="34" charset="0"/>
                <a:ea typeface="Calibri" pitchFamily="34" charset="-122"/>
                <a:cs typeface="Calibri" pitchFamily="34" charset="-120"/>
              </a:rPr>
              <a:t>Simplify and automate processes</a:t>
            </a:r>
            <a:endParaRPr lang="en-US" sz="2600" dirty="0">
              <a:solidFill>
                <a:prstClr val="black"/>
              </a:solidFill>
              <a:latin typeface="Calibri" panose="020F0502020204030204"/>
            </a:endParaRPr>
          </a:p>
        </p:txBody>
      </p:sp>
      <p:sp>
        <p:nvSpPr>
          <p:cNvPr id="9" name="Shape 7"/>
          <p:cNvSpPr/>
          <p:nvPr/>
        </p:nvSpPr>
        <p:spPr>
          <a:xfrm>
            <a:off x="9509760" y="3200400"/>
            <a:ext cx="7955280" cy="5394960"/>
          </a:xfrm>
          <a:prstGeom prst="rect">
            <a:avLst/>
          </a:prstGeom>
          <a:solidFill>
            <a:srgbClr val="FFFFFF"/>
          </a:solidFill>
          <a:ln w="12700">
            <a:solidFill>
              <a:srgbClr val="F2F2F2"/>
            </a:solidFill>
            <a:prstDash val="solid"/>
          </a:ln>
          <a:effectLst>
            <a:outerShdw blurRad="101600" dist="38100" dir="8100000" algn="bl" rotWithShape="0">
              <a:srgbClr val="090909">
                <a:alpha val="12000"/>
              </a:srgbClr>
            </a:outerShdw>
          </a:effectLst>
        </p:spPr>
        <p:txBody>
          <a:bodyPr/>
          <a:lstStyle/>
          <a:p>
            <a:pPr defTabSz="1828800"/>
            <a:endParaRPr lang="en-US" sz="3600">
              <a:solidFill>
                <a:prstClr val="black"/>
              </a:solidFill>
              <a:latin typeface="Calibri" panose="020F0502020204030204"/>
            </a:endParaRPr>
          </a:p>
        </p:txBody>
      </p:sp>
      <p:sp>
        <p:nvSpPr>
          <p:cNvPr id="10" name="Shape 8"/>
          <p:cNvSpPr/>
          <p:nvPr/>
        </p:nvSpPr>
        <p:spPr>
          <a:xfrm>
            <a:off x="9509760" y="3200400"/>
            <a:ext cx="7955280" cy="1005840"/>
          </a:xfrm>
          <a:prstGeom prst="rect">
            <a:avLst/>
          </a:prstGeom>
          <a:solidFill>
            <a:srgbClr val="8E0E22"/>
          </a:solidFill>
          <a:ln w="12700">
            <a:solidFill>
              <a:srgbClr val="8E0E22"/>
            </a:solidFill>
            <a:prstDash val="solid"/>
          </a:ln>
        </p:spPr>
        <p:txBody>
          <a:bodyPr/>
          <a:lstStyle/>
          <a:p>
            <a:pPr defTabSz="1828800"/>
            <a:endParaRPr lang="en-US" sz="3600">
              <a:solidFill>
                <a:prstClr val="black"/>
              </a:solidFill>
              <a:latin typeface="Calibri" panose="020F0502020204030204"/>
            </a:endParaRPr>
          </a:p>
        </p:txBody>
      </p:sp>
      <p:sp>
        <p:nvSpPr>
          <p:cNvPr id="11" name="Text 9"/>
          <p:cNvSpPr/>
          <p:nvPr/>
        </p:nvSpPr>
        <p:spPr>
          <a:xfrm>
            <a:off x="9729216" y="3200400"/>
            <a:ext cx="7498080" cy="1005840"/>
          </a:xfrm>
          <a:prstGeom prst="rect">
            <a:avLst/>
          </a:prstGeom>
          <a:noFill/>
          <a:ln/>
        </p:spPr>
        <p:txBody>
          <a:bodyPr wrap="square" lIns="0" tIns="0" rIns="0" bIns="0" rtlCol="0" anchor="ctr"/>
          <a:lstStyle/>
          <a:p>
            <a:pPr defTabSz="1828800"/>
            <a:r>
              <a:rPr lang="en-US" sz="2600" b="1" dirty="0">
                <a:solidFill>
                  <a:srgbClr val="FFFFFF"/>
                </a:solidFill>
                <a:latin typeface="Calibri" pitchFamily="34" charset="0"/>
                <a:ea typeface="Calibri" pitchFamily="34" charset="-122"/>
                <a:cs typeface="Calibri" pitchFamily="34" charset="-120"/>
              </a:rPr>
              <a:t>⚠  Potential Risks</a:t>
            </a:r>
            <a:endParaRPr lang="en-US" sz="2600" dirty="0">
              <a:solidFill>
                <a:prstClr val="black"/>
              </a:solidFill>
              <a:latin typeface="Calibri" panose="020F0502020204030204"/>
            </a:endParaRPr>
          </a:p>
        </p:txBody>
      </p:sp>
      <p:sp>
        <p:nvSpPr>
          <p:cNvPr id="12" name="Text 10"/>
          <p:cNvSpPr/>
          <p:nvPr/>
        </p:nvSpPr>
        <p:spPr>
          <a:xfrm>
            <a:off x="9838944" y="4425696"/>
            <a:ext cx="7315200" cy="3840480"/>
          </a:xfrm>
          <a:prstGeom prst="rect">
            <a:avLst/>
          </a:prstGeom>
          <a:noFill/>
          <a:ln/>
        </p:spPr>
        <p:txBody>
          <a:bodyPr wrap="square" rtlCol="0" anchor="ctr"/>
          <a:lstStyle/>
          <a:p>
            <a:pPr marL="685800" indent="-685800" defTabSz="1828800">
              <a:spcAft>
                <a:spcPts val="800"/>
              </a:spcAft>
              <a:buSzPct val="100000"/>
              <a:buFontTx/>
              <a:buChar char="•"/>
            </a:pPr>
            <a:r>
              <a:rPr lang="en-US" sz="2600" dirty="0">
                <a:solidFill>
                  <a:srgbClr val="111111"/>
                </a:solidFill>
                <a:latin typeface="Calibri" pitchFamily="34" charset="0"/>
                <a:ea typeface="Calibri" pitchFamily="34" charset="-122"/>
                <a:cs typeface="Calibri" pitchFamily="34" charset="-120"/>
              </a:rPr>
              <a:t>Inaccuracy &amp; hallucination</a:t>
            </a:r>
            <a:endParaRPr lang="en-US" sz="2600" dirty="0">
              <a:solidFill>
                <a:prstClr val="black"/>
              </a:solidFill>
              <a:latin typeface="Calibri" panose="020F0502020204030204"/>
            </a:endParaRPr>
          </a:p>
          <a:p>
            <a:pPr marL="685800" indent="-685800" defTabSz="1828800">
              <a:spcAft>
                <a:spcPts val="800"/>
              </a:spcAft>
              <a:buSzPct val="100000"/>
              <a:buFontTx/>
              <a:buChar char="•"/>
            </a:pPr>
            <a:r>
              <a:rPr lang="en-US" sz="2600" dirty="0">
                <a:solidFill>
                  <a:srgbClr val="111111"/>
                </a:solidFill>
                <a:latin typeface="Calibri" pitchFamily="34" charset="0"/>
                <a:ea typeface="Calibri" pitchFamily="34" charset="-122"/>
                <a:cs typeface="Calibri" pitchFamily="34" charset="-120"/>
              </a:rPr>
              <a:t>Unfair discrimination</a:t>
            </a:r>
            <a:endParaRPr lang="en-US" sz="2600" dirty="0">
              <a:solidFill>
                <a:prstClr val="black"/>
              </a:solidFill>
              <a:latin typeface="Calibri" panose="020F0502020204030204"/>
            </a:endParaRPr>
          </a:p>
          <a:p>
            <a:pPr marL="685800" indent="-685800" defTabSz="1828800">
              <a:spcAft>
                <a:spcPts val="800"/>
              </a:spcAft>
              <a:buSzPct val="100000"/>
              <a:buFontTx/>
              <a:buChar char="•"/>
            </a:pPr>
            <a:r>
              <a:rPr lang="en-US" sz="2600" dirty="0">
                <a:solidFill>
                  <a:srgbClr val="111111"/>
                </a:solidFill>
                <a:latin typeface="Calibri" pitchFamily="34" charset="0"/>
                <a:ea typeface="Calibri" pitchFamily="34" charset="-122"/>
                <a:cs typeface="Calibri" pitchFamily="34" charset="-120"/>
              </a:rPr>
              <a:t>Lack of transparency &amp; exploitability</a:t>
            </a:r>
            <a:endParaRPr lang="en-US" sz="2600" dirty="0">
              <a:solidFill>
                <a:prstClr val="black"/>
              </a:solidFill>
              <a:latin typeface="Calibri" panose="020F0502020204030204"/>
            </a:endParaRPr>
          </a:p>
        </p:txBody>
      </p:sp>
      <p:sp>
        <p:nvSpPr>
          <p:cNvPr id="13" name="Shape 11"/>
          <p:cNvSpPr/>
          <p:nvPr/>
        </p:nvSpPr>
        <p:spPr>
          <a:xfrm>
            <a:off x="731520" y="8961120"/>
            <a:ext cx="16824960" cy="914400"/>
          </a:xfrm>
          <a:prstGeom prst="rect">
            <a:avLst/>
          </a:prstGeom>
          <a:solidFill>
            <a:srgbClr val="111111"/>
          </a:solidFill>
          <a:ln w="12700">
            <a:solidFill>
              <a:srgbClr val="111111"/>
            </a:solidFill>
            <a:prstDash val="solid"/>
          </a:ln>
        </p:spPr>
        <p:txBody>
          <a:bodyPr/>
          <a:lstStyle/>
          <a:p>
            <a:pPr defTabSz="1828800"/>
            <a:endParaRPr lang="en-US" sz="3600">
              <a:solidFill>
                <a:prstClr val="black"/>
              </a:solidFill>
              <a:latin typeface="Calibri" panose="020F0502020204030204"/>
            </a:endParaRPr>
          </a:p>
        </p:txBody>
      </p:sp>
      <p:sp>
        <p:nvSpPr>
          <p:cNvPr id="14" name="Text 12"/>
          <p:cNvSpPr/>
          <p:nvPr/>
        </p:nvSpPr>
        <p:spPr>
          <a:xfrm>
            <a:off x="914400" y="8961120"/>
            <a:ext cx="16459200" cy="914400"/>
          </a:xfrm>
          <a:prstGeom prst="rect">
            <a:avLst/>
          </a:prstGeom>
          <a:noFill/>
          <a:ln/>
        </p:spPr>
        <p:txBody>
          <a:bodyPr wrap="square" lIns="0" tIns="0" rIns="0" bIns="0" rtlCol="0" anchor="ctr"/>
          <a:lstStyle/>
          <a:p>
            <a:pPr algn="ctr" defTabSz="1828800"/>
            <a:r>
              <a:rPr lang="en-US" sz="2400" b="1" dirty="0">
                <a:solidFill>
                  <a:schemeClr val="accent1"/>
                </a:solidFill>
                <a:latin typeface="Calibri"/>
                <a:ea typeface="Calibri"/>
                <a:cs typeface="Calibri"/>
              </a:rPr>
              <a:t>AI must never replace human judgment or licensed title expertise.</a:t>
            </a:r>
            <a:endParaRPr lang="en-US" sz="2400">
              <a:solidFill>
                <a:schemeClr val="accent1"/>
              </a:solidFill>
              <a:latin typeface="Calibri"/>
              <a:ea typeface="Calibri"/>
              <a:cs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1" cy="1"/>
          <a:chOff x="0" y="0"/>
          <a:chExt cx="1" cy="1"/>
        </a:xfrm>
      </p:grpSpPr>
      <p:sp>
        <p:nvSpPr>
          <p:cNvPr id="2" name="Shape 0"/>
          <p:cNvSpPr/>
          <p:nvPr/>
        </p:nvSpPr>
        <p:spPr>
          <a:xfrm>
            <a:off x="0" y="0"/>
            <a:ext cx="18288000" cy="1188720"/>
          </a:xfrm>
          <a:prstGeom prst="rect">
            <a:avLst/>
          </a:prstGeom>
          <a:solidFill>
            <a:srgbClr val="111111"/>
          </a:solidFill>
          <a:ln w="12700">
            <a:solidFill>
              <a:srgbClr val="111111"/>
            </a:solidFill>
            <a:prstDash val="solid"/>
          </a:ln>
        </p:spPr>
        <p:txBody>
          <a:bodyPr/>
          <a:lstStyle/>
          <a:p>
            <a:pPr defTabSz="1828800"/>
            <a:endParaRPr lang="en-US" sz="3600">
              <a:solidFill>
                <a:prstClr val="black"/>
              </a:solidFill>
              <a:latin typeface="Calibri" panose="020F0502020204030204"/>
            </a:endParaRPr>
          </a:p>
        </p:txBody>
      </p:sp>
      <p:sp>
        <p:nvSpPr>
          <p:cNvPr id="3" name="Text 1"/>
          <p:cNvSpPr/>
          <p:nvPr/>
        </p:nvSpPr>
        <p:spPr>
          <a:xfrm>
            <a:off x="914400" y="0"/>
            <a:ext cx="16459200" cy="1188720"/>
          </a:xfrm>
          <a:prstGeom prst="rect">
            <a:avLst/>
          </a:prstGeom>
          <a:noFill/>
          <a:ln/>
        </p:spPr>
        <p:txBody>
          <a:bodyPr wrap="square" lIns="0" tIns="0" rIns="0" bIns="0" rtlCol="0" anchor="ctr"/>
          <a:lstStyle/>
          <a:p>
            <a:pPr defTabSz="1828800"/>
            <a:r>
              <a:rPr lang="en-US" sz="2600" b="1" kern="0" spc="800" dirty="0">
                <a:solidFill>
                  <a:srgbClr val="C8102E"/>
                </a:solidFill>
                <a:latin typeface="Calibri" pitchFamily="34" charset="0"/>
                <a:ea typeface="Calibri" pitchFamily="34" charset="-122"/>
                <a:cs typeface="Calibri" pitchFamily="34" charset="-120"/>
              </a:rPr>
              <a:t>SECTION 1</a:t>
            </a:r>
            <a:endParaRPr lang="en-US" sz="2600" dirty="0">
              <a:solidFill>
                <a:prstClr val="black"/>
              </a:solidFill>
              <a:latin typeface="Calibri" panose="020F0502020204030204"/>
            </a:endParaRPr>
          </a:p>
        </p:txBody>
      </p:sp>
      <p:sp>
        <p:nvSpPr>
          <p:cNvPr id="4" name="Text 2"/>
          <p:cNvSpPr/>
          <p:nvPr/>
        </p:nvSpPr>
        <p:spPr>
          <a:xfrm>
            <a:off x="914400" y="1554480"/>
            <a:ext cx="16459200" cy="1188720"/>
          </a:xfrm>
          <a:prstGeom prst="rect">
            <a:avLst/>
          </a:prstGeom>
          <a:noFill/>
          <a:ln/>
        </p:spPr>
        <p:txBody>
          <a:bodyPr wrap="square" lIns="0" tIns="0" rIns="0" bIns="0" rtlCol="0" anchor="ctr"/>
          <a:lstStyle/>
          <a:p>
            <a:pPr defTabSz="1828800"/>
            <a:r>
              <a:rPr lang="en-US" sz="5200" b="1" dirty="0">
                <a:solidFill>
                  <a:srgbClr val="111111"/>
                </a:solidFill>
                <a:latin typeface="Calibri" pitchFamily="34" charset="0"/>
                <a:ea typeface="Calibri" pitchFamily="34" charset="-122"/>
                <a:cs typeface="Calibri" pitchFamily="34" charset="-120"/>
              </a:rPr>
              <a:t>Recommended Use of AI</a:t>
            </a:r>
            <a:endParaRPr lang="en-US" sz="5200" dirty="0">
              <a:solidFill>
                <a:prstClr val="black"/>
              </a:solidFill>
              <a:latin typeface="Calibri" panose="020F0502020204030204"/>
            </a:endParaRPr>
          </a:p>
        </p:txBody>
      </p:sp>
      <p:sp>
        <p:nvSpPr>
          <p:cNvPr id="5" name="Shape 3"/>
          <p:cNvSpPr/>
          <p:nvPr/>
        </p:nvSpPr>
        <p:spPr>
          <a:xfrm>
            <a:off x="731520" y="3108960"/>
            <a:ext cx="8138160" cy="5852160"/>
          </a:xfrm>
          <a:prstGeom prst="rect">
            <a:avLst/>
          </a:prstGeom>
          <a:solidFill>
            <a:srgbClr val="FFFFFF"/>
          </a:solidFill>
          <a:ln w="12700">
            <a:solidFill>
              <a:srgbClr val="F2F2F2"/>
            </a:solidFill>
            <a:prstDash val="solid"/>
          </a:ln>
          <a:effectLst>
            <a:outerShdw blurRad="101600" dist="38100" dir="8100000" algn="bl" rotWithShape="0">
              <a:srgbClr val="090909">
                <a:alpha val="12000"/>
              </a:srgbClr>
            </a:outerShdw>
          </a:effectLst>
        </p:spPr>
        <p:txBody>
          <a:bodyPr/>
          <a:lstStyle/>
          <a:p>
            <a:pPr defTabSz="1828800"/>
            <a:endParaRPr lang="en-US" sz="3600">
              <a:solidFill>
                <a:prstClr val="black"/>
              </a:solidFill>
              <a:latin typeface="Calibri" panose="020F0502020204030204"/>
            </a:endParaRPr>
          </a:p>
        </p:txBody>
      </p:sp>
      <p:sp>
        <p:nvSpPr>
          <p:cNvPr id="6" name="Shape 4"/>
          <p:cNvSpPr/>
          <p:nvPr/>
        </p:nvSpPr>
        <p:spPr>
          <a:xfrm>
            <a:off x="731520" y="3108960"/>
            <a:ext cx="8138160" cy="914400"/>
          </a:xfrm>
          <a:prstGeom prst="rect">
            <a:avLst/>
          </a:prstGeom>
          <a:solidFill>
            <a:srgbClr val="8E0E22"/>
          </a:solidFill>
          <a:ln w="12700">
            <a:solidFill>
              <a:srgbClr val="8E0E22"/>
            </a:solidFill>
            <a:prstDash val="solid"/>
          </a:ln>
        </p:spPr>
        <p:txBody>
          <a:bodyPr/>
          <a:lstStyle/>
          <a:p>
            <a:pPr defTabSz="1828800"/>
            <a:endParaRPr lang="en-US" sz="3600">
              <a:solidFill>
                <a:prstClr val="black"/>
              </a:solidFill>
              <a:latin typeface="Calibri" panose="020F0502020204030204"/>
            </a:endParaRPr>
          </a:p>
        </p:txBody>
      </p:sp>
      <p:sp>
        <p:nvSpPr>
          <p:cNvPr id="7" name="Text 5"/>
          <p:cNvSpPr/>
          <p:nvPr/>
        </p:nvSpPr>
        <p:spPr>
          <a:xfrm>
            <a:off x="950976" y="3108960"/>
            <a:ext cx="7680960" cy="914400"/>
          </a:xfrm>
          <a:prstGeom prst="rect">
            <a:avLst/>
          </a:prstGeom>
          <a:noFill/>
          <a:ln/>
        </p:spPr>
        <p:txBody>
          <a:bodyPr wrap="square" lIns="0" tIns="0" rIns="0" bIns="0" rtlCol="0" anchor="ctr"/>
          <a:lstStyle/>
          <a:p>
            <a:pPr defTabSz="1828800"/>
            <a:r>
              <a:rPr lang="en-US" sz="2400" b="1" kern="0" spc="400" dirty="0">
                <a:solidFill>
                  <a:srgbClr val="FFFFFF"/>
                </a:solidFill>
                <a:latin typeface="Calibri" pitchFamily="34" charset="0"/>
                <a:ea typeface="Calibri" pitchFamily="34" charset="-122"/>
                <a:cs typeface="Calibri" pitchFamily="34" charset="-120"/>
              </a:rPr>
              <a:t>AI MAY SUPPORT</a:t>
            </a:r>
            <a:endParaRPr lang="en-US" sz="2400" dirty="0">
              <a:solidFill>
                <a:prstClr val="black"/>
              </a:solidFill>
              <a:latin typeface="Calibri" panose="020F0502020204030204"/>
            </a:endParaRPr>
          </a:p>
        </p:txBody>
      </p:sp>
      <p:sp>
        <p:nvSpPr>
          <p:cNvPr id="8" name="Text 6"/>
          <p:cNvSpPr/>
          <p:nvPr/>
        </p:nvSpPr>
        <p:spPr>
          <a:xfrm>
            <a:off x="1005840" y="4242816"/>
            <a:ext cx="7589520" cy="4389120"/>
          </a:xfrm>
          <a:prstGeom prst="rect">
            <a:avLst/>
          </a:prstGeom>
          <a:noFill/>
          <a:ln/>
        </p:spPr>
        <p:txBody>
          <a:bodyPr wrap="square" rtlCol="0" anchor="ctr"/>
          <a:lstStyle/>
          <a:p>
            <a:pPr marL="685800" indent="-685800" defTabSz="1828800">
              <a:spcAft>
                <a:spcPts val="1000"/>
              </a:spcAft>
              <a:buSzPct val="100000"/>
              <a:buFontTx/>
              <a:buChar char="•"/>
            </a:pPr>
            <a:r>
              <a:rPr lang="en-US" sz="2600" dirty="0">
                <a:solidFill>
                  <a:srgbClr val="111111"/>
                </a:solidFill>
                <a:latin typeface="Calibri" pitchFamily="34" charset="0"/>
                <a:ea typeface="Calibri" pitchFamily="34" charset="-122"/>
                <a:cs typeface="Calibri" pitchFamily="34" charset="-120"/>
              </a:rPr>
              <a:t>Document review</a:t>
            </a:r>
            <a:endParaRPr lang="en-US" sz="2600" dirty="0">
              <a:solidFill>
                <a:prstClr val="black"/>
              </a:solidFill>
              <a:latin typeface="Calibri" panose="020F0502020204030204"/>
            </a:endParaRPr>
          </a:p>
          <a:p>
            <a:pPr marL="685800" indent="-685800" defTabSz="1828800">
              <a:spcAft>
                <a:spcPts val="1000"/>
              </a:spcAft>
              <a:buSzPct val="100000"/>
              <a:buFontTx/>
              <a:buChar char="•"/>
            </a:pPr>
            <a:r>
              <a:rPr lang="en-US" sz="2600" dirty="0">
                <a:solidFill>
                  <a:srgbClr val="111111"/>
                </a:solidFill>
                <a:latin typeface="Calibri" pitchFamily="34" charset="0"/>
                <a:ea typeface="Calibri" pitchFamily="34" charset="-122"/>
                <a:cs typeface="Calibri" pitchFamily="34" charset="-120"/>
              </a:rPr>
              <a:t>Data extraction</a:t>
            </a:r>
            <a:endParaRPr lang="en-US" sz="2600" dirty="0">
              <a:solidFill>
                <a:prstClr val="black"/>
              </a:solidFill>
              <a:latin typeface="Calibri" panose="020F0502020204030204"/>
            </a:endParaRPr>
          </a:p>
          <a:p>
            <a:pPr marL="685800" indent="-685800" defTabSz="1828800">
              <a:spcAft>
                <a:spcPts val="1000"/>
              </a:spcAft>
              <a:buSzPct val="100000"/>
              <a:buFontTx/>
              <a:buChar char="•"/>
            </a:pPr>
            <a:r>
              <a:rPr lang="en-US" sz="2600" dirty="0">
                <a:solidFill>
                  <a:srgbClr val="111111"/>
                </a:solidFill>
                <a:latin typeface="Calibri" pitchFamily="34" charset="0"/>
                <a:ea typeface="Calibri" pitchFamily="34" charset="-122"/>
                <a:cs typeface="Calibri" pitchFamily="34" charset="-120"/>
              </a:rPr>
              <a:t>Issue identification &amp; flagging</a:t>
            </a:r>
            <a:endParaRPr lang="en-US" sz="2600" dirty="0">
              <a:solidFill>
                <a:prstClr val="black"/>
              </a:solidFill>
              <a:latin typeface="Calibri" panose="020F0502020204030204"/>
            </a:endParaRPr>
          </a:p>
          <a:p>
            <a:pPr marL="685800" indent="-685800" defTabSz="1828800">
              <a:spcAft>
                <a:spcPts val="1000"/>
              </a:spcAft>
              <a:buSzPct val="100000"/>
              <a:buFontTx/>
              <a:buChar char="•"/>
            </a:pPr>
            <a:r>
              <a:rPr lang="en-US" sz="2600" dirty="0">
                <a:solidFill>
                  <a:srgbClr val="111111"/>
                </a:solidFill>
                <a:latin typeface="Calibri" pitchFamily="34" charset="0"/>
                <a:ea typeface="Calibri" pitchFamily="34" charset="-122"/>
                <a:cs typeface="Calibri" pitchFamily="34" charset="-120"/>
              </a:rPr>
              <a:t>Workflow support</a:t>
            </a:r>
            <a:endParaRPr lang="en-US" sz="2600" dirty="0">
              <a:solidFill>
                <a:prstClr val="black"/>
              </a:solidFill>
              <a:latin typeface="Calibri" panose="020F0502020204030204"/>
            </a:endParaRPr>
          </a:p>
          <a:p>
            <a:pPr marL="685800" indent="-685800" defTabSz="1828800">
              <a:spcAft>
                <a:spcPts val="1000"/>
              </a:spcAft>
              <a:buSzPct val="100000"/>
              <a:buFontTx/>
              <a:buChar char="•"/>
            </a:pPr>
            <a:r>
              <a:rPr lang="en-US" sz="2600" dirty="0">
                <a:solidFill>
                  <a:srgbClr val="111111"/>
                </a:solidFill>
                <a:latin typeface="Calibri" pitchFamily="34" charset="0"/>
                <a:ea typeface="Calibri" pitchFamily="34" charset="-122"/>
                <a:cs typeface="Calibri" pitchFamily="34" charset="-120"/>
              </a:rPr>
              <a:t>Administrative efficiency</a:t>
            </a:r>
            <a:endParaRPr lang="en-US" sz="2600" dirty="0">
              <a:solidFill>
                <a:prstClr val="black"/>
              </a:solidFill>
              <a:latin typeface="Calibri" panose="020F0502020204030204"/>
            </a:endParaRPr>
          </a:p>
        </p:txBody>
      </p:sp>
      <p:sp>
        <p:nvSpPr>
          <p:cNvPr id="9" name="Shape 7"/>
          <p:cNvSpPr/>
          <p:nvPr/>
        </p:nvSpPr>
        <p:spPr>
          <a:xfrm>
            <a:off x="9418320" y="3108960"/>
            <a:ext cx="8138160" cy="5852160"/>
          </a:xfrm>
          <a:prstGeom prst="rect">
            <a:avLst/>
          </a:prstGeom>
          <a:solidFill>
            <a:srgbClr val="FFFFFF"/>
          </a:solidFill>
          <a:ln w="12700">
            <a:solidFill>
              <a:srgbClr val="F2F2F2"/>
            </a:solidFill>
            <a:prstDash val="solid"/>
          </a:ln>
          <a:effectLst>
            <a:outerShdw blurRad="101600" dist="38100" dir="8100000" algn="bl" rotWithShape="0">
              <a:srgbClr val="090909">
                <a:alpha val="12000"/>
              </a:srgbClr>
            </a:outerShdw>
          </a:effectLst>
        </p:spPr>
        <p:txBody>
          <a:bodyPr/>
          <a:lstStyle/>
          <a:p>
            <a:pPr defTabSz="1828800"/>
            <a:endParaRPr lang="en-US" sz="3600">
              <a:solidFill>
                <a:prstClr val="black"/>
              </a:solidFill>
              <a:latin typeface="Calibri" panose="020F0502020204030204"/>
            </a:endParaRPr>
          </a:p>
        </p:txBody>
      </p:sp>
      <p:sp>
        <p:nvSpPr>
          <p:cNvPr id="10" name="Shape 8"/>
          <p:cNvSpPr/>
          <p:nvPr/>
        </p:nvSpPr>
        <p:spPr>
          <a:xfrm>
            <a:off x="9418320" y="3108960"/>
            <a:ext cx="8138160" cy="914400"/>
          </a:xfrm>
          <a:prstGeom prst="rect">
            <a:avLst/>
          </a:prstGeom>
          <a:solidFill>
            <a:srgbClr val="8E0E22"/>
          </a:solidFill>
          <a:ln w="12700">
            <a:solidFill>
              <a:srgbClr val="8E0E22"/>
            </a:solidFill>
            <a:prstDash val="solid"/>
          </a:ln>
        </p:spPr>
        <p:txBody>
          <a:bodyPr/>
          <a:lstStyle/>
          <a:p>
            <a:pPr defTabSz="1828800"/>
            <a:endParaRPr lang="en-US" sz="3600">
              <a:solidFill>
                <a:prstClr val="black"/>
              </a:solidFill>
              <a:latin typeface="Calibri" panose="020F0502020204030204"/>
            </a:endParaRPr>
          </a:p>
        </p:txBody>
      </p:sp>
      <p:sp>
        <p:nvSpPr>
          <p:cNvPr id="11" name="Text 9"/>
          <p:cNvSpPr/>
          <p:nvPr/>
        </p:nvSpPr>
        <p:spPr>
          <a:xfrm>
            <a:off x="9637776" y="3108960"/>
            <a:ext cx="7680960" cy="914400"/>
          </a:xfrm>
          <a:prstGeom prst="rect">
            <a:avLst/>
          </a:prstGeom>
          <a:noFill/>
          <a:ln/>
        </p:spPr>
        <p:txBody>
          <a:bodyPr wrap="square" lIns="0" tIns="0" rIns="0" bIns="0" rtlCol="0" anchor="ctr"/>
          <a:lstStyle/>
          <a:p>
            <a:pPr defTabSz="1828800"/>
            <a:r>
              <a:rPr lang="en-US" sz="2400" b="1" kern="0" spc="400" dirty="0">
                <a:solidFill>
                  <a:srgbClr val="FFFFFF"/>
                </a:solidFill>
                <a:latin typeface="Calibri" pitchFamily="34" charset="0"/>
                <a:ea typeface="Calibri" pitchFamily="34" charset="-122"/>
                <a:cs typeface="Calibri" pitchFamily="34" charset="-120"/>
              </a:rPr>
              <a:t>AI MUST NOT BE SOLE BASIS FOR</a:t>
            </a:r>
            <a:endParaRPr lang="en-US" sz="2400" dirty="0">
              <a:solidFill>
                <a:prstClr val="black"/>
              </a:solidFill>
              <a:latin typeface="Calibri" panose="020F0502020204030204"/>
            </a:endParaRPr>
          </a:p>
        </p:txBody>
      </p:sp>
      <p:sp>
        <p:nvSpPr>
          <p:cNvPr id="12" name="Text 10"/>
          <p:cNvSpPr/>
          <p:nvPr/>
        </p:nvSpPr>
        <p:spPr>
          <a:xfrm>
            <a:off x="9656064" y="4242816"/>
            <a:ext cx="7589520" cy="4389120"/>
          </a:xfrm>
          <a:prstGeom prst="rect">
            <a:avLst/>
          </a:prstGeom>
          <a:noFill/>
          <a:ln/>
        </p:spPr>
        <p:txBody>
          <a:bodyPr wrap="square" rtlCol="0" anchor="ctr"/>
          <a:lstStyle/>
          <a:p>
            <a:pPr marL="685800" indent="-685800" defTabSz="1828800">
              <a:spcAft>
                <a:spcPts val="1000"/>
              </a:spcAft>
              <a:buSzPct val="100000"/>
              <a:buFontTx/>
              <a:buChar char="•"/>
            </a:pPr>
            <a:r>
              <a:rPr lang="en-US" sz="2600" dirty="0">
                <a:solidFill>
                  <a:srgbClr val="111111"/>
                </a:solidFill>
                <a:latin typeface="Calibri" pitchFamily="34" charset="0"/>
                <a:ea typeface="Calibri" pitchFamily="34" charset="-122"/>
                <a:cs typeface="Calibri" pitchFamily="34" charset="-120"/>
              </a:rPr>
              <a:t>Title determinations</a:t>
            </a:r>
            <a:endParaRPr lang="en-US" sz="2600" dirty="0">
              <a:solidFill>
                <a:prstClr val="black"/>
              </a:solidFill>
              <a:latin typeface="Calibri" panose="020F0502020204030204"/>
            </a:endParaRPr>
          </a:p>
          <a:p>
            <a:pPr marL="685800" indent="-685800" defTabSz="1828800">
              <a:spcAft>
                <a:spcPts val="1000"/>
              </a:spcAft>
              <a:buSzPct val="100000"/>
              <a:buFontTx/>
              <a:buChar char="•"/>
            </a:pPr>
            <a:r>
              <a:rPr lang="en-US" sz="2600" dirty="0">
                <a:solidFill>
                  <a:srgbClr val="111111"/>
                </a:solidFill>
                <a:latin typeface="Calibri" pitchFamily="34" charset="0"/>
                <a:ea typeface="Calibri" pitchFamily="34" charset="-122"/>
                <a:cs typeface="Calibri" pitchFamily="34" charset="-120"/>
              </a:rPr>
              <a:t>Coverage decisions</a:t>
            </a:r>
            <a:endParaRPr lang="en-US" sz="2600" dirty="0">
              <a:solidFill>
                <a:prstClr val="black"/>
              </a:solidFill>
              <a:latin typeface="Calibri" panose="020F0502020204030204"/>
            </a:endParaRPr>
          </a:p>
          <a:p>
            <a:pPr marL="685800" indent="-685800" defTabSz="1828800">
              <a:spcAft>
                <a:spcPts val="1000"/>
              </a:spcAft>
              <a:buSzPct val="100000"/>
              <a:buFontTx/>
              <a:buChar char="•"/>
            </a:pPr>
            <a:r>
              <a:rPr lang="en-US" sz="2600" dirty="0">
                <a:solidFill>
                  <a:srgbClr val="111111"/>
                </a:solidFill>
                <a:latin typeface="Calibri" pitchFamily="34" charset="0"/>
                <a:ea typeface="Calibri" pitchFamily="34" charset="-122"/>
                <a:cs typeface="Calibri" pitchFamily="34" charset="-120"/>
              </a:rPr>
              <a:t>Pricing or underwriting decisions</a:t>
            </a:r>
            <a:endParaRPr lang="en-US" sz="2600" dirty="0">
              <a:solidFill>
                <a:prstClr val="black"/>
              </a:solidFill>
              <a:latin typeface="Calibri" panose="020F0502020204030204"/>
            </a:endParaRPr>
          </a:p>
          <a:p>
            <a:pPr marL="685800" indent="-685800" defTabSz="1828800">
              <a:spcAft>
                <a:spcPts val="1000"/>
              </a:spcAft>
              <a:buSzPct val="100000"/>
              <a:buFontTx/>
              <a:buChar char="•"/>
            </a:pPr>
            <a:r>
              <a:rPr lang="en-US" sz="2600" dirty="0">
                <a:solidFill>
                  <a:srgbClr val="111111"/>
                </a:solidFill>
                <a:latin typeface="Calibri" pitchFamily="34" charset="0"/>
                <a:ea typeface="Calibri" pitchFamily="34" charset="-122"/>
                <a:cs typeface="Calibri" pitchFamily="34" charset="-120"/>
              </a:rPr>
              <a:t>Final exception or clearance decisions</a:t>
            </a:r>
            <a:endParaRPr lang="en-US" sz="2600" dirty="0">
              <a:solidFill>
                <a:prstClr val="black"/>
              </a:solidFill>
              <a:latin typeface="Calibri" panose="020F0502020204030204"/>
            </a:endParaRPr>
          </a:p>
        </p:txBody>
      </p:sp>
      <p:sp>
        <p:nvSpPr>
          <p:cNvPr id="13" name="Shape 11"/>
          <p:cNvSpPr/>
          <p:nvPr/>
        </p:nvSpPr>
        <p:spPr>
          <a:xfrm>
            <a:off x="731520" y="9326880"/>
            <a:ext cx="16824960" cy="585216"/>
          </a:xfrm>
          <a:prstGeom prst="rect">
            <a:avLst/>
          </a:prstGeom>
          <a:solidFill>
            <a:srgbClr val="FFFFFF"/>
          </a:solidFill>
          <a:ln w="12700">
            <a:solidFill>
              <a:srgbClr val="F2F2F2"/>
            </a:solidFill>
            <a:prstDash val="solid"/>
          </a:ln>
        </p:spPr>
        <p:txBody>
          <a:bodyPr/>
          <a:lstStyle/>
          <a:p>
            <a:pPr defTabSz="1828800"/>
            <a:endParaRPr lang="en-US" sz="3600">
              <a:solidFill>
                <a:prstClr val="black"/>
              </a:solidFill>
              <a:latin typeface="Calibri" panose="020F0502020204030204"/>
            </a:endParaRPr>
          </a:p>
        </p:txBody>
      </p:sp>
      <p:sp>
        <p:nvSpPr>
          <p:cNvPr id="14" name="Text 12"/>
          <p:cNvSpPr/>
          <p:nvPr/>
        </p:nvSpPr>
        <p:spPr>
          <a:xfrm>
            <a:off x="914400" y="9326880"/>
            <a:ext cx="16459200" cy="585216"/>
          </a:xfrm>
          <a:prstGeom prst="rect">
            <a:avLst/>
          </a:prstGeom>
          <a:noFill/>
          <a:ln/>
        </p:spPr>
        <p:txBody>
          <a:bodyPr wrap="square" lIns="0" tIns="0" rIns="0" bIns="0" rtlCol="0" anchor="ctr"/>
          <a:lstStyle/>
          <a:p>
            <a:pPr defTabSz="1828800"/>
            <a:r>
              <a:rPr lang="en-US" sz="2200" i="1" dirty="0">
                <a:solidFill>
                  <a:srgbClr val="8E0E22"/>
                </a:solidFill>
                <a:latin typeface="Calibri" pitchFamily="34" charset="0"/>
                <a:ea typeface="Calibri" pitchFamily="34" charset="-122"/>
                <a:cs typeface="Calibri" pitchFamily="34" charset="-120"/>
              </a:rPr>
              <a:t>Human review is recommended on every file — regardless of transaction value.</a:t>
            </a:r>
            <a:endParaRPr lang="en-US" sz="2200" dirty="0">
              <a:solidFill>
                <a:prstClr val="black"/>
              </a:solidFill>
              <a:latin typeface="Calibri" panose="020F0502020204030204"/>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1" cy="1"/>
          <a:chOff x="0" y="0"/>
          <a:chExt cx="1" cy="1"/>
        </a:xfrm>
      </p:grpSpPr>
      <p:sp>
        <p:nvSpPr>
          <p:cNvPr id="2" name="Shape 0"/>
          <p:cNvSpPr/>
          <p:nvPr/>
        </p:nvSpPr>
        <p:spPr>
          <a:xfrm>
            <a:off x="0" y="0"/>
            <a:ext cx="18288000" cy="1188720"/>
          </a:xfrm>
          <a:prstGeom prst="rect">
            <a:avLst/>
          </a:prstGeom>
          <a:solidFill>
            <a:srgbClr val="111111"/>
          </a:solidFill>
          <a:ln w="12700">
            <a:solidFill>
              <a:srgbClr val="111111"/>
            </a:solidFill>
            <a:prstDash val="solid"/>
          </a:ln>
        </p:spPr>
        <p:txBody>
          <a:bodyPr/>
          <a:lstStyle/>
          <a:p>
            <a:pPr defTabSz="1828800"/>
            <a:endParaRPr lang="en-US" sz="3600">
              <a:solidFill>
                <a:prstClr val="black"/>
              </a:solidFill>
              <a:latin typeface="Calibri" panose="020F0502020204030204"/>
            </a:endParaRPr>
          </a:p>
        </p:txBody>
      </p:sp>
      <p:sp>
        <p:nvSpPr>
          <p:cNvPr id="3" name="Text 1"/>
          <p:cNvSpPr/>
          <p:nvPr/>
        </p:nvSpPr>
        <p:spPr>
          <a:xfrm>
            <a:off x="914400" y="0"/>
            <a:ext cx="16459200" cy="1188720"/>
          </a:xfrm>
          <a:prstGeom prst="rect">
            <a:avLst/>
          </a:prstGeom>
          <a:noFill/>
          <a:ln/>
        </p:spPr>
        <p:txBody>
          <a:bodyPr wrap="square" lIns="0" tIns="0" rIns="0" bIns="0" rtlCol="0" anchor="ctr"/>
          <a:lstStyle/>
          <a:p>
            <a:pPr defTabSz="1828800"/>
            <a:r>
              <a:rPr lang="en-US" sz="2600" b="1" kern="0" spc="800" dirty="0">
                <a:solidFill>
                  <a:srgbClr val="C8102E"/>
                </a:solidFill>
                <a:latin typeface="Calibri" pitchFamily="34" charset="0"/>
                <a:ea typeface="Calibri" pitchFamily="34" charset="-122"/>
                <a:cs typeface="Calibri" pitchFamily="34" charset="-120"/>
              </a:rPr>
              <a:t>SECTION 2</a:t>
            </a:r>
            <a:endParaRPr lang="en-US" sz="2600" dirty="0">
              <a:solidFill>
                <a:prstClr val="black"/>
              </a:solidFill>
              <a:latin typeface="Calibri" panose="020F0502020204030204"/>
            </a:endParaRPr>
          </a:p>
        </p:txBody>
      </p:sp>
      <p:sp>
        <p:nvSpPr>
          <p:cNvPr id="4" name="Text 2"/>
          <p:cNvSpPr/>
          <p:nvPr/>
        </p:nvSpPr>
        <p:spPr>
          <a:xfrm>
            <a:off x="914400" y="1554480"/>
            <a:ext cx="16459200" cy="1188720"/>
          </a:xfrm>
          <a:prstGeom prst="rect">
            <a:avLst/>
          </a:prstGeom>
          <a:noFill/>
          <a:ln/>
        </p:spPr>
        <p:txBody>
          <a:bodyPr wrap="square" lIns="0" tIns="0" rIns="0" bIns="0" rtlCol="0" anchor="ctr"/>
          <a:lstStyle/>
          <a:p>
            <a:pPr defTabSz="1828800"/>
            <a:r>
              <a:rPr lang="en-US" sz="5200" b="1" dirty="0">
                <a:solidFill>
                  <a:srgbClr val="111111"/>
                </a:solidFill>
                <a:latin typeface="Calibri" pitchFamily="34" charset="0"/>
                <a:ea typeface="Calibri" pitchFamily="34" charset="-122"/>
                <a:cs typeface="Calibri" pitchFamily="34" charset="-120"/>
              </a:rPr>
              <a:t>Risk Mitigation &amp; Quality Control</a:t>
            </a:r>
            <a:endParaRPr lang="en-US" sz="5200" dirty="0">
              <a:solidFill>
                <a:prstClr val="black"/>
              </a:solidFill>
              <a:latin typeface="Calibri" panose="020F0502020204030204"/>
            </a:endParaRPr>
          </a:p>
        </p:txBody>
      </p:sp>
      <p:sp>
        <p:nvSpPr>
          <p:cNvPr id="5" name="Shape 3"/>
          <p:cNvSpPr/>
          <p:nvPr/>
        </p:nvSpPr>
        <p:spPr>
          <a:xfrm>
            <a:off x="694944" y="3108960"/>
            <a:ext cx="3255264" cy="6217920"/>
          </a:xfrm>
          <a:prstGeom prst="rect">
            <a:avLst/>
          </a:prstGeom>
          <a:solidFill>
            <a:srgbClr val="FFFFFF"/>
          </a:solidFill>
          <a:ln w="12700">
            <a:solidFill>
              <a:srgbClr val="F2F2F2"/>
            </a:solidFill>
            <a:prstDash val="solid"/>
          </a:ln>
          <a:effectLst>
            <a:outerShdw blurRad="101600" dist="38100" dir="8100000" algn="bl" rotWithShape="0">
              <a:srgbClr val="090909">
                <a:alpha val="12000"/>
              </a:srgbClr>
            </a:outerShdw>
          </a:effectLst>
        </p:spPr>
        <p:txBody>
          <a:bodyPr/>
          <a:lstStyle/>
          <a:p>
            <a:pPr defTabSz="1828800"/>
            <a:endParaRPr lang="en-US" sz="3600">
              <a:solidFill>
                <a:prstClr val="black"/>
              </a:solidFill>
              <a:latin typeface="Calibri" panose="020F0502020204030204"/>
            </a:endParaRPr>
          </a:p>
        </p:txBody>
      </p:sp>
      <p:sp>
        <p:nvSpPr>
          <p:cNvPr id="6" name="Shape 4"/>
          <p:cNvSpPr/>
          <p:nvPr/>
        </p:nvSpPr>
        <p:spPr>
          <a:xfrm>
            <a:off x="694944" y="3108960"/>
            <a:ext cx="3255264" cy="1060704"/>
          </a:xfrm>
          <a:prstGeom prst="rect">
            <a:avLst/>
          </a:prstGeom>
          <a:solidFill>
            <a:srgbClr val="111111"/>
          </a:solidFill>
          <a:ln w="12700">
            <a:solidFill>
              <a:srgbClr val="111111"/>
            </a:solidFill>
            <a:prstDash val="solid"/>
          </a:ln>
        </p:spPr>
        <p:txBody>
          <a:bodyPr/>
          <a:lstStyle/>
          <a:p>
            <a:pPr defTabSz="1828800"/>
            <a:endParaRPr lang="en-US" sz="3600">
              <a:solidFill>
                <a:prstClr val="black"/>
              </a:solidFill>
              <a:latin typeface="Calibri" panose="020F0502020204030204"/>
            </a:endParaRPr>
          </a:p>
        </p:txBody>
      </p:sp>
      <p:sp>
        <p:nvSpPr>
          <p:cNvPr id="7" name="Text 5"/>
          <p:cNvSpPr/>
          <p:nvPr/>
        </p:nvSpPr>
        <p:spPr>
          <a:xfrm>
            <a:off x="841248" y="3108960"/>
            <a:ext cx="2980944" cy="1060704"/>
          </a:xfrm>
          <a:prstGeom prst="rect">
            <a:avLst/>
          </a:prstGeom>
          <a:noFill/>
          <a:ln/>
        </p:spPr>
        <p:txBody>
          <a:bodyPr wrap="square" lIns="0" tIns="0" rIns="0" bIns="0" rtlCol="0" anchor="ctr"/>
          <a:lstStyle/>
          <a:p>
            <a:pPr defTabSz="1828800"/>
            <a:r>
              <a:rPr lang="en-US" sz="3600" b="1" dirty="0">
                <a:solidFill>
                  <a:srgbClr val="C8102E"/>
                </a:solidFill>
                <a:latin typeface="Calibri" pitchFamily="34" charset="0"/>
                <a:ea typeface="Calibri" pitchFamily="34" charset="-122"/>
                <a:cs typeface="Calibri" pitchFamily="34" charset="-120"/>
              </a:rPr>
              <a:t>01</a:t>
            </a:r>
            <a:endParaRPr lang="en-US" sz="3600" dirty="0">
              <a:solidFill>
                <a:prstClr val="black"/>
              </a:solidFill>
              <a:latin typeface="Calibri" panose="020F0502020204030204"/>
            </a:endParaRPr>
          </a:p>
        </p:txBody>
      </p:sp>
      <p:sp>
        <p:nvSpPr>
          <p:cNvPr id="8" name="Text 6"/>
          <p:cNvSpPr/>
          <p:nvPr/>
        </p:nvSpPr>
        <p:spPr>
          <a:xfrm>
            <a:off x="877824" y="4352544"/>
            <a:ext cx="2889504" cy="950976"/>
          </a:xfrm>
          <a:prstGeom prst="rect">
            <a:avLst/>
          </a:prstGeom>
          <a:noFill/>
          <a:ln/>
        </p:spPr>
        <p:txBody>
          <a:bodyPr wrap="square" lIns="0" tIns="0" rIns="0" bIns="0" rtlCol="0" anchor="ctr"/>
          <a:lstStyle/>
          <a:p>
            <a:pPr defTabSz="1828800"/>
            <a:r>
              <a:rPr lang="en-US" sz="2400" b="1" dirty="0">
                <a:solidFill>
                  <a:srgbClr val="8E0E22"/>
                </a:solidFill>
                <a:latin typeface="Calibri" pitchFamily="34" charset="0"/>
                <a:ea typeface="Calibri" pitchFamily="34" charset="-122"/>
                <a:cs typeface="Calibri" pitchFamily="34" charset="-120"/>
              </a:rPr>
              <a:t>Staff Training</a:t>
            </a:r>
            <a:endParaRPr lang="en-US" sz="2400" dirty="0">
              <a:solidFill>
                <a:prstClr val="black"/>
              </a:solidFill>
              <a:latin typeface="Calibri" panose="020F0502020204030204"/>
            </a:endParaRPr>
          </a:p>
        </p:txBody>
      </p:sp>
      <p:sp>
        <p:nvSpPr>
          <p:cNvPr id="9" name="Text 7"/>
          <p:cNvSpPr/>
          <p:nvPr/>
        </p:nvSpPr>
        <p:spPr>
          <a:xfrm>
            <a:off x="877824" y="5394960"/>
            <a:ext cx="2889504" cy="3657600"/>
          </a:xfrm>
          <a:prstGeom prst="rect">
            <a:avLst/>
          </a:prstGeom>
          <a:noFill/>
          <a:ln/>
        </p:spPr>
        <p:txBody>
          <a:bodyPr wrap="square" lIns="0" tIns="0" rIns="0" bIns="0" rtlCol="0" anchor="ctr"/>
          <a:lstStyle/>
          <a:p>
            <a:pPr defTabSz="1828800"/>
            <a:r>
              <a:rPr lang="en-US" sz="2200" dirty="0">
                <a:solidFill>
                  <a:srgbClr val="111111"/>
                </a:solidFill>
                <a:latin typeface="Calibri" pitchFamily="34" charset="0"/>
                <a:ea typeface="Calibri" pitchFamily="34" charset="-122"/>
                <a:cs typeface="Calibri" pitchFamily="34" charset="-120"/>
              </a:rPr>
              <a:t>Train staff on authorized AI use, its limitations, and potential pitfalls before use.</a:t>
            </a:r>
            <a:endParaRPr lang="en-US" sz="2200" dirty="0">
              <a:solidFill>
                <a:prstClr val="black"/>
              </a:solidFill>
              <a:latin typeface="Calibri" panose="020F0502020204030204"/>
            </a:endParaRPr>
          </a:p>
        </p:txBody>
      </p:sp>
      <p:sp>
        <p:nvSpPr>
          <p:cNvPr id="10" name="Shape 8"/>
          <p:cNvSpPr/>
          <p:nvPr/>
        </p:nvSpPr>
        <p:spPr>
          <a:xfrm>
            <a:off x="4169664" y="3108960"/>
            <a:ext cx="3255264" cy="6217920"/>
          </a:xfrm>
          <a:prstGeom prst="rect">
            <a:avLst/>
          </a:prstGeom>
          <a:solidFill>
            <a:srgbClr val="FFFFFF"/>
          </a:solidFill>
          <a:ln w="12700">
            <a:solidFill>
              <a:srgbClr val="F2F2F2"/>
            </a:solidFill>
            <a:prstDash val="solid"/>
          </a:ln>
          <a:effectLst>
            <a:outerShdw blurRad="101600" dist="38100" dir="8100000" algn="bl" rotWithShape="0">
              <a:srgbClr val="090909">
                <a:alpha val="12000"/>
              </a:srgbClr>
            </a:outerShdw>
          </a:effectLst>
        </p:spPr>
        <p:txBody>
          <a:bodyPr/>
          <a:lstStyle/>
          <a:p>
            <a:pPr defTabSz="1828800"/>
            <a:endParaRPr lang="en-US" sz="3600">
              <a:solidFill>
                <a:prstClr val="black"/>
              </a:solidFill>
              <a:latin typeface="Calibri" panose="020F0502020204030204"/>
            </a:endParaRPr>
          </a:p>
        </p:txBody>
      </p:sp>
      <p:sp>
        <p:nvSpPr>
          <p:cNvPr id="11" name="Shape 9"/>
          <p:cNvSpPr/>
          <p:nvPr/>
        </p:nvSpPr>
        <p:spPr>
          <a:xfrm>
            <a:off x="4169664" y="3108960"/>
            <a:ext cx="3255264" cy="1060704"/>
          </a:xfrm>
          <a:prstGeom prst="rect">
            <a:avLst/>
          </a:prstGeom>
          <a:solidFill>
            <a:srgbClr val="111111"/>
          </a:solidFill>
          <a:ln w="12700">
            <a:solidFill>
              <a:srgbClr val="111111"/>
            </a:solidFill>
            <a:prstDash val="solid"/>
          </a:ln>
        </p:spPr>
        <p:txBody>
          <a:bodyPr/>
          <a:lstStyle/>
          <a:p>
            <a:pPr defTabSz="1828800"/>
            <a:endParaRPr lang="en-US" sz="3600">
              <a:solidFill>
                <a:prstClr val="black"/>
              </a:solidFill>
              <a:latin typeface="Calibri" panose="020F0502020204030204"/>
            </a:endParaRPr>
          </a:p>
        </p:txBody>
      </p:sp>
      <p:sp>
        <p:nvSpPr>
          <p:cNvPr id="12" name="Text 10"/>
          <p:cNvSpPr/>
          <p:nvPr/>
        </p:nvSpPr>
        <p:spPr>
          <a:xfrm>
            <a:off x="4315968" y="3108960"/>
            <a:ext cx="2980944" cy="1060704"/>
          </a:xfrm>
          <a:prstGeom prst="rect">
            <a:avLst/>
          </a:prstGeom>
          <a:noFill/>
          <a:ln/>
        </p:spPr>
        <p:txBody>
          <a:bodyPr wrap="square" lIns="0" tIns="0" rIns="0" bIns="0" rtlCol="0" anchor="ctr"/>
          <a:lstStyle/>
          <a:p>
            <a:pPr defTabSz="1828800"/>
            <a:r>
              <a:rPr lang="en-US" sz="3600" b="1" dirty="0">
                <a:solidFill>
                  <a:srgbClr val="C8102E"/>
                </a:solidFill>
                <a:latin typeface="Calibri" pitchFamily="34" charset="0"/>
                <a:ea typeface="Calibri" pitchFamily="34" charset="-122"/>
                <a:cs typeface="Calibri" pitchFamily="34" charset="-120"/>
              </a:rPr>
              <a:t>02</a:t>
            </a:r>
            <a:endParaRPr lang="en-US" sz="3600" dirty="0">
              <a:solidFill>
                <a:prstClr val="black"/>
              </a:solidFill>
              <a:latin typeface="Calibri" panose="020F0502020204030204"/>
            </a:endParaRPr>
          </a:p>
        </p:txBody>
      </p:sp>
      <p:sp>
        <p:nvSpPr>
          <p:cNvPr id="13" name="Text 11"/>
          <p:cNvSpPr/>
          <p:nvPr/>
        </p:nvSpPr>
        <p:spPr>
          <a:xfrm>
            <a:off x="4352544" y="4352544"/>
            <a:ext cx="2889504" cy="950976"/>
          </a:xfrm>
          <a:prstGeom prst="rect">
            <a:avLst/>
          </a:prstGeom>
          <a:noFill/>
          <a:ln/>
        </p:spPr>
        <p:txBody>
          <a:bodyPr wrap="square" lIns="0" tIns="0" rIns="0" bIns="0" rtlCol="0" anchor="ctr"/>
          <a:lstStyle/>
          <a:p>
            <a:pPr defTabSz="1828800"/>
            <a:r>
              <a:rPr lang="en-US" sz="2400" b="1" dirty="0">
                <a:solidFill>
                  <a:srgbClr val="8E0E22"/>
                </a:solidFill>
                <a:latin typeface="Calibri" pitchFamily="34" charset="0"/>
                <a:ea typeface="Calibri" pitchFamily="34" charset="-122"/>
                <a:cs typeface="Calibri" pitchFamily="34" charset="-120"/>
              </a:rPr>
              <a:t>Documented Human Review</a:t>
            </a:r>
            <a:endParaRPr lang="en-US" sz="2400" dirty="0">
              <a:solidFill>
                <a:prstClr val="black"/>
              </a:solidFill>
              <a:latin typeface="Calibri" panose="020F0502020204030204"/>
            </a:endParaRPr>
          </a:p>
        </p:txBody>
      </p:sp>
      <p:sp>
        <p:nvSpPr>
          <p:cNvPr id="14" name="Text 12"/>
          <p:cNvSpPr/>
          <p:nvPr/>
        </p:nvSpPr>
        <p:spPr>
          <a:xfrm>
            <a:off x="4352544" y="5394960"/>
            <a:ext cx="2889504" cy="3657600"/>
          </a:xfrm>
          <a:prstGeom prst="rect">
            <a:avLst/>
          </a:prstGeom>
          <a:noFill/>
          <a:ln/>
        </p:spPr>
        <p:txBody>
          <a:bodyPr wrap="square" lIns="0" tIns="0" rIns="0" bIns="0" rtlCol="0" anchor="ctr"/>
          <a:lstStyle/>
          <a:p>
            <a:pPr defTabSz="1828800"/>
            <a:r>
              <a:rPr lang="en-US" sz="2200" dirty="0">
                <a:solidFill>
                  <a:srgbClr val="111111"/>
                </a:solidFill>
                <a:latin typeface="Calibri" pitchFamily="34" charset="0"/>
                <a:ea typeface="Calibri" pitchFamily="34" charset="-122"/>
                <a:cs typeface="Calibri" pitchFamily="34" charset="-120"/>
              </a:rPr>
              <a:t>All AI-generated outputs must undergo meaningful human review before use or distribution.</a:t>
            </a:r>
            <a:endParaRPr lang="en-US" sz="2200" dirty="0">
              <a:solidFill>
                <a:prstClr val="black"/>
              </a:solidFill>
              <a:latin typeface="Calibri" panose="020F0502020204030204"/>
            </a:endParaRPr>
          </a:p>
        </p:txBody>
      </p:sp>
      <p:sp>
        <p:nvSpPr>
          <p:cNvPr id="15" name="Shape 13"/>
          <p:cNvSpPr/>
          <p:nvPr/>
        </p:nvSpPr>
        <p:spPr>
          <a:xfrm>
            <a:off x="7644384" y="3108960"/>
            <a:ext cx="3255264" cy="6217920"/>
          </a:xfrm>
          <a:prstGeom prst="rect">
            <a:avLst/>
          </a:prstGeom>
          <a:solidFill>
            <a:srgbClr val="FFFFFF"/>
          </a:solidFill>
          <a:ln w="12700">
            <a:solidFill>
              <a:srgbClr val="F2F2F2"/>
            </a:solidFill>
            <a:prstDash val="solid"/>
          </a:ln>
          <a:effectLst>
            <a:outerShdw blurRad="101600" dist="38100" dir="8100000" algn="bl" rotWithShape="0">
              <a:srgbClr val="090909">
                <a:alpha val="12000"/>
              </a:srgbClr>
            </a:outerShdw>
          </a:effectLst>
        </p:spPr>
        <p:txBody>
          <a:bodyPr/>
          <a:lstStyle/>
          <a:p>
            <a:pPr defTabSz="1828800"/>
            <a:endParaRPr lang="en-US" sz="3600">
              <a:solidFill>
                <a:prstClr val="black"/>
              </a:solidFill>
              <a:latin typeface="Calibri" panose="020F0502020204030204"/>
            </a:endParaRPr>
          </a:p>
        </p:txBody>
      </p:sp>
      <p:sp>
        <p:nvSpPr>
          <p:cNvPr id="16" name="Shape 14"/>
          <p:cNvSpPr/>
          <p:nvPr/>
        </p:nvSpPr>
        <p:spPr>
          <a:xfrm>
            <a:off x="7644384" y="3108960"/>
            <a:ext cx="3255264" cy="1060704"/>
          </a:xfrm>
          <a:prstGeom prst="rect">
            <a:avLst/>
          </a:prstGeom>
          <a:solidFill>
            <a:srgbClr val="111111"/>
          </a:solidFill>
          <a:ln w="12700">
            <a:solidFill>
              <a:srgbClr val="111111"/>
            </a:solidFill>
            <a:prstDash val="solid"/>
          </a:ln>
        </p:spPr>
        <p:txBody>
          <a:bodyPr/>
          <a:lstStyle/>
          <a:p>
            <a:pPr defTabSz="1828800"/>
            <a:endParaRPr lang="en-US" sz="3600">
              <a:solidFill>
                <a:prstClr val="black"/>
              </a:solidFill>
              <a:latin typeface="Calibri" panose="020F0502020204030204"/>
            </a:endParaRPr>
          </a:p>
        </p:txBody>
      </p:sp>
      <p:sp>
        <p:nvSpPr>
          <p:cNvPr id="17" name="Text 15"/>
          <p:cNvSpPr/>
          <p:nvPr/>
        </p:nvSpPr>
        <p:spPr>
          <a:xfrm>
            <a:off x="7790688" y="3108960"/>
            <a:ext cx="2980944" cy="1060704"/>
          </a:xfrm>
          <a:prstGeom prst="rect">
            <a:avLst/>
          </a:prstGeom>
          <a:noFill/>
          <a:ln/>
        </p:spPr>
        <p:txBody>
          <a:bodyPr wrap="square" lIns="0" tIns="0" rIns="0" bIns="0" rtlCol="0" anchor="ctr"/>
          <a:lstStyle/>
          <a:p>
            <a:pPr defTabSz="1828800"/>
            <a:r>
              <a:rPr lang="en-US" sz="3600" b="1" dirty="0">
                <a:solidFill>
                  <a:srgbClr val="C8102E"/>
                </a:solidFill>
                <a:latin typeface="Calibri" pitchFamily="34" charset="0"/>
                <a:ea typeface="Calibri" pitchFamily="34" charset="-122"/>
                <a:cs typeface="Calibri" pitchFamily="34" charset="-120"/>
              </a:rPr>
              <a:t>03</a:t>
            </a:r>
            <a:endParaRPr lang="en-US" sz="3600" dirty="0">
              <a:solidFill>
                <a:prstClr val="black"/>
              </a:solidFill>
              <a:latin typeface="Calibri" panose="020F0502020204030204"/>
            </a:endParaRPr>
          </a:p>
        </p:txBody>
      </p:sp>
      <p:sp>
        <p:nvSpPr>
          <p:cNvPr id="18" name="Text 16"/>
          <p:cNvSpPr/>
          <p:nvPr/>
        </p:nvSpPr>
        <p:spPr>
          <a:xfrm>
            <a:off x="7827264" y="4352544"/>
            <a:ext cx="2889504" cy="950976"/>
          </a:xfrm>
          <a:prstGeom prst="rect">
            <a:avLst/>
          </a:prstGeom>
          <a:noFill/>
          <a:ln/>
        </p:spPr>
        <p:txBody>
          <a:bodyPr wrap="square" lIns="0" tIns="0" rIns="0" bIns="0" rtlCol="0" anchor="ctr"/>
          <a:lstStyle/>
          <a:p>
            <a:pPr defTabSz="1828800"/>
            <a:r>
              <a:rPr lang="en-US" sz="2400" b="1" dirty="0">
                <a:solidFill>
                  <a:srgbClr val="8E0E22"/>
                </a:solidFill>
                <a:latin typeface="Calibri" pitchFamily="34" charset="0"/>
                <a:ea typeface="Calibri" pitchFamily="34" charset="-122"/>
                <a:cs typeface="Calibri" pitchFamily="34" charset="-120"/>
              </a:rPr>
              <a:t>Active Monitoring</a:t>
            </a:r>
            <a:endParaRPr lang="en-US" sz="2400" dirty="0">
              <a:solidFill>
                <a:prstClr val="black"/>
              </a:solidFill>
              <a:latin typeface="Calibri" panose="020F0502020204030204"/>
            </a:endParaRPr>
          </a:p>
        </p:txBody>
      </p:sp>
      <p:sp>
        <p:nvSpPr>
          <p:cNvPr id="19" name="Text 17"/>
          <p:cNvSpPr/>
          <p:nvPr/>
        </p:nvSpPr>
        <p:spPr>
          <a:xfrm>
            <a:off x="7827264" y="5394960"/>
            <a:ext cx="2889504" cy="3657600"/>
          </a:xfrm>
          <a:prstGeom prst="rect">
            <a:avLst/>
          </a:prstGeom>
          <a:noFill/>
          <a:ln/>
        </p:spPr>
        <p:txBody>
          <a:bodyPr wrap="square" lIns="0" tIns="0" rIns="0" bIns="0" rtlCol="0" anchor="ctr"/>
          <a:lstStyle/>
          <a:p>
            <a:pPr defTabSz="1828800"/>
            <a:r>
              <a:rPr lang="en-US" sz="2200" dirty="0">
                <a:solidFill>
                  <a:srgbClr val="111111"/>
                </a:solidFill>
                <a:latin typeface="Calibri" pitchFamily="34" charset="0"/>
                <a:ea typeface="Calibri" pitchFamily="34" charset="-122"/>
                <a:cs typeface="Calibri" pitchFamily="34" charset="-120"/>
              </a:rPr>
              <a:t>Monitor AI tools and intervene to address errors, omissions, hallucination, or unfair discrimination.</a:t>
            </a:r>
            <a:endParaRPr lang="en-US" sz="2200" dirty="0">
              <a:solidFill>
                <a:prstClr val="black"/>
              </a:solidFill>
              <a:latin typeface="Calibri" panose="020F0502020204030204"/>
            </a:endParaRPr>
          </a:p>
        </p:txBody>
      </p:sp>
      <p:sp>
        <p:nvSpPr>
          <p:cNvPr id="20" name="Shape 18"/>
          <p:cNvSpPr/>
          <p:nvPr/>
        </p:nvSpPr>
        <p:spPr>
          <a:xfrm>
            <a:off x="11119104" y="3108960"/>
            <a:ext cx="3255264" cy="6217920"/>
          </a:xfrm>
          <a:prstGeom prst="rect">
            <a:avLst/>
          </a:prstGeom>
          <a:solidFill>
            <a:srgbClr val="FFFFFF"/>
          </a:solidFill>
          <a:ln w="12700">
            <a:solidFill>
              <a:srgbClr val="F2F2F2"/>
            </a:solidFill>
            <a:prstDash val="solid"/>
          </a:ln>
          <a:effectLst>
            <a:outerShdw blurRad="101600" dist="38100" dir="8100000" algn="bl" rotWithShape="0">
              <a:srgbClr val="090909">
                <a:alpha val="12000"/>
              </a:srgbClr>
            </a:outerShdw>
          </a:effectLst>
        </p:spPr>
        <p:txBody>
          <a:bodyPr/>
          <a:lstStyle/>
          <a:p>
            <a:pPr defTabSz="1828800"/>
            <a:endParaRPr lang="en-US" sz="3600">
              <a:solidFill>
                <a:prstClr val="black"/>
              </a:solidFill>
              <a:latin typeface="Calibri" panose="020F0502020204030204"/>
            </a:endParaRPr>
          </a:p>
        </p:txBody>
      </p:sp>
      <p:sp>
        <p:nvSpPr>
          <p:cNvPr id="21" name="Shape 19"/>
          <p:cNvSpPr/>
          <p:nvPr/>
        </p:nvSpPr>
        <p:spPr>
          <a:xfrm>
            <a:off x="11119104" y="3108960"/>
            <a:ext cx="3255264" cy="1060704"/>
          </a:xfrm>
          <a:prstGeom prst="rect">
            <a:avLst/>
          </a:prstGeom>
          <a:solidFill>
            <a:srgbClr val="111111"/>
          </a:solidFill>
          <a:ln w="12700">
            <a:solidFill>
              <a:srgbClr val="111111"/>
            </a:solidFill>
            <a:prstDash val="solid"/>
          </a:ln>
        </p:spPr>
        <p:txBody>
          <a:bodyPr/>
          <a:lstStyle/>
          <a:p>
            <a:pPr defTabSz="1828800"/>
            <a:endParaRPr lang="en-US" sz="3600">
              <a:solidFill>
                <a:prstClr val="black"/>
              </a:solidFill>
              <a:latin typeface="Calibri" panose="020F0502020204030204"/>
            </a:endParaRPr>
          </a:p>
        </p:txBody>
      </p:sp>
      <p:sp>
        <p:nvSpPr>
          <p:cNvPr id="22" name="Text 20"/>
          <p:cNvSpPr/>
          <p:nvPr/>
        </p:nvSpPr>
        <p:spPr>
          <a:xfrm>
            <a:off x="11265408" y="3108960"/>
            <a:ext cx="2980944" cy="1060704"/>
          </a:xfrm>
          <a:prstGeom prst="rect">
            <a:avLst/>
          </a:prstGeom>
          <a:noFill/>
          <a:ln/>
        </p:spPr>
        <p:txBody>
          <a:bodyPr wrap="square" lIns="0" tIns="0" rIns="0" bIns="0" rtlCol="0" anchor="ctr"/>
          <a:lstStyle/>
          <a:p>
            <a:pPr defTabSz="1828800"/>
            <a:r>
              <a:rPr lang="en-US" sz="3600" b="1" dirty="0">
                <a:solidFill>
                  <a:srgbClr val="C8102E"/>
                </a:solidFill>
                <a:latin typeface="Calibri" pitchFamily="34" charset="0"/>
                <a:ea typeface="Calibri" pitchFamily="34" charset="-122"/>
                <a:cs typeface="Calibri" pitchFamily="34" charset="-120"/>
              </a:rPr>
              <a:t>04</a:t>
            </a:r>
            <a:endParaRPr lang="en-US" sz="3600" dirty="0">
              <a:solidFill>
                <a:prstClr val="black"/>
              </a:solidFill>
              <a:latin typeface="Calibri" panose="020F0502020204030204"/>
            </a:endParaRPr>
          </a:p>
        </p:txBody>
      </p:sp>
      <p:sp>
        <p:nvSpPr>
          <p:cNvPr id="23" name="Text 21"/>
          <p:cNvSpPr/>
          <p:nvPr/>
        </p:nvSpPr>
        <p:spPr>
          <a:xfrm>
            <a:off x="11301984" y="4352544"/>
            <a:ext cx="2889504" cy="950976"/>
          </a:xfrm>
          <a:prstGeom prst="rect">
            <a:avLst/>
          </a:prstGeom>
          <a:noFill/>
          <a:ln/>
        </p:spPr>
        <p:txBody>
          <a:bodyPr wrap="square" lIns="0" tIns="0" rIns="0" bIns="0" rtlCol="0" anchor="ctr"/>
          <a:lstStyle/>
          <a:p>
            <a:pPr defTabSz="1828800"/>
            <a:r>
              <a:rPr lang="en-US" sz="2400" b="1" dirty="0">
                <a:solidFill>
                  <a:srgbClr val="8E0E22"/>
                </a:solidFill>
                <a:latin typeface="Calibri" pitchFamily="34" charset="0"/>
                <a:ea typeface="Calibri" pitchFamily="34" charset="-122"/>
                <a:cs typeface="Calibri" pitchFamily="34" charset="-120"/>
              </a:rPr>
              <a:t>Risk-Commensurate Review</a:t>
            </a:r>
            <a:endParaRPr lang="en-US" sz="2400" dirty="0">
              <a:solidFill>
                <a:prstClr val="black"/>
              </a:solidFill>
              <a:latin typeface="Calibri" panose="020F0502020204030204"/>
            </a:endParaRPr>
          </a:p>
        </p:txBody>
      </p:sp>
      <p:sp>
        <p:nvSpPr>
          <p:cNvPr id="24" name="Text 22"/>
          <p:cNvSpPr/>
          <p:nvPr/>
        </p:nvSpPr>
        <p:spPr>
          <a:xfrm>
            <a:off x="11301984" y="5394960"/>
            <a:ext cx="2889504" cy="3657600"/>
          </a:xfrm>
          <a:prstGeom prst="rect">
            <a:avLst/>
          </a:prstGeom>
          <a:noFill/>
          <a:ln/>
        </p:spPr>
        <p:txBody>
          <a:bodyPr wrap="square" lIns="0" tIns="0" rIns="0" bIns="0" rtlCol="0" anchor="ctr"/>
          <a:lstStyle/>
          <a:p>
            <a:pPr defTabSz="1828800"/>
            <a:r>
              <a:rPr lang="en-US" sz="2200" dirty="0">
                <a:solidFill>
                  <a:srgbClr val="111111"/>
                </a:solidFill>
                <a:latin typeface="Calibri" pitchFamily="34" charset="0"/>
                <a:ea typeface="Calibri" pitchFamily="34" charset="-122"/>
                <a:cs typeface="Calibri" pitchFamily="34" charset="-120"/>
              </a:rPr>
              <a:t>Critical review required for complex histories, high-value transactions, and anomalies.</a:t>
            </a:r>
            <a:endParaRPr lang="en-US" sz="2200" dirty="0">
              <a:solidFill>
                <a:prstClr val="black"/>
              </a:solidFill>
              <a:latin typeface="Calibri" panose="020F0502020204030204"/>
            </a:endParaRPr>
          </a:p>
        </p:txBody>
      </p:sp>
      <p:sp>
        <p:nvSpPr>
          <p:cNvPr id="25" name="Shape 23"/>
          <p:cNvSpPr/>
          <p:nvPr/>
        </p:nvSpPr>
        <p:spPr>
          <a:xfrm>
            <a:off x="14593824" y="3108960"/>
            <a:ext cx="3255264" cy="6217920"/>
          </a:xfrm>
          <a:prstGeom prst="rect">
            <a:avLst/>
          </a:prstGeom>
          <a:solidFill>
            <a:srgbClr val="FFFFFF"/>
          </a:solidFill>
          <a:ln w="12700">
            <a:solidFill>
              <a:srgbClr val="F2F2F2"/>
            </a:solidFill>
            <a:prstDash val="solid"/>
          </a:ln>
          <a:effectLst>
            <a:outerShdw blurRad="101600" dist="38100" dir="8100000" algn="bl" rotWithShape="0">
              <a:srgbClr val="090909">
                <a:alpha val="12000"/>
              </a:srgbClr>
            </a:outerShdw>
          </a:effectLst>
        </p:spPr>
        <p:txBody>
          <a:bodyPr/>
          <a:lstStyle/>
          <a:p>
            <a:pPr defTabSz="1828800"/>
            <a:endParaRPr lang="en-US" sz="3600">
              <a:solidFill>
                <a:prstClr val="black"/>
              </a:solidFill>
              <a:latin typeface="Calibri" panose="020F0502020204030204"/>
            </a:endParaRPr>
          </a:p>
        </p:txBody>
      </p:sp>
      <p:sp>
        <p:nvSpPr>
          <p:cNvPr id="26" name="Shape 24"/>
          <p:cNvSpPr/>
          <p:nvPr/>
        </p:nvSpPr>
        <p:spPr>
          <a:xfrm>
            <a:off x="14593824" y="3108960"/>
            <a:ext cx="3255264" cy="1060704"/>
          </a:xfrm>
          <a:prstGeom prst="rect">
            <a:avLst/>
          </a:prstGeom>
          <a:solidFill>
            <a:srgbClr val="111111"/>
          </a:solidFill>
          <a:ln w="12700">
            <a:solidFill>
              <a:srgbClr val="111111"/>
            </a:solidFill>
            <a:prstDash val="solid"/>
          </a:ln>
        </p:spPr>
        <p:txBody>
          <a:bodyPr/>
          <a:lstStyle/>
          <a:p>
            <a:pPr defTabSz="1828800"/>
            <a:endParaRPr lang="en-US" sz="3600">
              <a:solidFill>
                <a:prstClr val="black"/>
              </a:solidFill>
              <a:latin typeface="Calibri" panose="020F0502020204030204"/>
            </a:endParaRPr>
          </a:p>
        </p:txBody>
      </p:sp>
      <p:sp>
        <p:nvSpPr>
          <p:cNvPr id="27" name="Text 25"/>
          <p:cNvSpPr/>
          <p:nvPr/>
        </p:nvSpPr>
        <p:spPr>
          <a:xfrm>
            <a:off x="14740128" y="3108960"/>
            <a:ext cx="2980944" cy="1060704"/>
          </a:xfrm>
          <a:prstGeom prst="rect">
            <a:avLst/>
          </a:prstGeom>
          <a:noFill/>
          <a:ln/>
        </p:spPr>
        <p:txBody>
          <a:bodyPr wrap="square" lIns="0" tIns="0" rIns="0" bIns="0" rtlCol="0" anchor="ctr"/>
          <a:lstStyle/>
          <a:p>
            <a:pPr defTabSz="1828800"/>
            <a:r>
              <a:rPr lang="en-US" sz="3600" b="1" dirty="0">
                <a:solidFill>
                  <a:srgbClr val="C8102E"/>
                </a:solidFill>
                <a:latin typeface="Calibri" pitchFamily="34" charset="0"/>
                <a:ea typeface="Calibri" pitchFamily="34" charset="-122"/>
                <a:cs typeface="Calibri" pitchFamily="34" charset="-120"/>
              </a:rPr>
              <a:t>05</a:t>
            </a:r>
            <a:endParaRPr lang="en-US" sz="3600" dirty="0">
              <a:solidFill>
                <a:prstClr val="black"/>
              </a:solidFill>
              <a:latin typeface="Calibri" panose="020F0502020204030204"/>
            </a:endParaRPr>
          </a:p>
        </p:txBody>
      </p:sp>
      <p:sp>
        <p:nvSpPr>
          <p:cNvPr id="28" name="Text 26"/>
          <p:cNvSpPr/>
          <p:nvPr/>
        </p:nvSpPr>
        <p:spPr>
          <a:xfrm>
            <a:off x="14776704" y="4352544"/>
            <a:ext cx="2889504" cy="950976"/>
          </a:xfrm>
          <a:prstGeom prst="rect">
            <a:avLst/>
          </a:prstGeom>
          <a:noFill/>
          <a:ln/>
        </p:spPr>
        <p:txBody>
          <a:bodyPr wrap="square" lIns="0" tIns="0" rIns="0" bIns="0" rtlCol="0" anchor="ctr"/>
          <a:lstStyle/>
          <a:p>
            <a:pPr defTabSz="1828800"/>
            <a:r>
              <a:rPr lang="en-US" sz="2400" b="1" dirty="0">
                <a:solidFill>
                  <a:srgbClr val="8E0E22"/>
                </a:solidFill>
                <a:latin typeface="Calibri" pitchFamily="34" charset="0"/>
                <a:ea typeface="Calibri" pitchFamily="34" charset="-122"/>
                <a:cs typeface="Calibri" pitchFamily="34" charset="-120"/>
              </a:rPr>
              <a:t>Escalation Protocol</a:t>
            </a:r>
            <a:endParaRPr lang="en-US" sz="2400" dirty="0">
              <a:solidFill>
                <a:prstClr val="black"/>
              </a:solidFill>
              <a:latin typeface="Calibri" panose="020F0502020204030204"/>
            </a:endParaRPr>
          </a:p>
        </p:txBody>
      </p:sp>
      <p:sp>
        <p:nvSpPr>
          <p:cNvPr id="29" name="Text 27"/>
          <p:cNvSpPr/>
          <p:nvPr/>
        </p:nvSpPr>
        <p:spPr>
          <a:xfrm>
            <a:off x="14776704" y="5394960"/>
            <a:ext cx="2889504" cy="3657600"/>
          </a:xfrm>
          <a:prstGeom prst="rect">
            <a:avLst/>
          </a:prstGeom>
          <a:noFill/>
          <a:ln/>
        </p:spPr>
        <p:txBody>
          <a:bodyPr wrap="square" lIns="0" tIns="0" rIns="0" bIns="0" rtlCol="0" anchor="ctr"/>
          <a:lstStyle/>
          <a:p>
            <a:pPr defTabSz="1828800"/>
            <a:r>
              <a:rPr lang="en-US" sz="2200" dirty="0">
                <a:solidFill>
                  <a:srgbClr val="111111"/>
                </a:solidFill>
                <a:latin typeface="Calibri" pitchFamily="34" charset="0"/>
                <a:ea typeface="Calibri" pitchFamily="34" charset="-122"/>
                <a:cs typeface="Calibri" pitchFamily="34" charset="-120"/>
              </a:rPr>
              <a:t>Unexpected or high-impact scenarios must be escalated and resolved by qualified personnel.</a:t>
            </a:r>
            <a:endParaRPr lang="en-US" sz="2200" dirty="0">
              <a:solidFill>
                <a:prstClr val="black"/>
              </a:solidFill>
              <a:latin typeface="Calibri" panose="020F0502020204030204"/>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1" cy="1"/>
          <a:chOff x="0" y="0"/>
          <a:chExt cx="1" cy="1"/>
        </a:xfrm>
      </p:grpSpPr>
      <p:sp>
        <p:nvSpPr>
          <p:cNvPr id="2" name="Shape 0"/>
          <p:cNvSpPr/>
          <p:nvPr/>
        </p:nvSpPr>
        <p:spPr>
          <a:xfrm>
            <a:off x="0" y="0"/>
            <a:ext cx="18288000" cy="1188720"/>
          </a:xfrm>
          <a:prstGeom prst="rect">
            <a:avLst/>
          </a:prstGeom>
          <a:solidFill>
            <a:srgbClr val="111111"/>
          </a:solidFill>
          <a:ln w="12700">
            <a:solidFill>
              <a:srgbClr val="111111"/>
            </a:solidFill>
            <a:prstDash val="solid"/>
          </a:ln>
        </p:spPr>
        <p:txBody>
          <a:bodyPr/>
          <a:lstStyle/>
          <a:p>
            <a:pPr defTabSz="1828800"/>
            <a:endParaRPr lang="en-US" sz="3600">
              <a:solidFill>
                <a:prstClr val="black"/>
              </a:solidFill>
              <a:latin typeface="Calibri" panose="020F0502020204030204"/>
            </a:endParaRPr>
          </a:p>
        </p:txBody>
      </p:sp>
      <p:sp>
        <p:nvSpPr>
          <p:cNvPr id="3" name="Text 1"/>
          <p:cNvSpPr/>
          <p:nvPr/>
        </p:nvSpPr>
        <p:spPr>
          <a:xfrm>
            <a:off x="914400" y="0"/>
            <a:ext cx="16459200" cy="1188720"/>
          </a:xfrm>
          <a:prstGeom prst="rect">
            <a:avLst/>
          </a:prstGeom>
          <a:noFill/>
          <a:ln/>
        </p:spPr>
        <p:txBody>
          <a:bodyPr wrap="square" lIns="0" tIns="0" rIns="0" bIns="0" rtlCol="0" anchor="ctr"/>
          <a:lstStyle/>
          <a:p>
            <a:pPr defTabSz="1828800"/>
            <a:r>
              <a:rPr lang="en-US" sz="2600" b="1" kern="0" spc="800" dirty="0">
                <a:solidFill>
                  <a:srgbClr val="C8102E"/>
                </a:solidFill>
                <a:latin typeface="Calibri" pitchFamily="34" charset="0"/>
                <a:ea typeface="Calibri" pitchFamily="34" charset="-122"/>
                <a:cs typeface="Calibri" pitchFamily="34" charset="-120"/>
              </a:rPr>
              <a:t>SECTION 3</a:t>
            </a:r>
            <a:endParaRPr lang="en-US" sz="2600" dirty="0">
              <a:solidFill>
                <a:prstClr val="black"/>
              </a:solidFill>
              <a:latin typeface="Calibri" panose="020F0502020204030204"/>
            </a:endParaRPr>
          </a:p>
        </p:txBody>
      </p:sp>
      <p:sp>
        <p:nvSpPr>
          <p:cNvPr id="4" name="Text 2"/>
          <p:cNvSpPr/>
          <p:nvPr/>
        </p:nvSpPr>
        <p:spPr>
          <a:xfrm>
            <a:off x="914400" y="1554480"/>
            <a:ext cx="16459200" cy="1188720"/>
          </a:xfrm>
          <a:prstGeom prst="rect">
            <a:avLst/>
          </a:prstGeom>
          <a:noFill/>
          <a:ln/>
        </p:spPr>
        <p:txBody>
          <a:bodyPr wrap="square" lIns="0" tIns="0" rIns="0" bIns="0" rtlCol="0" anchor="ctr"/>
          <a:lstStyle/>
          <a:p>
            <a:pPr defTabSz="1828800"/>
            <a:r>
              <a:rPr lang="en-US" sz="5200" b="1" dirty="0">
                <a:solidFill>
                  <a:srgbClr val="111111"/>
                </a:solidFill>
                <a:latin typeface="Calibri" pitchFamily="34" charset="0"/>
                <a:ea typeface="Calibri" pitchFamily="34" charset="-122"/>
                <a:cs typeface="Calibri" pitchFamily="34" charset="-120"/>
              </a:rPr>
              <a:t>Document Completeness Standards</a:t>
            </a:r>
            <a:endParaRPr lang="en-US" sz="5200" dirty="0">
              <a:solidFill>
                <a:prstClr val="black"/>
              </a:solidFill>
              <a:latin typeface="Calibri" panose="020F0502020204030204"/>
            </a:endParaRPr>
          </a:p>
        </p:txBody>
      </p:sp>
      <p:sp>
        <p:nvSpPr>
          <p:cNvPr id="5" name="Shape 3"/>
          <p:cNvSpPr/>
          <p:nvPr/>
        </p:nvSpPr>
        <p:spPr>
          <a:xfrm>
            <a:off x="731520" y="3145536"/>
            <a:ext cx="8138160" cy="2834640"/>
          </a:xfrm>
          <a:prstGeom prst="rect">
            <a:avLst/>
          </a:prstGeom>
          <a:solidFill>
            <a:srgbClr val="FFFFFF"/>
          </a:solidFill>
          <a:ln w="12700">
            <a:solidFill>
              <a:srgbClr val="F2F2F2"/>
            </a:solidFill>
            <a:prstDash val="solid"/>
          </a:ln>
          <a:effectLst>
            <a:outerShdw blurRad="101600" dist="38100" dir="8100000" algn="bl" rotWithShape="0">
              <a:srgbClr val="090909">
                <a:alpha val="12000"/>
              </a:srgbClr>
            </a:outerShdw>
          </a:effectLst>
        </p:spPr>
        <p:txBody>
          <a:bodyPr/>
          <a:lstStyle/>
          <a:p>
            <a:pPr defTabSz="1828800"/>
            <a:endParaRPr lang="en-US" sz="3600">
              <a:solidFill>
                <a:prstClr val="black"/>
              </a:solidFill>
              <a:latin typeface="Calibri" panose="020F0502020204030204"/>
            </a:endParaRPr>
          </a:p>
        </p:txBody>
      </p:sp>
      <p:sp>
        <p:nvSpPr>
          <p:cNvPr id="6" name="Shape 4"/>
          <p:cNvSpPr/>
          <p:nvPr/>
        </p:nvSpPr>
        <p:spPr>
          <a:xfrm>
            <a:off x="731520" y="3145536"/>
            <a:ext cx="1005840" cy="2834640"/>
          </a:xfrm>
          <a:prstGeom prst="rect">
            <a:avLst/>
          </a:prstGeom>
          <a:solidFill>
            <a:srgbClr val="8E0E22"/>
          </a:solidFill>
          <a:ln w="12700">
            <a:solidFill>
              <a:srgbClr val="8E0E22"/>
            </a:solidFill>
            <a:prstDash val="solid"/>
          </a:ln>
        </p:spPr>
        <p:txBody>
          <a:bodyPr/>
          <a:lstStyle/>
          <a:p>
            <a:pPr defTabSz="1828800"/>
            <a:endParaRPr lang="en-US" sz="3600">
              <a:solidFill>
                <a:prstClr val="black"/>
              </a:solidFill>
              <a:latin typeface="Calibri" panose="020F0502020204030204"/>
            </a:endParaRPr>
          </a:p>
        </p:txBody>
      </p:sp>
      <p:sp>
        <p:nvSpPr>
          <p:cNvPr id="7" name="Text 5"/>
          <p:cNvSpPr/>
          <p:nvPr/>
        </p:nvSpPr>
        <p:spPr>
          <a:xfrm>
            <a:off x="786384" y="3877056"/>
            <a:ext cx="1005840" cy="1280160"/>
          </a:xfrm>
          <a:prstGeom prst="rect">
            <a:avLst/>
          </a:prstGeom>
          <a:noFill/>
          <a:ln/>
        </p:spPr>
        <p:txBody>
          <a:bodyPr wrap="square" lIns="0" tIns="0" rIns="0" bIns="0" rtlCol="0" anchor="ctr"/>
          <a:lstStyle/>
          <a:p>
            <a:pPr algn="ctr" defTabSz="1828800"/>
            <a:r>
              <a:rPr lang="en-US" sz="4400" dirty="0">
                <a:solidFill>
                  <a:srgbClr val="090909"/>
                </a:solidFill>
                <a:latin typeface="Calibri" panose="020F0502020204030204"/>
              </a:rPr>
              <a:t>🔍</a:t>
            </a:r>
            <a:endParaRPr lang="en-US" sz="4400" dirty="0">
              <a:solidFill>
                <a:prstClr val="black"/>
              </a:solidFill>
              <a:latin typeface="Calibri" panose="020F0502020204030204"/>
            </a:endParaRPr>
          </a:p>
        </p:txBody>
      </p:sp>
      <p:sp>
        <p:nvSpPr>
          <p:cNvPr id="8" name="Text 6"/>
          <p:cNvSpPr/>
          <p:nvPr/>
        </p:nvSpPr>
        <p:spPr>
          <a:xfrm>
            <a:off x="1920240" y="3328416"/>
            <a:ext cx="6675120" cy="731520"/>
          </a:xfrm>
          <a:prstGeom prst="rect">
            <a:avLst/>
          </a:prstGeom>
          <a:noFill/>
          <a:ln/>
        </p:spPr>
        <p:txBody>
          <a:bodyPr wrap="square" lIns="0" tIns="0" rIns="0" bIns="0" rtlCol="0" anchor="ctr"/>
          <a:lstStyle/>
          <a:p>
            <a:pPr defTabSz="1828800"/>
            <a:r>
              <a:rPr lang="en-US" sz="2600" b="1" dirty="0">
                <a:solidFill>
                  <a:srgbClr val="111111"/>
                </a:solidFill>
                <a:latin typeface="Calibri" pitchFamily="34" charset="0"/>
                <a:ea typeface="Calibri" pitchFamily="34" charset="-122"/>
                <a:cs typeface="Calibri" pitchFamily="34" charset="-120"/>
              </a:rPr>
              <a:t>Transparency in Analysis</a:t>
            </a:r>
            <a:endParaRPr lang="en-US" sz="2600" dirty="0">
              <a:solidFill>
                <a:prstClr val="black"/>
              </a:solidFill>
              <a:latin typeface="Calibri" panose="020F0502020204030204"/>
            </a:endParaRPr>
          </a:p>
        </p:txBody>
      </p:sp>
      <p:sp>
        <p:nvSpPr>
          <p:cNvPr id="9" name="Text 7"/>
          <p:cNvSpPr/>
          <p:nvPr/>
        </p:nvSpPr>
        <p:spPr>
          <a:xfrm>
            <a:off x="1920240" y="4096512"/>
            <a:ext cx="6675120" cy="1645920"/>
          </a:xfrm>
          <a:prstGeom prst="rect">
            <a:avLst/>
          </a:prstGeom>
          <a:noFill/>
          <a:ln/>
        </p:spPr>
        <p:txBody>
          <a:bodyPr wrap="square" lIns="0" tIns="0" rIns="0" bIns="0" rtlCol="0" anchor="ctr"/>
          <a:lstStyle/>
          <a:p>
            <a:pPr defTabSz="1828800"/>
            <a:r>
              <a:rPr lang="en-US" sz="2300" dirty="0">
                <a:solidFill>
                  <a:srgbClr val="111111"/>
                </a:solidFill>
                <a:latin typeface="Calibri" pitchFamily="34" charset="0"/>
                <a:ea typeface="Calibri" pitchFamily="34" charset="-122"/>
                <a:cs typeface="Calibri" pitchFamily="34" charset="-120"/>
              </a:rPr>
              <a:t>Vendors must disclose which documents were analyzed and how they were used to produce AI output.</a:t>
            </a:r>
            <a:endParaRPr lang="en-US" sz="2300" dirty="0">
              <a:solidFill>
                <a:prstClr val="black"/>
              </a:solidFill>
              <a:latin typeface="Calibri" panose="020F0502020204030204"/>
            </a:endParaRPr>
          </a:p>
        </p:txBody>
      </p:sp>
      <p:sp>
        <p:nvSpPr>
          <p:cNvPr id="10" name="Shape 8"/>
          <p:cNvSpPr/>
          <p:nvPr/>
        </p:nvSpPr>
        <p:spPr>
          <a:xfrm>
            <a:off x="9235440" y="3145536"/>
            <a:ext cx="8138160" cy="2834640"/>
          </a:xfrm>
          <a:prstGeom prst="rect">
            <a:avLst/>
          </a:prstGeom>
          <a:solidFill>
            <a:srgbClr val="FFFFFF"/>
          </a:solidFill>
          <a:ln w="12700">
            <a:solidFill>
              <a:srgbClr val="F2F2F2"/>
            </a:solidFill>
            <a:prstDash val="solid"/>
          </a:ln>
          <a:effectLst>
            <a:outerShdw blurRad="101600" dist="38100" dir="8100000" algn="bl" rotWithShape="0">
              <a:srgbClr val="090909">
                <a:alpha val="12000"/>
              </a:srgbClr>
            </a:outerShdw>
          </a:effectLst>
        </p:spPr>
        <p:txBody>
          <a:bodyPr/>
          <a:lstStyle/>
          <a:p>
            <a:pPr defTabSz="1828800"/>
            <a:endParaRPr lang="en-US" sz="3600">
              <a:solidFill>
                <a:prstClr val="black"/>
              </a:solidFill>
              <a:latin typeface="Calibri" panose="020F0502020204030204"/>
            </a:endParaRPr>
          </a:p>
        </p:txBody>
      </p:sp>
      <p:sp>
        <p:nvSpPr>
          <p:cNvPr id="11" name="Shape 9"/>
          <p:cNvSpPr/>
          <p:nvPr/>
        </p:nvSpPr>
        <p:spPr>
          <a:xfrm>
            <a:off x="9235440" y="3145536"/>
            <a:ext cx="1005840" cy="2834640"/>
          </a:xfrm>
          <a:prstGeom prst="rect">
            <a:avLst/>
          </a:prstGeom>
          <a:solidFill>
            <a:srgbClr val="8E0E22"/>
          </a:solidFill>
          <a:ln w="12700">
            <a:solidFill>
              <a:srgbClr val="8E0E22"/>
            </a:solidFill>
            <a:prstDash val="solid"/>
          </a:ln>
        </p:spPr>
        <p:txBody>
          <a:bodyPr/>
          <a:lstStyle/>
          <a:p>
            <a:pPr defTabSz="1828800"/>
            <a:endParaRPr lang="en-US" sz="3600">
              <a:solidFill>
                <a:prstClr val="black"/>
              </a:solidFill>
              <a:latin typeface="Calibri" panose="020F0502020204030204"/>
            </a:endParaRPr>
          </a:p>
        </p:txBody>
      </p:sp>
      <p:sp>
        <p:nvSpPr>
          <p:cNvPr id="12" name="Text 10"/>
          <p:cNvSpPr/>
          <p:nvPr/>
        </p:nvSpPr>
        <p:spPr>
          <a:xfrm>
            <a:off x="9290304" y="3877056"/>
            <a:ext cx="1005840" cy="1280160"/>
          </a:xfrm>
          <a:prstGeom prst="rect">
            <a:avLst/>
          </a:prstGeom>
          <a:noFill/>
          <a:ln/>
        </p:spPr>
        <p:txBody>
          <a:bodyPr wrap="square" lIns="0" tIns="0" rIns="0" bIns="0" rtlCol="0" anchor="ctr"/>
          <a:lstStyle/>
          <a:p>
            <a:pPr algn="ctr" defTabSz="1828800"/>
            <a:r>
              <a:rPr lang="en-US" sz="4400" dirty="0">
                <a:solidFill>
                  <a:srgbClr val="090909"/>
                </a:solidFill>
                <a:latin typeface="Calibri" panose="020F0502020204030204"/>
              </a:rPr>
              <a:t>📋</a:t>
            </a:r>
            <a:endParaRPr lang="en-US" sz="4400" dirty="0">
              <a:solidFill>
                <a:prstClr val="black"/>
              </a:solidFill>
              <a:latin typeface="Calibri" panose="020F0502020204030204"/>
            </a:endParaRPr>
          </a:p>
        </p:txBody>
      </p:sp>
      <p:sp>
        <p:nvSpPr>
          <p:cNvPr id="13" name="Text 11"/>
          <p:cNvSpPr/>
          <p:nvPr/>
        </p:nvSpPr>
        <p:spPr>
          <a:xfrm>
            <a:off x="10424160" y="3328416"/>
            <a:ext cx="6675120" cy="731520"/>
          </a:xfrm>
          <a:prstGeom prst="rect">
            <a:avLst/>
          </a:prstGeom>
          <a:noFill/>
          <a:ln/>
        </p:spPr>
        <p:txBody>
          <a:bodyPr wrap="square" lIns="0" tIns="0" rIns="0" bIns="0" rtlCol="0" anchor="ctr"/>
          <a:lstStyle/>
          <a:p>
            <a:pPr defTabSz="1828800"/>
            <a:r>
              <a:rPr lang="en-US" sz="2600" b="1" dirty="0">
                <a:solidFill>
                  <a:srgbClr val="111111"/>
                </a:solidFill>
                <a:latin typeface="Calibri" pitchFamily="34" charset="0"/>
                <a:ea typeface="Calibri" pitchFamily="34" charset="-122"/>
                <a:cs typeface="Calibri" pitchFamily="34" charset="-120"/>
              </a:rPr>
              <a:t>Full Title Chain Review</a:t>
            </a:r>
            <a:endParaRPr lang="en-US" sz="2600" dirty="0">
              <a:solidFill>
                <a:prstClr val="black"/>
              </a:solidFill>
              <a:latin typeface="Calibri" panose="020F0502020204030204"/>
            </a:endParaRPr>
          </a:p>
        </p:txBody>
      </p:sp>
      <p:sp>
        <p:nvSpPr>
          <p:cNvPr id="14" name="Text 12"/>
          <p:cNvSpPr/>
          <p:nvPr/>
        </p:nvSpPr>
        <p:spPr>
          <a:xfrm>
            <a:off x="10424160" y="4096512"/>
            <a:ext cx="6675120" cy="1645920"/>
          </a:xfrm>
          <a:prstGeom prst="rect">
            <a:avLst/>
          </a:prstGeom>
          <a:noFill/>
          <a:ln/>
        </p:spPr>
        <p:txBody>
          <a:bodyPr wrap="square" lIns="0" tIns="0" rIns="0" bIns="0" rtlCol="0" anchor="ctr"/>
          <a:lstStyle/>
          <a:p>
            <a:pPr defTabSz="1828800"/>
            <a:r>
              <a:rPr lang="en-US" sz="2300" dirty="0">
                <a:solidFill>
                  <a:srgbClr val="111111"/>
                </a:solidFill>
                <a:latin typeface="Calibri" pitchFamily="34" charset="0"/>
                <a:ea typeface="Calibri" pitchFamily="34" charset="-122"/>
                <a:cs typeface="Calibri" pitchFamily="34" charset="-120"/>
              </a:rPr>
              <a:t>Agents must verify the entire relevant title chain has been reviewed — not merely summarized or partially analyzed by AI.</a:t>
            </a:r>
            <a:endParaRPr lang="en-US" sz="2300" dirty="0">
              <a:solidFill>
                <a:prstClr val="black"/>
              </a:solidFill>
              <a:latin typeface="Calibri" panose="020F0502020204030204"/>
            </a:endParaRPr>
          </a:p>
        </p:txBody>
      </p:sp>
      <p:sp>
        <p:nvSpPr>
          <p:cNvPr id="15" name="Shape 13"/>
          <p:cNvSpPr/>
          <p:nvPr/>
        </p:nvSpPr>
        <p:spPr>
          <a:xfrm>
            <a:off x="731520" y="6345936"/>
            <a:ext cx="8138160" cy="2834640"/>
          </a:xfrm>
          <a:prstGeom prst="rect">
            <a:avLst/>
          </a:prstGeom>
          <a:solidFill>
            <a:srgbClr val="FFFFFF"/>
          </a:solidFill>
          <a:ln w="12700">
            <a:solidFill>
              <a:srgbClr val="F2F2F2"/>
            </a:solidFill>
            <a:prstDash val="solid"/>
          </a:ln>
          <a:effectLst>
            <a:outerShdw blurRad="101600" dist="38100" dir="8100000" algn="bl" rotWithShape="0">
              <a:srgbClr val="090909">
                <a:alpha val="12000"/>
              </a:srgbClr>
            </a:outerShdw>
          </a:effectLst>
        </p:spPr>
        <p:txBody>
          <a:bodyPr/>
          <a:lstStyle/>
          <a:p>
            <a:pPr defTabSz="1828800"/>
            <a:endParaRPr lang="en-US" sz="3600">
              <a:solidFill>
                <a:prstClr val="black"/>
              </a:solidFill>
              <a:latin typeface="Calibri" panose="020F0502020204030204"/>
            </a:endParaRPr>
          </a:p>
        </p:txBody>
      </p:sp>
      <p:sp>
        <p:nvSpPr>
          <p:cNvPr id="16" name="Shape 14"/>
          <p:cNvSpPr/>
          <p:nvPr/>
        </p:nvSpPr>
        <p:spPr>
          <a:xfrm>
            <a:off x="731520" y="6345936"/>
            <a:ext cx="1005840" cy="2834640"/>
          </a:xfrm>
          <a:prstGeom prst="rect">
            <a:avLst/>
          </a:prstGeom>
          <a:solidFill>
            <a:srgbClr val="8E0E22"/>
          </a:solidFill>
          <a:ln w="12700">
            <a:solidFill>
              <a:srgbClr val="8E0E22"/>
            </a:solidFill>
            <a:prstDash val="solid"/>
          </a:ln>
        </p:spPr>
        <p:txBody>
          <a:bodyPr/>
          <a:lstStyle/>
          <a:p>
            <a:pPr defTabSz="1828800"/>
            <a:endParaRPr lang="en-US" sz="3600">
              <a:solidFill>
                <a:prstClr val="black"/>
              </a:solidFill>
              <a:latin typeface="Calibri" panose="020F0502020204030204"/>
            </a:endParaRPr>
          </a:p>
        </p:txBody>
      </p:sp>
      <p:sp>
        <p:nvSpPr>
          <p:cNvPr id="17" name="Text 15"/>
          <p:cNvSpPr/>
          <p:nvPr/>
        </p:nvSpPr>
        <p:spPr>
          <a:xfrm>
            <a:off x="786384" y="7077456"/>
            <a:ext cx="1005840" cy="1280160"/>
          </a:xfrm>
          <a:prstGeom prst="rect">
            <a:avLst/>
          </a:prstGeom>
          <a:noFill/>
          <a:ln/>
        </p:spPr>
        <p:txBody>
          <a:bodyPr wrap="square" lIns="0" tIns="0" rIns="0" bIns="0" rtlCol="0" anchor="ctr"/>
          <a:lstStyle/>
          <a:p>
            <a:pPr algn="ctr" defTabSz="1828800"/>
            <a:r>
              <a:rPr lang="en-US" sz="4400" dirty="0">
                <a:solidFill>
                  <a:srgbClr val="090909"/>
                </a:solidFill>
                <a:latin typeface="Calibri" panose="020F0502020204030204"/>
              </a:rPr>
              <a:t>🚫</a:t>
            </a:r>
            <a:endParaRPr lang="en-US" sz="4400" dirty="0">
              <a:solidFill>
                <a:prstClr val="black"/>
              </a:solidFill>
              <a:latin typeface="Calibri" panose="020F0502020204030204"/>
            </a:endParaRPr>
          </a:p>
        </p:txBody>
      </p:sp>
      <p:sp>
        <p:nvSpPr>
          <p:cNvPr id="18" name="Text 16"/>
          <p:cNvSpPr/>
          <p:nvPr/>
        </p:nvSpPr>
        <p:spPr>
          <a:xfrm>
            <a:off x="1920240" y="6528816"/>
            <a:ext cx="6675120" cy="731520"/>
          </a:xfrm>
          <a:prstGeom prst="rect">
            <a:avLst/>
          </a:prstGeom>
          <a:noFill/>
          <a:ln/>
        </p:spPr>
        <p:txBody>
          <a:bodyPr wrap="square" lIns="0" tIns="0" rIns="0" bIns="0" rtlCol="0" anchor="ctr"/>
          <a:lstStyle/>
          <a:p>
            <a:pPr defTabSz="1828800"/>
            <a:r>
              <a:rPr lang="en-US" sz="2600" b="1" dirty="0">
                <a:solidFill>
                  <a:srgbClr val="111111"/>
                </a:solidFill>
                <a:latin typeface="Calibri" pitchFamily="34" charset="0"/>
                <a:ea typeface="Calibri" pitchFamily="34" charset="-122"/>
                <a:cs typeface="Calibri" pitchFamily="34" charset="-120"/>
              </a:rPr>
              <a:t>No Substitution</a:t>
            </a:r>
            <a:endParaRPr lang="en-US" sz="2600" dirty="0">
              <a:solidFill>
                <a:prstClr val="black"/>
              </a:solidFill>
              <a:latin typeface="Calibri" panose="020F0502020204030204"/>
            </a:endParaRPr>
          </a:p>
        </p:txBody>
      </p:sp>
      <p:sp>
        <p:nvSpPr>
          <p:cNvPr id="19" name="Text 17"/>
          <p:cNvSpPr/>
          <p:nvPr/>
        </p:nvSpPr>
        <p:spPr>
          <a:xfrm>
            <a:off x="1920240" y="7296912"/>
            <a:ext cx="6675120" cy="1645920"/>
          </a:xfrm>
          <a:prstGeom prst="rect">
            <a:avLst/>
          </a:prstGeom>
          <a:noFill/>
          <a:ln/>
        </p:spPr>
        <p:txBody>
          <a:bodyPr wrap="square" lIns="0" tIns="0" rIns="0" bIns="0" rtlCol="0" anchor="ctr"/>
          <a:lstStyle/>
          <a:p>
            <a:pPr defTabSz="1828800"/>
            <a:r>
              <a:rPr lang="en-US" sz="2300" dirty="0">
                <a:solidFill>
                  <a:srgbClr val="111111"/>
                </a:solidFill>
                <a:latin typeface="Calibri" pitchFamily="34" charset="0"/>
                <a:ea typeface="Calibri" pitchFamily="34" charset="-122"/>
                <a:cs typeface="Calibri" pitchFamily="34" charset="-120"/>
              </a:rPr>
              <a:t>AI summaries do not substitute for full document examination where required by state law or underwriting standards.</a:t>
            </a:r>
            <a:endParaRPr lang="en-US" sz="2300" dirty="0">
              <a:solidFill>
                <a:prstClr val="black"/>
              </a:solidFill>
              <a:latin typeface="Calibri" panose="020F0502020204030204"/>
            </a:endParaRPr>
          </a:p>
        </p:txBody>
      </p:sp>
      <p:sp>
        <p:nvSpPr>
          <p:cNvPr id="20" name="Shape 18"/>
          <p:cNvSpPr/>
          <p:nvPr/>
        </p:nvSpPr>
        <p:spPr>
          <a:xfrm>
            <a:off x="9235440" y="6345936"/>
            <a:ext cx="8138160" cy="2834640"/>
          </a:xfrm>
          <a:prstGeom prst="rect">
            <a:avLst/>
          </a:prstGeom>
          <a:solidFill>
            <a:srgbClr val="FFFFFF"/>
          </a:solidFill>
          <a:ln w="12700">
            <a:solidFill>
              <a:srgbClr val="F2F2F2"/>
            </a:solidFill>
            <a:prstDash val="solid"/>
          </a:ln>
          <a:effectLst>
            <a:outerShdw blurRad="101600" dist="38100" dir="8100000" algn="bl" rotWithShape="0">
              <a:srgbClr val="090909">
                <a:alpha val="12000"/>
              </a:srgbClr>
            </a:outerShdw>
          </a:effectLst>
        </p:spPr>
        <p:txBody>
          <a:bodyPr/>
          <a:lstStyle/>
          <a:p>
            <a:pPr defTabSz="1828800"/>
            <a:endParaRPr lang="en-US" sz="3600">
              <a:solidFill>
                <a:prstClr val="black"/>
              </a:solidFill>
              <a:latin typeface="Calibri" panose="020F0502020204030204"/>
            </a:endParaRPr>
          </a:p>
        </p:txBody>
      </p:sp>
      <p:sp>
        <p:nvSpPr>
          <p:cNvPr id="21" name="Shape 19"/>
          <p:cNvSpPr/>
          <p:nvPr/>
        </p:nvSpPr>
        <p:spPr>
          <a:xfrm>
            <a:off x="9235440" y="6345936"/>
            <a:ext cx="1005840" cy="2834640"/>
          </a:xfrm>
          <a:prstGeom prst="rect">
            <a:avLst/>
          </a:prstGeom>
          <a:solidFill>
            <a:srgbClr val="8E0E22"/>
          </a:solidFill>
          <a:ln w="12700">
            <a:solidFill>
              <a:srgbClr val="8E0E22"/>
            </a:solidFill>
            <a:prstDash val="solid"/>
          </a:ln>
        </p:spPr>
        <p:txBody>
          <a:bodyPr/>
          <a:lstStyle/>
          <a:p>
            <a:pPr defTabSz="1828800"/>
            <a:endParaRPr lang="en-US" sz="3600">
              <a:solidFill>
                <a:prstClr val="black"/>
              </a:solidFill>
              <a:latin typeface="Calibri" panose="020F0502020204030204"/>
            </a:endParaRPr>
          </a:p>
        </p:txBody>
      </p:sp>
      <p:sp>
        <p:nvSpPr>
          <p:cNvPr id="22" name="Text 20"/>
          <p:cNvSpPr/>
          <p:nvPr/>
        </p:nvSpPr>
        <p:spPr>
          <a:xfrm>
            <a:off x="9290304" y="7077456"/>
            <a:ext cx="1005840" cy="1280160"/>
          </a:xfrm>
          <a:prstGeom prst="rect">
            <a:avLst/>
          </a:prstGeom>
          <a:noFill/>
          <a:ln/>
        </p:spPr>
        <p:txBody>
          <a:bodyPr wrap="square" lIns="0" tIns="0" rIns="0" bIns="0" rtlCol="0" anchor="ctr"/>
          <a:lstStyle/>
          <a:p>
            <a:pPr algn="ctr" defTabSz="1828800"/>
            <a:r>
              <a:rPr lang="en-US" sz="4400" dirty="0">
                <a:solidFill>
                  <a:srgbClr val="090909"/>
                </a:solidFill>
                <a:latin typeface="Calibri" panose="020F0502020204030204"/>
              </a:rPr>
              <a:t>🗄️</a:t>
            </a:r>
            <a:endParaRPr lang="en-US" sz="4400" dirty="0">
              <a:solidFill>
                <a:prstClr val="black"/>
              </a:solidFill>
              <a:latin typeface="Calibri" panose="020F0502020204030204"/>
            </a:endParaRPr>
          </a:p>
        </p:txBody>
      </p:sp>
      <p:sp>
        <p:nvSpPr>
          <p:cNvPr id="23" name="Text 21"/>
          <p:cNvSpPr/>
          <p:nvPr/>
        </p:nvSpPr>
        <p:spPr>
          <a:xfrm>
            <a:off x="10424160" y="6528816"/>
            <a:ext cx="6675120" cy="731520"/>
          </a:xfrm>
          <a:prstGeom prst="rect">
            <a:avLst/>
          </a:prstGeom>
          <a:noFill/>
          <a:ln/>
        </p:spPr>
        <p:txBody>
          <a:bodyPr wrap="square" lIns="0" tIns="0" rIns="0" bIns="0" rtlCol="0" anchor="ctr"/>
          <a:lstStyle/>
          <a:p>
            <a:pPr defTabSz="1828800"/>
            <a:r>
              <a:rPr lang="en-US" sz="2600" b="1" dirty="0">
                <a:solidFill>
                  <a:srgbClr val="111111"/>
                </a:solidFill>
                <a:latin typeface="Calibri" pitchFamily="34" charset="0"/>
                <a:ea typeface="Calibri" pitchFamily="34" charset="-122"/>
                <a:cs typeface="Calibri" pitchFamily="34" charset="-120"/>
              </a:rPr>
              <a:t>Data Retention</a:t>
            </a:r>
            <a:endParaRPr lang="en-US" sz="2600" dirty="0">
              <a:solidFill>
                <a:prstClr val="black"/>
              </a:solidFill>
              <a:latin typeface="Calibri" panose="020F0502020204030204"/>
            </a:endParaRPr>
          </a:p>
        </p:txBody>
      </p:sp>
      <p:sp>
        <p:nvSpPr>
          <p:cNvPr id="24" name="Text 22"/>
          <p:cNvSpPr/>
          <p:nvPr/>
        </p:nvSpPr>
        <p:spPr>
          <a:xfrm>
            <a:off x="10424160" y="7296912"/>
            <a:ext cx="6675120" cy="1645920"/>
          </a:xfrm>
          <a:prstGeom prst="rect">
            <a:avLst/>
          </a:prstGeom>
          <a:noFill/>
          <a:ln/>
        </p:spPr>
        <p:txBody>
          <a:bodyPr wrap="square" lIns="0" tIns="0" rIns="0" bIns="0" rtlCol="0" anchor="ctr"/>
          <a:lstStyle/>
          <a:p>
            <a:pPr defTabSz="1828800"/>
            <a:r>
              <a:rPr lang="en-US" sz="2300" dirty="0">
                <a:solidFill>
                  <a:srgbClr val="111111"/>
                </a:solidFill>
                <a:latin typeface="Calibri" pitchFamily="34" charset="0"/>
                <a:ea typeface="Calibri" pitchFamily="34" charset="-122"/>
                <a:cs typeface="Calibri" pitchFamily="34" charset="-120"/>
              </a:rPr>
              <a:t>Verify that AI tools' data and record retention supports the agent's regulatory and business obligations.</a:t>
            </a:r>
            <a:endParaRPr lang="en-US" sz="2300" dirty="0">
              <a:solidFill>
                <a:prstClr val="black"/>
              </a:solidFill>
              <a:latin typeface="Calibri" panose="020F0502020204030204"/>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1" cy="1"/>
          <a:chOff x="0" y="0"/>
          <a:chExt cx="1" cy="1"/>
        </a:xfrm>
      </p:grpSpPr>
      <p:sp>
        <p:nvSpPr>
          <p:cNvPr id="2" name="Shape 0"/>
          <p:cNvSpPr/>
          <p:nvPr/>
        </p:nvSpPr>
        <p:spPr>
          <a:xfrm>
            <a:off x="0" y="0"/>
            <a:ext cx="18288000" cy="1188720"/>
          </a:xfrm>
          <a:prstGeom prst="rect">
            <a:avLst/>
          </a:prstGeom>
          <a:solidFill>
            <a:srgbClr val="111111"/>
          </a:solidFill>
          <a:ln w="12700">
            <a:solidFill>
              <a:srgbClr val="111111"/>
            </a:solidFill>
            <a:prstDash val="solid"/>
          </a:ln>
        </p:spPr>
        <p:txBody>
          <a:bodyPr/>
          <a:lstStyle/>
          <a:p>
            <a:pPr defTabSz="1828800"/>
            <a:endParaRPr lang="en-US" sz="3600">
              <a:solidFill>
                <a:prstClr val="black"/>
              </a:solidFill>
              <a:latin typeface="Calibri" panose="020F0502020204030204"/>
            </a:endParaRPr>
          </a:p>
        </p:txBody>
      </p:sp>
      <p:sp>
        <p:nvSpPr>
          <p:cNvPr id="3" name="Text 1"/>
          <p:cNvSpPr/>
          <p:nvPr/>
        </p:nvSpPr>
        <p:spPr>
          <a:xfrm>
            <a:off x="914400" y="0"/>
            <a:ext cx="16459200" cy="1188720"/>
          </a:xfrm>
          <a:prstGeom prst="rect">
            <a:avLst/>
          </a:prstGeom>
          <a:noFill/>
          <a:ln/>
        </p:spPr>
        <p:txBody>
          <a:bodyPr wrap="square" lIns="0" tIns="0" rIns="0" bIns="0" rtlCol="0" anchor="ctr"/>
          <a:lstStyle/>
          <a:p>
            <a:pPr defTabSz="1828800"/>
            <a:r>
              <a:rPr lang="en-US" sz="2600" b="1" kern="0" spc="800" dirty="0">
                <a:solidFill>
                  <a:srgbClr val="C8102E"/>
                </a:solidFill>
                <a:latin typeface="Calibri" pitchFamily="34" charset="0"/>
                <a:ea typeface="Calibri" pitchFamily="34" charset="-122"/>
                <a:cs typeface="Calibri" pitchFamily="34" charset="-120"/>
              </a:rPr>
              <a:t>SECTION 4</a:t>
            </a:r>
            <a:endParaRPr lang="en-US" sz="2600" dirty="0">
              <a:solidFill>
                <a:prstClr val="black"/>
              </a:solidFill>
              <a:latin typeface="Calibri" panose="020F0502020204030204"/>
            </a:endParaRPr>
          </a:p>
        </p:txBody>
      </p:sp>
      <p:sp>
        <p:nvSpPr>
          <p:cNvPr id="4" name="Text 2"/>
          <p:cNvSpPr/>
          <p:nvPr/>
        </p:nvSpPr>
        <p:spPr>
          <a:xfrm>
            <a:off x="914400" y="1554480"/>
            <a:ext cx="16459200" cy="1188720"/>
          </a:xfrm>
          <a:prstGeom prst="rect">
            <a:avLst/>
          </a:prstGeom>
          <a:noFill/>
          <a:ln/>
        </p:spPr>
        <p:txBody>
          <a:bodyPr wrap="square" lIns="0" tIns="0" rIns="0" bIns="0" rtlCol="0" anchor="ctr"/>
          <a:lstStyle/>
          <a:p>
            <a:pPr defTabSz="1828800"/>
            <a:r>
              <a:rPr lang="en-US" sz="5200" b="1" dirty="0">
                <a:solidFill>
                  <a:srgbClr val="111111"/>
                </a:solidFill>
                <a:latin typeface="Calibri" pitchFamily="34" charset="0"/>
                <a:ea typeface="Calibri" pitchFamily="34" charset="-122"/>
                <a:cs typeface="Calibri" pitchFamily="34" charset="-120"/>
              </a:rPr>
              <a:t>Client Disclosure &amp; Communication</a:t>
            </a:r>
            <a:endParaRPr lang="en-US" sz="5200" dirty="0">
              <a:solidFill>
                <a:prstClr val="black"/>
              </a:solidFill>
              <a:latin typeface="Calibri" panose="020F0502020204030204"/>
            </a:endParaRPr>
          </a:p>
        </p:txBody>
      </p:sp>
      <p:sp>
        <p:nvSpPr>
          <p:cNvPr id="5" name="Shape 3"/>
          <p:cNvSpPr/>
          <p:nvPr/>
        </p:nvSpPr>
        <p:spPr>
          <a:xfrm>
            <a:off x="731520" y="3145536"/>
            <a:ext cx="16824960" cy="1389888"/>
          </a:xfrm>
          <a:prstGeom prst="rect">
            <a:avLst/>
          </a:prstGeom>
          <a:solidFill>
            <a:srgbClr val="FFFFFF"/>
          </a:solidFill>
          <a:ln w="12700">
            <a:solidFill>
              <a:srgbClr val="F2F2F2"/>
            </a:solidFill>
            <a:prstDash val="solid"/>
          </a:ln>
          <a:effectLst>
            <a:outerShdw blurRad="101600" dist="38100" dir="8100000" algn="bl" rotWithShape="0">
              <a:srgbClr val="090909">
                <a:alpha val="12000"/>
              </a:srgbClr>
            </a:outerShdw>
          </a:effectLst>
        </p:spPr>
        <p:txBody>
          <a:bodyPr/>
          <a:lstStyle/>
          <a:p>
            <a:pPr defTabSz="1828800"/>
            <a:endParaRPr lang="en-US" sz="3600">
              <a:solidFill>
                <a:prstClr val="black"/>
              </a:solidFill>
              <a:latin typeface="Calibri" panose="020F0502020204030204"/>
            </a:endParaRPr>
          </a:p>
        </p:txBody>
      </p:sp>
      <p:sp>
        <p:nvSpPr>
          <p:cNvPr id="6" name="Shape 4"/>
          <p:cNvSpPr/>
          <p:nvPr/>
        </p:nvSpPr>
        <p:spPr>
          <a:xfrm>
            <a:off x="731520" y="3145536"/>
            <a:ext cx="109728" cy="1389888"/>
          </a:xfrm>
          <a:prstGeom prst="rect">
            <a:avLst/>
          </a:prstGeom>
          <a:solidFill>
            <a:srgbClr val="C8102E"/>
          </a:solidFill>
          <a:ln w="12700">
            <a:solidFill>
              <a:srgbClr val="C8102E"/>
            </a:solidFill>
            <a:prstDash val="solid"/>
          </a:ln>
        </p:spPr>
        <p:txBody>
          <a:bodyPr/>
          <a:lstStyle/>
          <a:p>
            <a:pPr defTabSz="1828800"/>
            <a:endParaRPr lang="en-US" sz="3600">
              <a:solidFill>
                <a:prstClr val="black"/>
              </a:solidFill>
              <a:latin typeface="Calibri" panose="020F0502020204030204"/>
            </a:endParaRPr>
          </a:p>
        </p:txBody>
      </p:sp>
      <p:sp>
        <p:nvSpPr>
          <p:cNvPr id="7" name="Text 5"/>
          <p:cNvSpPr/>
          <p:nvPr/>
        </p:nvSpPr>
        <p:spPr>
          <a:xfrm>
            <a:off x="1060704" y="3255264"/>
            <a:ext cx="4023360" cy="585216"/>
          </a:xfrm>
          <a:prstGeom prst="rect">
            <a:avLst/>
          </a:prstGeom>
          <a:noFill/>
          <a:ln/>
        </p:spPr>
        <p:txBody>
          <a:bodyPr wrap="square" lIns="0" tIns="0" rIns="0" bIns="0" rtlCol="0" anchor="ctr"/>
          <a:lstStyle/>
          <a:p>
            <a:pPr defTabSz="1828800"/>
            <a:r>
              <a:rPr lang="en-US" sz="2400" b="1" dirty="0">
                <a:solidFill>
                  <a:srgbClr val="8E0E22"/>
                </a:solidFill>
                <a:latin typeface="Calibri" pitchFamily="34" charset="0"/>
                <a:ea typeface="Calibri" pitchFamily="34" charset="-122"/>
                <a:cs typeface="Calibri" pitchFamily="34" charset="-120"/>
              </a:rPr>
              <a:t>Monitor Requirements</a:t>
            </a:r>
            <a:endParaRPr lang="en-US" sz="2400" dirty="0">
              <a:solidFill>
                <a:prstClr val="black"/>
              </a:solidFill>
              <a:latin typeface="Calibri" panose="020F0502020204030204"/>
            </a:endParaRPr>
          </a:p>
        </p:txBody>
      </p:sp>
      <p:sp>
        <p:nvSpPr>
          <p:cNvPr id="8" name="Text 6"/>
          <p:cNvSpPr/>
          <p:nvPr/>
        </p:nvSpPr>
        <p:spPr>
          <a:xfrm>
            <a:off x="1060704" y="3840480"/>
            <a:ext cx="16276320" cy="585216"/>
          </a:xfrm>
          <a:prstGeom prst="rect">
            <a:avLst/>
          </a:prstGeom>
          <a:noFill/>
          <a:ln/>
        </p:spPr>
        <p:txBody>
          <a:bodyPr wrap="square" lIns="0" tIns="0" rIns="0" bIns="0" rtlCol="0" anchor="ctr"/>
          <a:lstStyle/>
          <a:p>
            <a:pPr defTabSz="1828800"/>
            <a:r>
              <a:rPr lang="en-US" sz="2300" dirty="0">
                <a:solidFill>
                  <a:srgbClr val="111111"/>
                </a:solidFill>
                <a:latin typeface="Calibri" pitchFamily="34" charset="0"/>
                <a:ea typeface="Calibri" pitchFamily="34" charset="-122"/>
                <a:cs typeface="Calibri" pitchFamily="34" charset="-120"/>
              </a:rPr>
              <a:t>Agents are responsible for monitoring and complying with evolving federal, state, and local AI disclosure requirements.</a:t>
            </a:r>
            <a:endParaRPr lang="en-US" sz="2300" dirty="0">
              <a:solidFill>
                <a:prstClr val="black"/>
              </a:solidFill>
              <a:latin typeface="Calibri" panose="020F0502020204030204"/>
            </a:endParaRPr>
          </a:p>
        </p:txBody>
      </p:sp>
      <p:sp>
        <p:nvSpPr>
          <p:cNvPr id="9" name="Shape 7"/>
          <p:cNvSpPr/>
          <p:nvPr/>
        </p:nvSpPr>
        <p:spPr>
          <a:xfrm>
            <a:off x="731520" y="4754880"/>
            <a:ext cx="16824960" cy="1389888"/>
          </a:xfrm>
          <a:prstGeom prst="rect">
            <a:avLst/>
          </a:prstGeom>
          <a:solidFill>
            <a:srgbClr val="FFFFFF"/>
          </a:solidFill>
          <a:ln w="12700">
            <a:solidFill>
              <a:srgbClr val="F2F2F2"/>
            </a:solidFill>
            <a:prstDash val="solid"/>
          </a:ln>
          <a:effectLst>
            <a:outerShdw blurRad="101600" dist="38100" dir="8100000" algn="bl" rotWithShape="0">
              <a:srgbClr val="090909">
                <a:alpha val="12000"/>
              </a:srgbClr>
            </a:outerShdw>
          </a:effectLst>
        </p:spPr>
        <p:txBody>
          <a:bodyPr/>
          <a:lstStyle/>
          <a:p>
            <a:pPr defTabSz="1828800"/>
            <a:endParaRPr lang="en-US" sz="3600">
              <a:solidFill>
                <a:prstClr val="black"/>
              </a:solidFill>
              <a:latin typeface="Calibri" panose="020F0502020204030204"/>
            </a:endParaRPr>
          </a:p>
        </p:txBody>
      </p:sp>
      <p:sp>
        <p:nvSpPr>
          <p:cNvPr id="10" name="Shape 8"/>
          <p:cNvSpPr/>
          <p:nvPr/>
        </p:nvSpPr>
        <p:spPr>
          <a:xfrm>
            <a:off x="731520" y="4754880"/>
            <a:ext cx="109728" cy="1389888"/>
          </a:xfrm>
          <a:prstGeom prst="rect">
            <a:avLst/>
          </a:prstGeom>
          <a:solidFill>
            <a:srgbClr val="C8102E"/>
          </a:solidFill>
          <a:ln w="12700">
            <a:solidFill>
              <a:srgbClr val="C8102E"/>
            </a:solidFill>
            <a:prstDash val="solid"/>
          </a:ln>
        </p:spPr>
        <p:txBody>
          <a:bodyPr/>
          <a:lstStyle/>
          <a:p>
            <a:pPr defTabSz="1828800"/>
            <a:endParaRPr lang="en-US" sz="3600">
              <a:solidFill>
                <a:prstClr val="black"/>
              </a:solidFill>
              <a:latin typeface="Calibri" panose="020F0502020204030204"/>
            </a:endParaRPr>
          </a:p>
        </p:txBody>
      </p:sp>
      <p:sp>
        <p:nvSpPr>
          <p:cNvPr id="11" name="Text 9"/>
          <p:cNvSpPr/>
          <p:nvPr/>
        </p:nvSpPr>
        <p:spPr>
          <a:xfrm>
            <a:off x="1060704" y="4864608"/>
            <a:ext cx="4023360" cy="585216"/>
          </a:xfrm>
          <a:prstGeom prst="rect">
            <a:avLst/>
          </a:prstGeom>
          <a:noFill/>
          <a:ln/>
        </p:spPr>
        <p:txBody>
          <a:bodyPr wrap="square" lIns="0" tIns="0" rIns="0" bIns="0" rtlCol="0" anchor="ctr"/>
          <a:lstStyle/>
          <a:p>
            <a:pPr defTabSz="1828800"/>
            <a:r>
              <a:rPr lang="en-US" sz="2400" b="1" dirty="0">
                <a:solidFill>
                  <a:srgbClr val="8E0E22"/>
                </a:solidFill>
                <a:latin typeface="Calibri" pitchFamily="34" charset="0"/>
                <a:ea typeface="Calibri" pitchFamily="34" charset="-122"/>
                <a:cs typeface="Calibri" pitchFamily="34" charset="-120"/>
              </a:rPr>
              <a:t>Client Expectations</a:t>
            </a:r>
            <a:endParaRPr lang="en-US" sz="2400" dirty="0">
              <a:solidFill>
                <a:prstClr val="black"/>
              </a:solidFill>
              <a:latin typeface="Calibri" panose="020F0502020204030204"/>
            </a:endParaRPr>
          </a:p>
        </p:txBody>
      </p:sp>
      <p:sp>
        <p:nvSpPr>
          <p:cNvPr id="12" name="Text 10"/>
          <p:cNvSpPr/>
          <p:nvPr/>
        </p:nvSpPr>
        <p:spPr>
          <a:xfrm>
            <a:off x="1060704" y="5449824"/>
            <a:ext cx="16276320" cy="585216"/>
          </a:xfrm>
          <a:prstGeom prst="rect">
            <a:avLst/>
          </a:prstGeom>
          <a:noFill/>
          <a:ln/>
        </p:spPr>
        <p:txBody>
          <a:bodyPr wrap="square" lIns="0" tIns="0" rIns="0" bIns="0" rtlCol="0" anchor="ctr"/>
          <a:lstStyle/>
          <a:p>
            <a:pPr defTabSz="1828800"/>
            <a:r>
              <a:rPr lang="en-US" sz="2300" dirty="0">
                <a:solidFill>
                  <a:srgbClr val="111111"/>
                </a:solidFill>
                <a:latin typeface="Calibri" pitchFamily="34" charset="0"/>
                <a:ea typeface="Calibri" pitchFamily="34" charset="-122"/>
                <a:cs typeface="Calibri" pitchFamily="34" charset="-120"/>
              </a:rPr>
              <a:t>Clients may expect to be informed when AI is used in any part of the title examination process.</a:t>
            </a:r>
            <a:endParaRPr lang="en-US" sz="2300" dirty="0">
              <a:solidFill>
                <a:prstClr val="black"/>
              </a:solidFill>
              <a:latin typeface="Calibri" panose="020F0502020204030204"/>
            </a:endParaRPr>
          </a:p>
        </p:txBody>
      </p:sp>
      <p:sp>
        <p:nvSpPr>
          <p:cNvPr id="13" name="Shape 11"/>
          <p:cNvSpPr/>
          <p:nvPr/>
        </p:nvSpPr>
        <p:spPr>
          <a:xfrm>
            <a:off x="731520" y="6364224"/>
            <a:ext cx="16824960" cy="1389888"/>
          </a:xfrm>
          <a:prstGeom prst="rect">
            <a:avLst/>
          </a:prstGeom>
          <a:solidFill>
            <a:srgbClr val="FFFFFF"/>
          </a:solidFill>
          <a:ln w="12700">
            <a:solidFill>
              <a:srgbClr val="F2F2F2"/>
            </a:solidFill>
            <a:prstDash val="solid"/>
          </a:ln>
          <a:effectLst>
            <a:outerShdw blurRad="101600" dist="38100" dir="8100000" algn="bl" rotWithShape="0">
              <a:srgbClr val="090909">
                <a:alpha val="12000"/>
              </a:srgbClr>
            </a:outerShdw>
          </a:effectLst>
        </p:spPr>
        <p:txBody>
          <a:bodyPr/>
          <a:lstStyle/>
          <a:p>
            <a:pPr defTabSz="1828800"/>
            <a:endParaRPr lang="en-US" sz="3600">
              <a:solidFill>
                <a:prstClr val="black"/>
              </a:solidFill>
              <a:latin typeface="Calibri" panose="020F0502020204030204"/>
            </a:endParaRPr>
          </a:p>
        </p:txBody>
      </p:sp>
      <p:sp>
        <p:nvSpPr>
          <p:cNvPr id="14" name="Shape 12"/>
          <p:cNvSpPr/>
          <p:nvPr/>
        </p:nvSpPr>
        <p:spPr>
          <a:xfrm>
            <a:off x="731520" y="6364224"/>
            <a:ext cx="109728" cy="1389888"/>
          </a:xfrm>
          <a:prstGeom prst="rect">
            <a:avLst/>
          </a:prstGeom>
          <a:solidFill>
            <a:srgbClr val="C8102E"/>
          </a:solidFill>
          <a:ln w="12700">
            <a:solidFill>
              <a:srgbClr val="C8102E"/>
            </a:solidFill>
            <a:prstDash val="solid"/>
          </a:ln>
        </p:spPr>
        <p:txBody>
          <a:bodyPr/>
          <a:lstStyle/>
          <a:p>
            <a:pPr defTabSz="1828800"/>
            <a:endParaRPr lang="en-US" sz="3600">
              <a:solidFill>
                <a:prstClr val="black"/>
              </a:solidFill>
              <a:latin typeface="Calibri" panose="020F0502020204030204"/>
            </a:endParaRPr>
          </a:p>
        </p:txBody>
      </p:sp>
      <p:sp>
        <p:nvSpPr>
          <p:cNvPr id="15" name="Text 13"/>
          <p:cNvSpPr/>
          <p:nvPr/>
        </p:nvSpPr>
        <p:spPr>
          <a:xfrm>
            <a:off x="1060704" y="6473952"/>
            <a:ext cx="4023360" cy="585216"/>
          </a:xfrm>
          <a:prstGeom prst="rect">
            <a:avLst/>
          </a:prstGeom>
          <a:noFill/>
          <a:ln/>
        </p:spPr>
        <p:txBody>
          <a:bodyPr wrap="square" lIns="0" tIns="0" rIns="0" bIns="0" rtlCol="0" anchor="ctr"/>
          <a:lstStyle/>
          <a:p>
            <a:pPr defTabSz="1828800"/>
            <a:r>
              <a:rPr lang="en-US" sz="2400" b="1" dirty="0">
                <a:solidFill>
                  <a:srgbClr val="8E0E22"/>
                </a:solidFill>
                <a:latin typeface="Calibri" pitchFamily="34" charset="0"/>
                <a:ea typeface="Calibri" pitchFamily="34" charset="-122"/>
                <a:cs typeface="Calibri" pitchFamily="34" charset="-120"/>
              </a:rPr>
              <a:t>Disclosure Timing</a:t>
            </a:r>
            <a:endParaRPr lang="en-US" sz="2400" dirty="0">
              <a:solidFill>
                <a:prstClr val="black"/>
              </a:solidFill>
              <a:latin typeface="Calibri" panose="020F0502020204030204"/>
            </a:endParaRPr>
          </a:p>
        </p:txBody>
      </p:sp>
      <p:sp>
        <p:nvSpPr>
          <p:cNvPr id="16" name="Text 14"/>
          <p:cNvSpPr/>
          <p:nvPr/>
        </p:nvSpPr>
        <p:spPr>
          <a:xfrm>
            <a:off x="1060704" y="7059168"/>
            <a:ext cx="16276320" cy="585216"/>
          </a:xfrm>
          <a:prstGeom prst="rect">
            <a:avLst/>
          </a:prstGeom>
          <a:noFill/>
          <a:ln/>
        </p:spPr>
        <p:txBody>
          <a:bodyPr wrap="square" lIns="0" tIns="0" rIns="0" bIns="0" rtlCol="0" anchor="ctr"/>
          <a:lstStyle/>
          <a:p>
            <a:pPr defTabSz="1828800"/>
            <a:r>
              <a:rPr lang="en-US" sz="2300" dirty="0">
                <a:solidFill>
                  <a:srgbClr val="111111"/>
                </a:solidFill>
                <a:latin typeface="Calibri" pitchFamily="34" charset="0"/>
                <a:ea typeface="Calibri" pitchFamily="34" charset="-122"/>
                <a:cs typeface="Calibri" pitchFamily="34" charset="-120"/>
              </a:rPr>
              <a:t>Any disclosure regarding use of AI should be clear, prominent, and provided before services are rendered.</a:t>
            </a:r>
            <a:endParaRPr lang="en-US" sz="2300" dirty="0">
              <a:solidFill>
                <a:prstClr val="black"/>
              </a:solidFill>
              <a:latin typeface="Calibri" panose="020F0502020204030204"/>
            </a:endParaRPr>
          </a:p>
        </p:txBody>
      </p:sp>
      <p:sp>
        <p:nvSpPr>
          <p:cNvPr id="17" name="Shape 15"/>
          <p:cNvSpPr/>
          <p:nvPr/>
        </p:nvSpPr>
        <p:spPr>
          <a:xfrm>
            <a:off x="731520" y="7973568"/>
            <a:ext cx="16824960" cy="1389888"/>
          </a:xfrm>
          <a:prstGeom prst="rect">
            <a:avLst/>
          </a:prstGeom>
          <a:solidFill>
            <a:srgbClr val="FFFFFF"/>
          </a:solidFill>
          <a:ln w="12700">
            <a:solidFill>
              <a:srgbClr val="F2F2F2"/>
            </a:solidFill>
            <a:prstDash val="solid"/>
          </a:ln>
          <a:effectLst>
            <a:outerShdw blurRad="101600" dist="38100" dir="8100000" algn="bl" rotWithShape="0">
              <a:srgbClr val="090909">
                <a:alpha val="12000"/>
              </a:srgbClr>
            </a:outerShdw>
          </a:effectLst>
        </p:spPr>
        <p:txBody>
          <a:bodyPr/>
          <a:lstStyle/>
          <a:p>
            <a:pPr defTabSz="1828800"/>
            <a:endParaRPr lang="en-US" sz="3600">
              <a:solidFill>
                <a:prstClr val="black"/>
              </a:solidFill>
              <a:latin typeface="Calibri" panose="020F0502020204030204"/>
            </a:endParaRPr>
          </a:p>
        </p:txBody>
      </p:sp>
      <p:sp>
        <p:nvSpPr>
          <p:cNvPr id="18" name="Shape 16"/>
          <p:cNvSpPr/>
          <p:nvPr/>
        </p:nvSpPr>
        <p:spPr>
          <a:xfrm>
            <a:off x="731520" y="7973568"/>
            <a:ext cx="109728" cy="1389888"/>
          </a:xfrm>
          <a:prstGeom prst="rect">
            <a:avLst/>
          </a:prstGeom>
          <a:solidFill>
            <a:srgbClr val="C8102E"/>
          </a:solidFill>
          <a:ln w="12700">
            <a:solidFill>
              <a:srgbClr val="C8102E"/>
            </a:solidFill>
            <a:prstDash val="solid"/>
          </a:ln>
        </p:spPr>
        <p:txBody>
          <a:bodyPr/>
          <a:lstStyle/>
          <a:p>
            <a:pPr defTabSz="1828800"/>
            <a:endParaRPr lang="en-US" sz="3600">
              <a:solidFill>
                <a:prstClr val="black"/>
              </a:solidFill>
              <a:latin typeface="Calibri" panose="020F0502020204030204"/>
            </a:endParaRPr>
          </a:p>
        </p:txBody>
      </p:sp>
      <p:sp>
        <p:nvSpPr>
          <p:cNvPr id="19" name="Text 17"/>
          <p:cNvSpPr/>
          <p:nvPr/>
        </p:nvSpPr>
        <p:spPr>
          <a:xfrm>
            <a:off x="1060704" y="8083296"/>
            <a:ext cx="4023360" cy="585216"/>
          </a:xfrm>
          <a:prstGeom prst="rect">
            <a:avLst/>
          </a:prstGeom>
          <a:noFill/>
          <a:ln/>
        </p:spPr>
        <p:txBody>
          <a:bodyPr wrap="square" lIns="0" tIns="0" rIns="0" bIns="0" rtlCol="0" anchor="ctr"/>
          <a:lstStyle/>
          <a:p>
            <a:pPr defTabSz="1828800"/>
            <a:r>
              <a:rPr lang="en-US" sz="2400" b="1" dirty="0">
                <a:solidFill>
                  <a:srgbClr val="8E0E22"/>
                </a:solidFill>
                <a:latin typeface="Calibri" pitchFamily="34" charset="0"/>
                <a:ea typeface="Calibri" pitchFamily="34" charset="-122"/>
                <a:cs typeface="Calibri" pitchFamily="34" charset="-120"/>
              </a:rPr>
              <a:t>Retained Accountability</a:t>
            </a:r>
            <a:endParaRPr lang="en-US" sz="2400" dirty="0">
              <a:solidFill>
                <a:prstClr val="black"/>
              </a:solidFill>
              <a:latin typeface="Calibri" panose="020F0502020204030204"/>
            </a:endParaRPr>
          </a:p>
        </p:txBody>
      </p:sp>
      <p:sp>
        <p:nvSpPr>
          <p:cNvPr id="20" name="Text 18"/>
          <p:cNvSpPr/>
          <p:nvPr/>
        </p:nvSpPr>
        <p:spPr>
          <a:xfrm>
            <a:off x="1060704" y="8668512"/>
            <a:ext cx="16276320" cy="585216"/>
          </a:xfrm>
          <a:prstGeom prst="rect">
            <a:avLst/>
          </a:prstGeom>
          <a:noFill/>
          <a:ln/>
        </p:spPr>
        <p:txBody>
          <a:bodyPr wrap="square" lIns="0" tIns="0" rIns="0" bIns="0" rtlCol="0" anchor="ctr"/>
          <a:lstStyle/>
          <a:p>
            <a:pPr defTabSz="1828800"/>
            <a:r>
              <a:rPr lang="en-US" sz="2300" dirty="0">
                <a:solidFill>
                  <a:srgbClr val="111111"/>
                </a:solidFill>
                <a:latin typeface="Calibri" pitchFamily="34" charset="0"/>
                <a:ea typeface="Calibri" pitchFamily="34" charset="-122"/>
                <a:cs typeface="Calibri" pitchFamily="34" charset="-120"/>
              </a:rPr>
              <a:t>Even if AI use is disclosed, responsibility for accuracy remains with the title agent.</a:t>
            </a:r>
            <a:endParaRPr lang="en-US" sz="2300" dirty="0">
              <a:solidFill>
                <a:prstClr val="black"/>
              </a:solidFill>
              <a:latin typeface="Calibri" panose="020F0502020204030204"/>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1" cy="1"/>
          <a:chOff x="0" y="0"/>
          <a:chExt cx="1" cy="1"/>
        </a:xfrm>
      </p:grpSpPr>
      <p:sp>
        <p:nvSpPr>
          <p:cNvPr id="2" name="Shape 0"/>
          <p:cNvSpPr/>
          <p:nvPr/>
        </p:nvSpPr>
        <p:spPr>
          <a:xfrm>
            <a:off x="0" y="0"/>
            <a:ext cx="18288000" cy="1188720"/>
          </a:xfrm>
          <a:prstGeom prst="rect">
            <a:avLst/>
          </a:prstGeom>
          <a:solidFill>
            <a:srgbClr val="111111"/>
          </a:solidFill>
          <a:ln w="12700">
            <a:solidFill>
              <a:srgbClr val="111111"/>
            </a:solidFill>
            <a:prstDash val="solid"/>
          </a:ln>
        </p:spPr>
        <p:txBody>
          <a:bodyPr/>
          <a:lstStyle/>
          <a:p>
            <a:pPr defTabSz="1828800"/>
            <a:endParaRPr lang="en-US" sz="3600">
              <a:solidFill>
                <a:prstClr val="black"/>
              </a:solidFill>
              <a:latin typeface="Calibri" panose="020F0502020204030204"/>
            </a:endParaRPr>
          </a:p>
        </p:txBody>
      </p:sp>
      <p:sp>
        <p:nvSpPr>
          <p:cNvPr id="3" name="Text 1"/>
          <p:cNvSpPr/>
          <p:nvPr/>
        </p:nvSpPr>
        <p:spPr>
          <a:xfrm>
            <a:off x="914400" y="0"/>
            <a:ext cx="16459200" cy="1188720"/>
          </a:xfrm>
          <a:prstGeom prst="rect">
            <a:avLst/>
          </a:prstGeom>
          <a:noFill/>
          <a:ln/>
        </p:spPr>
        <p:txBody>
          <a:bodyPr wrap="square" lIns="0" tIns="0" rIns="0" bIns="0" rtlCol="0" anchor="ctr"/>
          <a:lstStyle/>
          <a:p>
            <a:pPr defTabSz="1828800"/>
            <a:r>
              <a:rPr lang="en-US" sz="2600" b="1" kern="0" spc="800" dirty="0">
                <a:solidFill>
                  <a:srgbClr val="C8102E"/>
                </a:solidFill>
                <a:latin typeface="Calibri" pitchFamily="34" charset="0"/>
                <a:ea typeface="Calibri" pitchFamily="34" charset="-122"/>
                <a:cs typeface="Calibri" pitchFamily="34" charset="-120"/>
              </a:rPr>
              <a:t>SECTION 5</a:t>
            </a:r>
            <a:endParaRPr lang="en-US" sz="2600" dirty="0">
              <a:solidFill>
                <a:prstClr val="black"/>
              </a:solidFill>
              <a:latin typeface="Calibri" panose="020F0502020204030204"/>
            </a:endParaRPr>
          </a:p>
        </p:txBody>
      </p:sp>
      <p:sp>
        <p:nvSpPr>
          <p:cNvPr id="4" name="Text 2"/>
          <p:cNvSpPr/>
          <p:nvPr/>
        </p:nvSpPr>
        <p:spPr>
          <a:xfrm>
            <a:off x="914400" y="1554480"/>
            <a:ext cx="16459200" cy="1188720"/>
          </a:xfrm>
          <a:prstGeom prst="rect">
            <a:avLst/>
          </a:prstGeom>
          <a:noFill/>
          <a:ln/>
        </p:spPr>
        <p:txBody>
          <a:bodyPr wrap="square" lIns="0" tIns="0" rIns="0" bIns="0" rtlCol="0" anchor="ctr"/>
          <a:lstStyle/>
          <a:p>
            <a:pPr defTabSz="1828800"/>
            <a:r>
              <a:rPr lang="en-US" sz="5200" b="1" dirty="0">
                <a:solidFill>
                  <a:srgbClr val="111111"/>
                </a:solidFill>
                <a:latin typeface="Calibri" pitchFamily="34" charset="0"/>
                <a:ea typeface="Calibri" pitchFamily="34" charset="-122"/>
                <a:cs typeface="Calibri" pitchFamily="34" charset="-120"/>
              </a:rPr>
              <a:t>Documentation &amp; Regulatory Compliance</a:t>
            </a:r>
            <a:endParaRPr lang="en-US" sz="5200" dirty="0">
              <a:solidFill>
                <a:prstClr val="black"/>
              </a:solidFill>
              <a:latin typeface="Calibri" panose="020F0502020204030204"/>
            </a:endParaRPr>
          </a:p>
        </p:txBody>
      </p:sp>
      <p:sp>
        <p:nvSpPr>
          <p:cNvPr id="5" name="Shape 3"/>
          <p:cNvSpPr/>
          <p:nvPr/>
        </p:nvSpPr>
        <p:spPr>
          <a:xfrm>
            <a:off x="731520" y="3108960"/>
            <a:ext cx="8138160" cy="6492240"/>
          </a:xfrm>
          <a:prstGeom prst="rect">
            <a:avLst/>
          </a:prstGeom>
          <a:solidFill>
            <a:srgbClr val="FFFFFF"/>
          </a:solidFill>
          <a:ln w="12700">
            <a:solidFill>
              <a:srgbClr val="F2F2F2"/>
            </a:solidFill>
            <a:prstDash val="solid"/>
          </a:ln>
          <a:effectLst>
            <a:outerShdw blurRad="101600" dist="38100" dir="8100000" algn="bl" rotWithShape="0">
              <a:srgbClr val="090909">
                <a:alpha val="12000"/>
              </a:srgbClr>
            </a:outerShdw>
          </a:effectLst>
        </p:spPr>
        <p:txBody>
          <a:bodyPr/>
          <a:lstStyle/>
          <a:p>
            <a:pPr defTabSz="1828800"/>
            <a:endParaRPr lang="en-US" sz="3600">
              <a:solidFill>
                <a:prstClr val="black"/>
              </a:solidFill>
              <a:latin typeface="Calibri" panose="020F0502020204030204"/>
            </a:endParaRPr>
          </a:p>
        </p:txBody>
      </p:sp>
      <p:sp>
        <p:nvSpPr>
          <p:cNvPr id="6" name="Shape 4"/>
          <p:cNvSpPr/>
          <p:nvPr/>
        </p:nvSpPr>
        <p:spPr>
          <a:xfrm>
            <a:off x="731520" y="3108960"/>
            <a:ext cx="8138160" cy="914400"/>
          </a:xfrm>
          <a:prstGeom prst="rect">
            <a:avLst/>
          </a:prstGeom>
          <a:solidFill>
            <a:srgbClr val="8E0E22"/>
          </a:solidFill>
          <a:ln w="12700">
            <a:solidFill>
              <a:srgbClr val="8E0E22"/>
            </a:solidFill>
            <a:prstDash val="solid"/>
          </a:ln>
        </p:spPr>
        <p:txBody>
          <a:bodyPr/>
          <a:lstStyle/>
          <a:p>
            <a:pPr defTabSz="1828800"/>
            <a:endParaRPr lang="en-US" sz="3600">
              <a:solidFill>
                <a:prstClr val="black"/>
              </a:solidFill>
              <a:latin typeface="Calibri" panose="020F0502020204030204"/>
            </a:endParaRPr>
          </a:p>
        </p:txBody>
      </p:sp>
      <p:sp>
        <p:nvSpPr>
          <p:cNvPr id="7" name="Text 5"/>
          <p:cNvSpPr/>
          <p:nvPr/>
        </p:nvSpPr>
        <p:spPr>
          <a:xfrm>
            <a:off x="950976" y="3108960"/>
            <a:ext cx="7680960" cy="914400"/>
          </a:xfrm>
          <a:prstGeom prst="rect">
            <a:avLst/>
          </a:prstGeom>
          <a:noFill/>
          <a:ln/>
        </p:spPr>
        <p:txBody>
          <a:bodyPr wrap="square" lIns="0" tIns="0" rIns="0" bIns="0" rtlCol="0" anchor="ctr"/>
          <a:lstStyle/>
          <a:p>
            <a:pPr defTabSz="1828800"/>
            <a:r>
              <a:rPr lang="en-US" sz="2400" b="1" kern="0" spc="400" dirty="0">
                <a:solidFill>
                  <a:srgbClr val="FFFFFF"/>
                </a:solidFill>
                <a:latin typeface="Calibri" pitchFamily="34" charset="0"/>
                <a:ea typeface="Calibri" pitchFamily="34" charset="-122"/>
                <a:cs typeface="Calibri" pitchFamily="34" charset="-120"/>
              </a:rPr>
              <a:t>ACTIONS REQUIRED</a:t>
            </a:r>
            <a:endParaRPr lang="en-US" sz="2400" dirty="0">
              <a:solidFill>
                <a:prstClr val="black"/>
              </a:solidFill>
              <a:latin typeface="Calibri" panose="020F0502020204030204"/>
            </a:endParaRPr>
          </a:p>
        </p:txBody>
      </p:sp>
      <p:sp>
        <p:nvSpPr>
          <p:cNvPr id="8" name="Text 6"/>
          <p:cNvSpPr/>
          <p:nvPr/>
        </p:nvSpPr>
        <p:spPr>
          <a:xfrm>
            <a:off x="1005840" y="4206240"/>
            <a:ext cx="7589520" cy="5120640"/>
          </a:xfrm>
          <a:prstGeom prst="rect">
            <a:avLst/>
          </a:prstGeom>
          <a:noFill/>
          <a:ln/>
        </p:spPr>
        <p:txBody>
          <a:bodyPr wrap="square" rtlCol="0" anchor="ctr"/>
          <a:lstStyle/>
          <a:p>
            <a:pPr marL="685800" indent="-685800" defTabSz="1828800">
              <a:spcAft>
                <a:spcPts val="1600"/>
              </a:spcAft>
              <a:buSzPct val="100000"/>
              <a:buFontTx/>
              <a:buChar char="•"/>
            </a:pPr>
            <a:r>
              <a:rPr lang="en-US" sz="2400" dirty="0">
                <a:solidFill>
                  <a:srgbClr val="111111"/>
                </a:solidFill>
                <a:latin typeface="Calibri" pitchFamily="34" charset="0"/>
                <a:ea typeface="Calibri" pitchFamily="34" charset="-122"/>
                <a:cs typeface="Calibri" pitchFamily="34" charset="-120"/>
              </a:rPr>
              <a:t>Evaluate applicable AI laws and regulations before deploying</a:t>
            </a:r>
            <a:endParaRPr lang="en-US" sz="2400" dirty="0">
              <a:solidFill>
                <a:prstClr val="black"/>
              </a:solidFill>
              <a:latin typeface="Calibri" panose="020F0502020204030204"/>
            </a:endParaRPr>
          </a:p>
          <a:p>
            <a:pPr marL="685800" indent="-685800" defTabSz="1828800">
              <a:spcAft>
                <a:spcPts val="1600"/>
              </a:spcAft>
              <a:buSzPct val="100000"/>
              <a:buFontTx/>
              <a:buChar char="•"/>
            </a:pPr>
            <a:r>
              <a:rPr lang="en-US" sz="2400" dirty="0">
                <a:solidFill>
                  <a:srgbClr val="111111"/>
                </a:solidFill>
                <a:latin typeface="Calibri" pitchFamily="34" charset="0"/>
                <a:ea typeface="Calibri" pitchFamily="34" charset="-122"/>
                <a:cs typeface="Calibri" pitchFamily="34" charset="-120"/>
              </a:rPr>
              <a:t>Maintain detailed records of AI usage, performance, errors &amp; corrective actions</a:t>
            </a:r>
            <a:endParaRPr lang="en-US" sz="2400" dirty="0">
              <a:solidFill>
                <a:prstClr val="black"/>
              </a:solidFill>
              <a:latin typeface="Calibri" panose="020F0502020204030204"/>
            </a:endParaRPr>
          </a:p>
          <a:p>
            <a:pPr marL="685800" indent="-685800" defTabSz="1828800">
              <a:spcAft>
                <a:spcPts val="1600"/>
              </a:spcAft>
              <a:buSzPct val="100000"/>
              <a:buFontTx/>
              <a:buChar char="•"/>
            </a:pPr>
            <a:r>
              <a:rPr lang="en-US" sz="2400" dirty="0">
                <a:solidFill>
                  <a:srgbClr val="111111"/>
                </a:solidFill>
                <a:latin typeface="Calibri" pitchFamily="34" charset="0"/>
                <a:ea typeface="Calibri" pitchFamily="34" charset="-122"/>
                <a:cs typeface="Calibri" pitchFamily="34" charset="-120"/>
              </a:rPr>
              <a:t>Document testing, auditing, and quality control procedures</a:t>
            </a:r>
            <a:endParaRPr lang="en-US" sz="2400" dirty="0">
              <a:solidFill>
                <a:prstClr val="black"/>
              </a:solidFill>
              <a:latin typeface="Calibri" panose="020F0502020204030204"/>
            </a:endParaRPr>
          </a:p>
          <a:p>
            <a:pPr marL="685800" indent="-685800" defTabSz="1828800">
              <a:spcAft>
                <a:spcPts val="1600"/>
              </a:spcAft>
              <a:buSzPct val="100000"/>
              <a:buFontTx/>
              <a:buChar char="•"/>
            </a:pPr>
            <a:r>
              <a:rPr lang="en-US" sz="2400" dirty="0">
                <a:solidFill>
                  <a:srgbClr val="111111"/>
                </a:solidFill>
                <a:latin typeface="Calibri" pitchFamily="34" charset="0"/>
                <a:ea typeface="Calibri" pitchFamily="34" charset="-122"/>
                <a:cs typeface="Calibri" pitchFamily="34" charset="-120"/>
              </a:rPr>
              <a:t>Confirm AI-assisted workflows comply with all state laws and approved methodologies</a:t>
            </a:r>
            <a:endParaRPr lang="en-US" sz="2400" dirty="0">
              <a:solidFill>
                <a:prstClr val="black"/>
              </a:solidFill>
              <a:latin typeface="Calibri" panose="020F0502020204030204"/>
            </a:endParaRPr>
          </a:p>
        </p:txBody>
      </p:sp>
      <p:sp>
        <p:nvSpPr>
          <p:cNvPr id="9" name="Shape 7"/>
          <p:cNvSpPr/>
          <p:nvPr/>
        </p:nvSpPr>
        <p:spPr>
          <a:xfrm>
            <a:off x="9418320" y="3108960"/>
            <a:ext cx="8138160" cy="6492240"/>
          </a:xfrm>
          <a:prstGeom prst="rect">
            <a:avLst/>
          </a:prstGeom>
          <a:solidFill>
            <a:srgbClr val="FFFFFF"/>
          </a:solidFill>
          <a:ln w="12700">
            <a:solidFill>
              <a:srgbClr val="F2F2F2"/>
            </a:solidFill>
            <a:prstDash val="solid"/>
          </a:ln>
          <a:effectLst>
            <a:outerShdw blurRad="101600" dist="38100" dir="8100000" algn="bl" rotWithShape="0">
              <a:srgbClr val="090909">
                <a:alpha val="12000"/>
              </a:srgbClr>
            </a:outerShdw>
          </a:effectLst>
        </p:spPr>
        <p:txBody>
          <a:bodyPr/>
          <a:lstStyle/>
          <a:p>
            <a:pPr defTabSz="1828800"/>
            <a:endParaRPr lang="en-US" sz="3600">
              <a:solidFill>
                <a:prstClr val="black"/>
              </a:solidFill>
              <a:latin typeface="Calibri" panose="020F0502020204030204"/>
            </a:endParaRPr>
          </a:p>
        </p:txBody>
      </p:sp>
      <p:sp>
        <p:nvSpPr>
          <p:cNvPr id="10" name="Shape 8"/>
          <p:cNvSpPr/>
          <p:nvPr/>
        </p:nvSpPr>
        <p:spPr>
          <a:xfrm>
            <a:off x="9418320" y="3108960"/>
            <a:ext cx="8138160" cy="914400"/>
          </a:xfrm>
          <a:prstGeom prst="rect">
            <a:avLst/>
          </a:prstGeom>
          <a:solidFill>
            <a:srgbClr val="8E0E22"/>
          </a:solidFill>
          <a:ln w="12700">
            <a:solidFill>
              <a:srgbClr val="8E0E22"/>
            </a:solidFill>
            <a:prstDash val="solid"/>
          </a:ln>
        </p:spPr>
        <p:txBody>
          <a:bodyPr/>
          <a:lstStyle/>
          <a:p>
            <a:pPr defTabSz="1828800"/>
            <a:endParaRPr lang="en-US" sz="3600">
              <a:solidFill>
                <a:prstClr val="black"/>
              </a:solidFill>
              <a:latin typeface="Calibri" panose="020F0502020204030204"/>
            </a:endParaRPr>
          </a:p>
        </p:txBody>
      </p:sp>
      <p:sp>
        <p:nvSpPr>
          <p:cNvPr id="11" name="Text 9"/>
          <p:cNvSpPr/>
          <p:nvPr/>
        </p:nvSpPr>
        <p:spPr>
          <a:xfrm>
            <a:off x="9637776" y="3108960"/>
            <a:ext cx="7680960" cy="914400"/>
          </a:xfrm>
          <a:prstGeom prst="rect">
            <a:avLst/>
          </a:prstGeom>
          <a:noFill/>
          <a:ln/>
        </p:spPr>
        <p:txBody>
          <a:bodyPr wrap="square" lIns="0" tIns="0" rIns="0" bIns="0" rtlCol="0" anchor="ctr"/>
          <a:lstStyle/>
          <a:p>
            <a:pPr defTabSz="1828800"/>
            <a:r>
              <a:rPr lang="en-US" sz="2400" b="1" kern="0" spc="400" dirty="0">
                <a:solidFill>
                  <a:srgbClr val="FFFFFF"/>
                </a:solidFill>
                <a:latin typeface="Calibri" pitchFamily="34" charset="0"/>
                <a:ea typeface="Calibri" pitchFamily="34" charset="-122"/>
                <a:cs typeface="Calibri" pitchFamily="34" charset="-120"/>
              </a:rPr>
              <a:t>REGULATORY AWARENESS</a:t>
            </a:r>
            <a:endParaRPr lang="en-US" sz="2400" dirty="0">
              <a:solidFill>
                <a:prstClr val="black"/>
              </a:solidFill>
              <a:latin typeface="Calibri" panose="020F0502020204030204"/>
            </a:endParaRPr>
          </a:p>
        </p:txBody>
      </p:sp>
      <p:sp>
        <p:nvSpPr>
          <p:cNvPr id="12" name="Text 10"/>
          <p:cNvSpPr/>
          <p:nvPr/>
        </p:nvSpPr>
        <p:spPr>
          <a:xfrm>
            <a:off x="9656064" y="4206240"/>
            <a:ext cx="7589520" cy="5120640"/>
          </a:xfrm>
          <a:prstGeom prst="rect">
            <a:avLst/>
          </a:prstGeom>
          <a:noFill/>
          <a:ln/>
        </p:spPr>
        <p:txBody>
          <a:bodyPr wrap="square" rtlCol="0" anchor="ctr"/>
          <a:lstStyle/>
          <a:p>
            <a:pPr defTabSz="1828800">
              <a:spcAft>
                <a:spcPts val="1200"/>
              </a:spcAft>
            </a:pPr>
            <a:r>
              <a:rPr lang="en-US" sz="2400" b="1" dirty="0">
                <a:solidFill>
                  <a:srgbClr val="111111"/>
                </a:solidFill>
                <a:latin typeface="Calibri" pitchFamily="34" charset="0"/>
                <a:ea typeface="Calibri" pitchFamily="34" charset="-122"/>
                <a:cs typeface="Calibri" pitchFamily="34" charset="-120"/>
              </a:rPr>
              <a:t>Insurance regulators may evaluate AI use through:</a:t>
            </a:r>
            <a:endParaRPr lang="en-US" sz="2400" dirty="0">
              <a:solidFill>
                <a:prstClr val="black"/>
              </a:solidFill>
              <a:latin typeface="Calibri" panose="020F0502020204030204"/>
            </a:endParaRPr>
          </a:p>
          <a:p>
            <a:pPr marL="685800" indent="-685800" defTabSz="1828800">
              <a:spcAft>
                <a:spcPts val="1200"/>
              </a:spcAft>
              <a:buSzPct val="100000"/>
              <a:buFontTx/>
              <a:buChar char="•"/>
            </a:pPr>
            <a:r>
              <a:rPr lang="en-US" sz="2400" dirty="0">
                <a:solidFill>
                  <a:srgbClr val="111111"/>
                </a:solidFill>
                <a:latin typeface="Calibri" pitchFamily="34" charset="0"/>
                <a:ea typeface="Calibri" pitchFamily="34" charset="-122"/>
                <a:cs typeface="Calibri" pitchFamily="34" charset="-120"/>
              </a:rPr>
              <a:t>Regulatory investigation</a:t>
            </a:r>
            <a:endParaRPr lang="en-US" sz="2400" dirty="0">
              <a:solidFill>
                <a:prstClr val="black"/>
              </a:solidFill>
              <a:latin typeface="Calibri" panose="020F0502020204030204"/>
            </a:endParaRPr>
          </a:p>
          <a:p>
            <a:pPr marL="685800" indent="-685800" defTabSz="1828800">
              <a:spcAft>
                <a:spcPts val="1200"/>
              </a:spcAft>
              <a:buSzPct val="100000"/>
              <a:buFontTx/>
              <a:buChar char="•"/>
            </a:pPr>
            <a:r>
              <a:rPr lang="en-US" sz="2400" dirty="0">
                <a:solidFill>
                  <a:srgbClr val="111111"/>
                </a:solidFill>
                <a:latin typeface="Calibri" pitchFamily="34" charset="0"/>
                <a:ea typeface="Calibri" pitchFamily="34" charset="-122"/>
                <a:cs typeface="Calibri" pitchFamily="34" charset="-120"/>
              </a:rPr>
              <a:t>Market conduct examination</a:t>
            </a:r>
            <a:endParaRPr lang="en-US" sz="2400" dirty="0">
              <a:solidFill>
                <a:prstClr val="black"/>
              </a:solidFill>
              <a:latin typeface="Calibri" panose="020F0502020204030204"/>
            </a:endParaRPr>
          </a:p>
          <a:p>
            <a:pPr marL="685800" indent="-685800" defTabSz="1828800">
              <a:spcAft>
                <a:spcPts val="2800"/>
              </a:spcAft>
              <a:buSzPct val="100000"/>
              <a:buFontTx/>
              <a:buChar char="•"/>
            </a:pPr>
            <a:r>
              <a:rPr lang="en-US" sz="2400" dirty="0">
                <a:solidFill>
                  <a:srgbClr val="111111"/>
                </a:solidFill>
                <a:latin typeface="Calibri" pitchFamily="34" charset="0"/>
                <a:ea typeface="Calibri" pitchFamily="34" charset="-122"/>
                <a:cs typeface="Calibri" pitchFamily="34" charset="-120"/>
              </a:rPr>
              <a:t>Enforcement action</a:t>
            </a:r>
            <a:endParaRPr lang="en-US" sz="2400" dirty="0">
              <a:solidFill>
                <a:prstClr val="black"/>
              </a:solidFill>
              <a:latin typeface="Calibri" panose="020F0502020204030204"/>
            </a:endParaRPr>
          </a:p>
          <a:p>
            <a:pPr defTabSz="1828800"/>
            <a:r>
              <a:rPr lang="en-US" sz="2400" i="1" dirty="0">
                <a:solidFill>
                  <a:srgbClr val="111111"/>
                </a:solidFill>
                <a:latin typeface="Calibri" pitchFamily="34" charset="0"/>
                <a:ea typeface="Calibri" pitchFamily="34" charset="-122"/>
                <a:cs typeface="Calibri" pitchFamily="34" charset="-120"/>
              </a:rPr>
              <a:t>Proactive compliance monitoring is essential.</a:t>
            </a:r>
            <a:endParaRPr lang="en-US" sz="2400" dirty="0">
              <a:solidFill>
                <a:prstClr val="black"/>
              </a:solidFill>
              <a:latin typeface="Calibri" panose="020F0502020204030204"/>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1" cy="1"/>
          <a:chOff x="0" y="0"/>
          <a:chExt cx="1" cy="1"/>
        </a:xfrm>
      </p:grpSpPr>
      <p:sp>
        <p:nvSpPr>
          <p:cNvPr id="2" name="Shape 0"/>
          <p:cNvSpPr/>
          <p:nvPr/>
        </p:nvSpPr>
        <p:spPr>
          <a:xfrm>
            <a:off x="0" y="0"/>
            <a:ext cx="18288000" cy="1188720"/>
          </a:xfrm>
          <a:prstGeom prst="rect">
            <a:avLst/>
          </a:prstGeom>
          <a:solidFill>
            <a:srgbClr val="111111"/>
          </a:solidFill>
          <a:ln w="12700">
            <a:solidFill>
              <a:srgbClr val="111111"/>
            </a:solidFill>
            <a:prstDash val="solid"/>
          </a:ln>
        </p:spPr>
        <p:txBody>
          <a:bodyPr/>
          <a:lstStyle/>
          <a:p>
            <a:pPr defTabSz="1828800"/>
            <a:endParaRPr lang="en-US" sz="3600">
              <a:solidFill>
                <a:prstClr val="black"/>
              </a:solidFill>
              <a:latin typeface="Calibri" panose="020F0502020204030204"/>
            </a:endParaRPr>
          </a:p>
        </p:txBody>
      </p:sp>
      <p:sp>
        <p:nvSpPr>
          <p:cNvPr id="3" name="Text 1"/>
          <p:cNvSpPr/>
          <p:nvPr/>
        </p:nvSpPr>
        <p:spPr>
          <a:xfrm>
            <a:off x="914400" y="0"/>
            <a:ext cx="16459200" cy="1188720"/>
          </a:xfrm>
          <a:prstGeom prst="rect">
            <a:avLst/>
          </a:prstGeom>
          <a:noFill/>
          <a:ln/>
        </p:spPr>
        <p:txBody>
          <a:bodyPr wrap="square" lIns="0" tIns="0" rIns="0" bIns="0" rtlCol="0" anchor="ctr"/>
          <a:lstStyle/>
          <a:p>
            <a:pPr defTabSz="1828800"/>
            <a:r>
              <a:rPr lang="en-US" sz="2600" b="1" kern="0" spc="800" dirty="0">
                <a:solidFill>
                  <a:srgbClr val="C8102E"/>
                </a:solidFill>
                <a:latin typeface="Calibri" pitchFamily="34" charset="0"/>
                <a:ea typeface="Calibri" pitchFamily="34" charset="-122"/>
                <a:cs typeface="Calibri" pitchFamily="34" charset="-120"/>
              </a:rPr>
              <a:t>SECTION 6</a:t>
            </a:r>
            <a:endParaRPr lang="en-US" sz="2600" dirty="0">
              <a:solidFill>
                <a:prstClr val="black"/>
              </a:solidFill>
              <a:latin typeface="Calibri" panose="020F0502020204030204"/>
            </a:endParaRPr>
          </a:p>
        </p:txBody>
      </p:sp>
      <p:sp>
        <p:nvSpPr>
          <p:cNvPr id="4" name="Text 2"/>
          <p:cNvSpPr/>
          <p:nvPr/>
        </p:nvSpPr>
        <p:spPr>
          <a:xfrm>
            <a:off x="914400" y="1554480"/>
            <a:ext cx="16459200" cy="1188720"/>
          </a:xfrm>
          <a:prstGeom prst="rect">
            <a:avLst/>
          </a:prstGeom>
          <a:noFill/>
          <a:ln/>
        </p:spPr>
        <p:txBody>
          <a:bodyPr wrap="square" lIns="0" tIns="0" rIns="0" bIns="0" rtlCol="0" anchor="ctr"/>
          <a:lstStyle/>
          <a:p>
            <a:pPr defTabSz="1828800"/>
            <a:r>
              <a:rPr lang="en-US" sz="5200" b="1" dirty="0">
                <a:solidFill>
                  <a:srgbClr val="111111"/>
                </a:solidFill>
                <a:latin typeface="Calibri" pitchFamily="34" charset="0"/>
                <a:ea typeface="Calibri" pitchFamily="34" charset="-122"/>
                <a:cs typeface="Calibri" pitchFamily="34" charset="-120"/>
              </a:rPr>
              <a:t>Vendor Vetting Requirements</a:t>
            </a:r>
            <a:endParaRPr lang="en-US" sz="5200" dirty="0">
              <a:solidFill>
                <a:prstClr val="black"/>
              </a:solidFill>
              <a:latin typeface="Calibri" panose="020F0502020204030204"/>
            </a:endParaRPr>
          </a:p>
        </p:txBody>
      </p:sp>
      <p:sp>
        <p:nvSpPr>
          <p:cNvPr id="5" name="Text 3"/>
          <p:cNvSpPr/>
          <p:nvPr/>
        </p:nvSpPr>
        <p:spPr>
          <a:xfrm>
            <a:off x="914400" y="2926080"/>
            <a:ext cx="16459200" cy="731520"/>
          </a:xfrm>
          <a:prstGeom prst="rect">
            <a:avLst/>
          </a:prstGeom>
          <a:noFill/>
          <a:ln/>
        </p:spPr>
        <p:txBody>
          <a:bodyPr wrap="square" lIns="0" tIns="0" rIns="0" bIns="0" rtlCol="0" anchor="ctr"/>
          <a:lstStyle/>
          <a:p>
            <a:pPr defTabSz="1828800"/>
            <a:r>
              <a:rPr lang="en-US" sz="2400" i="1" dirty="0">
                <a:solidFill>
                  <a:srgbClr val="C8102E"/>
                </a:solidFill>
                <a:latin typeface="Calibri" pitchFamily="34" charset="0"/>
                <a:ea typeface="Calibri" pitchFamily="34" charset="-122"/>
                <a:cs typeface="Calibri" pitchFamily="34" charset="-120"/>
              </a:rPr>
              <a:t>Take a risk-based approach. Before approving any AI vendor, assess and document these areas:</a:t>
            </a:r>
            <a:endParaRPr lang="en-US" sz="2400" dirty="0">
              <a:solidFill>
                <a:prstClr val="black"/>
              </a:solidFill>
              <a:latin typeface="Calibri" panose="020F0502020204030204"/>
            </a:endParaRPr>
          </a:p>
        </p:txBody>
      </p:sp>
      <p:sp>
        <p:nvSpPr>
          <p:cNvPr id="6" name="Shape 4"/>
          <p:cNvSpPr/>
          <p:nvPr/>
        </p:nvSpPr>
        <p:spPr>
          <a:xfrm>
            <a:off x="731520" y="3877056"/>
            <a:ext cx="8138160" cy="1645920"/>
          </a:xfrm>
          <a:prstGeom prst="rect">
            <a:avLst/>
          </a:prstGeom>
          <a:solidFill>
            <a:srgbClr val="FFFFFF"/>
          </a:solidFill>
          <a:ln w="12700">
            <a:solidFill>
              <a:srgbClr val="F2F2F2"/>
            </a:solidFill>
            <a:prstDash val="solid"/>
          </a:ln>
          <a:effectLst>
            <a:outerShdw blurRad="101600" dist="38100" dir="8100000" algn="bl" rotWithShape="0">
              <a:srgbClr val="090909">
                <a:alpha val="12000"/>
              </a:srgbClr>
            </a:outerShdw>
          </a:effectLst>
        </p:spPr>
        <p:txBody>
          <a:bodyPr/>
          <a:lstStyle/>
          <a:p>
            <a:pPr defTabSz="1828800"/>
            <a:endParaRPr lang="en-US" sz="3600">
              <a:solidFill>
                <a:prstClr val="black"/>
              </a:solidFill>
              <a:latin typeface="Calibri" panose="020F0502020204030204"/>
            </a:endParaRPr>
          </a:p>
        </p:txBody>
      </p:sp>
      <p:sp>
        <p:nvSpPr>
          <p:cNvPr id="7" name="Shape 5"/>
          <p:cNvSpPr/>
          <p:nvPr/>
        </p:nvSpPr>
        <p:spPr>
          <a:xfrm>
            <a:off x="731520" y="3877056"/>
            <a:ext cx="2011680" cy="1645920"/>
          </a:xfrm>
          <a:prstGeom prst="rect">
            <a:avLst/>
          </a:prstGeom>
          <a:solidFill>
            <a:srgbClr val="111111"/>
          </a:solidFill>
          <a:ln w="12700">
            <a:solidFill>
              <a:srgbClr val="111111"/>
            </a:solidFill>
            <a:prstDash val="solid"/>
          </a:ln>
        </p:spPr>
        <p:txBody>
          <a:bodyPr/>
          <a:lstStyle/>
          <a:p>
            <a:pPr defTabSz="1828800"/>
            <a:endParaRPr lang="en-US" sz="3600">
              <a:solidFill>
                <a:prstClr val="black"/>
              </a:solidFill>
              <a:latin typeface="Calibri" panose="020F0502020204030204"/>
            </a:endParaRPr>
          </a:p>
        </p:txBody>
      </p:sp>
      <p:sp>
        <p:nvSpPr>
          <p:cNvPr id="8" name="Text 6"/>
          <p:cNvSpPr/>
          <p:nvPr/>
        </p:nvSpPr>
        <p:spPr>
          <a:xfrm>
            <a:off x="841248" y="3877056"/>
            <a:ext cx="1828800" cy="1645920"/>
          </a:xfrm>
          <a:prstGeom prst="rect">
            <a:avLst/>
          </a:prstGeom>
          <a:noFill/>
          <a:ln/>
        </p:spPr>
        <p:txBody>
          <a:bodyPr wrap="square" lIns="0" tIns="0" rIns="0" bIns="0" rtlCol="0" anchor="ctr"/>
          <a:lstStyle/>
          <a:p>
            <a:pPr algn="ctr" defTabSz="1828800"/>
            <a:r>
              <a:rPr lang="en-US" sz="2000" b="1" dirty="0">
                <a:solidFill>
                  <a:srgbClr val="C8102E"/>
                </a:solidFill>
                <a:latin typeface="Calibri" pitchFamily="34" charset="0"/>
                <a:ea typeface="Calibri" pitchFamily="34" charset="-122"/>
                <a:cs typeface="Calibri" pitchFamily="34" charset="-120"/>
              </a:rPr>
              <a:t>Data Use</a:t>
            </a:r>
            <a:endParaRPr lang="en-US" sz="2000" dirty="0">
              <a:solidFill>
                <a:prstClr val="black"/>
              </a:solidFill>
              <a:latin typeface="Calibri" panose="020F0502020204030204"/>
            </a:endParaRPr>
          </a:p>
        </p:txBody>
      </p:sp>
      <p:sp>
        <p:nvSpPr>
          <p:cNvPr id="9" name="Text 7"/>
          <p:cNvSpPr/>
          <p:nvPr/>
        </p:nvSpPr>
        <p:spPr>
          <a:xfrm>
            <a:off x="2926080" y="4059936"/>
            <a:ext cx="5669280" cy="1316736"/>
          </a:xfrm>
          <a:prstGeom prst="rect">
            <a:avLst/>
          </a:prstGeom>
          <a:noFill/>
          <a:ln/>
        </p:spPr>
        <p:txBody>
          <a:bodyPr wrap="square" lIns="0" tIns="0" rIns="0" bIns="0" rtlCol="0" anchor="ctr"/>
          <a:lstStyle/>
          <a:p>
            <a:pPr defTabSz="1828800"/>
            <a:r>
              <a:rPr lang="en-US" sz="2100" dirty="0">
                <a:solidFill>
                  <a:srgbClr val="111111"/>
                </a:solidFill>
                <a:latin typeface="Calibri" pitchFamily="34" charset="0"/>
                <a:ea typeface="Calibri" pitchFamily="34" charset="-122"/>
                <a:cs typeface="Calibri" pitchFamily="34" charset="-120"/>
              </a:rPr>
              <a:t>Is Generative AI used? Is company or customer data used/shared or used to train models?</a:t>
            </a:r>
            <a:endParaRPr lang="en-US" sz="2100" dirty="0">
              <a:solidFill>
                <a:prstClr val="black"/>
              </a:solidFill>
              <a:latin typeface="Calibri" panose="020F0502020204030204"/>
            </a:endParaRPr>
          </a:p>
        </p:txBody>
      </p:sp>
      <p:sp>
        <p:nvSpPr>
          <p:cNvPr id="10" name="Shape 8"/>
          <p:cNvSpPr/>
          <p:nvPr/>
        </p:nvSpPr>
        <p:spPr>
          <a:xfrm>
            <a:off x="9235440" y="3877056"/>
            <a:ext cx="8138160" cy="1645920"/>
          </a:xfrm>
          <a:prstGeom prst="rect">
            <a:avLst/>
          </a:prstGeom>
          <a:solidFill>
            <a:srgbClr val="FFFFFF"/>
          </a:solidFill>
          <a:ln w="12700">
            <a:solidFill>
              <a:srgbClr val="F2F2F2"/>
            </a:solidFill>
            <a:prstDash val="solid"/>
          </a:ln>
          <a:effectLst>
            <a:outerShdw blurRad="101600" dist="38100" dir="8100000" algn="bl" rotWithShape="0">
              <a:srgbClr val="090909">
                <a:alpha val="12000"/>
              </a:srgbClr>
            </a:outerShdw>
          </a:effectLst>
        </p:spPr>
        <p:txBody>
          <a:bodyPr/>
          <a:lstStyle/>
          <a:p>
            <a:pPr defTabSz="1828800"/>
            <a:endParaRPr lang="en-US" sz="3600">
              <a:solidFill>
                <a:prstClr val="black"/>
              </a:solidFill>
              <a:latin typeface="Calibri" panose="020F0502020204030204"/>
            </a:endParaRPr>
          </a:p>
        </p:txBody>
      </p:sp>
      <p:sp>
        <p:nvSpPr>
          <p:cNvPr id="11" name="Shape 9"/>
          <p:cNvSpPr/>
          <p:nvPr/>
        </p:nvSpPr>
        <p:spPr>
          <a:xfrm>
            <a:off x="9235440" y="3877056"/>
            <a:ext cx="2011680" cy="1645920"/>
          </a:xfrm>
          <a:prstGeom prst="rect">
            <a:avLst/>
          </a:prstGeom>
          <a:solidFill>
            <a:srgbClr val="111111"/>
          </a:solidFill>
          <a:ln w="12700">
            <a:solidFill>
              <a:srgbClr val="111111"/>
            </a:solidFill>
            <a:prstDash val="solid"/>
          </a:ln>
        </p:spPr>
        <p:txBody>
          <a:bodyPr/>
          <a:lstStyle/>
          <a:p>
            <a:pPr defTabSz="1828800"/>
            <a:endParaRPr lang="en-US" sz="3600">
              <a:solidFill>
                <a:prstClr val="black"/>
              </a:solidFill>
              <a:latin typeface="Calibri" panose="020F0502020204030204"/>
            </a:endParaRPr>
          </a:p>
        </p:txBody>
      </p:sp>
      <p:sp>
        <p:nvSpPr>
          <p:cNvPr id="12" name="Text 10"/>
          <p:cNvSpPr/>
          <p:nvPr/>
        </p:nvSpPr>
        <p:spPr>
          <a:xfrm>
            <a:off x="9345168" y="3877056"/>
            <a:ext cx="1828800" cy="1645920"/>
          </a:xfrm>
          <a:prstGeom prst="rect">
            <a:avLst/>
          </a:prstGeom>
          <a:noFill/>
          <a:ln/>
        </p:spPr>
        <p:txBody>
          <a:bodyPr wrap="square" lIns="0" tIns="0" rIns="0" bIns="0" rtlCol="0" anchor="ctr"/>
          <a:lstStyle/>
          <a:p>
            <a:pPr algn="ctr" defTabSz="1828800"/>
            <a:r>
              <a:rPr lang="en-US" sz="2000" b="1" dirty="0">
                <a:solidFill>
                  <a:srgbClr val="C8102E"/>
                </a:solidFill>
                <a:latin typeface="Calibri" pitchFamily="34" charset="0"/>
                <a:ea typeface="Calibri" pitchFamily="34" charset="-122"/>
                <a:cs typeface="Calibri" pitchFamily="34" charset="-120"/>
              </a:rPr>
              <a:t>Decisioning</a:t>
            </a:r>
            <a:endParaRPr lang="en-US" sz="2000" dirty="0">
              <a:solidFill>
                <a:prstClr val="black"/>
              </a:solidFill>
              <a:latin typeface="Calibri" panose="020F0502020204030204"/>
            </a:endParaRPr>
          </a:p>
        </p:txBody>
      </p:sp>
      <p:sp>
        <p:nvSpPr>
          <p:cNvPr id="13" name="Text 11"/>
          <p:cNvSpPr/>
          <p:nvPr/>
        </p:nvSpPr>
        <p:spPr>
          <a:xfrm>
            <a:off x="11430000" y="4059936"/>
            <a:ext cx="5669280" cy="1316736"/>
          </a:xfrm>
          <a:prstGeom prst="rect">
            <a:avLst/>
          </a:prstGeom>
          <a:noFill/>
          <a:ln/>
        </p:spPr>
        <p:txBody>
          <a:bodyPr wrap="square" lIns="0" tIns="0" rIns="0" bIns="0" rtlCol="0" anchor="ctr"/>
          <a:lstStyle/>
          <a:p>
            <a:pPr defTabSz="1828800"/>
            <a:r>
              <a:rPr lang="en-US" sz="2100" dirty="0">
                <a:solidFill>
                  <a:srgbClr val="111111"/>
                </a:solidFill>
                <a:latin typeface="Calibri" pitchFamily="34" charset="0"/>
                <a:ea typeface="Calibri" pitchFamily="34" charset="-122"/>
                <a:cs typeface="Calibri" pitchFamily="34" charset="-120"/>
              </a:rPr>
              <a:t>Is AI used for decisioning, pricing, or underwriting?</a:t>
            </a:r>
            <a:endParaRPr lang="en-US" sz="2100" dirty="0">
              <a:solidFill>
                <a:prstClr val="black"/>
              </a:solidFill>
              <a:latin typeface="Calibri" panose="020F0502020204030204"/>
            </a:endParaRPr>
          </a:p>
        </p:txBody>
      </p:sp>
      <p:sp>
        <p:nvSpPr>
          <p:cNvPr id="14" name="Shape 12"/>
          <p:cNvSpPr/>
          <p:nvPr/>
        </p:nvSpPr>
        <p:spPr>
          <a:xfrm>
            <a:off x="731520" y="5797296"/>
            <a:ext cx="8138160" cy="1645920"/>
          </a:xfrm>
          <a:prstGeom prst="rect">
            <a:avLst/>
          </a:prstGeom>
          <a:solidFill>
            <a:srgbClr val="FFFFFF"/>
          </a:solidFill>
          <a:ln w="12700">
            <a:solidFill>
              <a:srgbClr val="F2F2F2"/>
            </a:solidFill>
            <a:prstDash val="solid"/>
          </a:ln>
          <a:effectLst>
            <a:outerShdw blurRad="101600" dist="38100" dir="8100000" algn="bl" rotWithShape="0">
              <a:srgbClr val="090909">
                <a:alpha val="12000"/>
              </a:srgbClr>
            </a:outerShdw>
          </a:effectLst>
        </p:spPr>
        <p:txBody>
          <a:bodyPr/>
          <a:lstStyle/>
          <a:p>
            <a:pPr defTabSz="1828800"/>
            <a:endParaRPr lang="en-US" sz="3600">
              <a:solidFill>
                <a:prstClr val="black"/>
              </a:solidFill>
              <a:latin typeface="Calibri" panose="020F0502020204030204"/>
            </a:endParaRPr>
          </a:p>
        </p:txBody>
      </p:sp>
      <p:sp>
        <p:nvSpPr>
          <p:cNvPr id="15" name="Shape 13"/>
          <p:cNvSpPr/>
          <p:nvPr/>
        </p:nvSpPr>
        <p:spPr>
          <a:xfrm>
            <a:off x="731520" y="5797296"/>
            <a:ext cx="2011680" cy="1645920"/>
          </a:xfrm>
          <a:prstGeom prst="rect">
            <a:avLst/>
          </a:prstGeom>
          <a:solidFill>
            <a:srgbClr val="111111"/>
          </a:solidFill>
          <a:ln w="12700">
            <a:solidFill>
              <a:srgbClr val="111111"/>
            </a:solidFill>
            <a:prstDash val="solid"/>
          </a:ln>
        </p:spPr>
        <p:txBody>
          <a:bodyPr/>
          <a:lstStyle/>
          <a:p>
            <a:pPr defTabSz="1828800"/>
            <a:endParaRPr lang="en-US" sz="3600">
              <a:solidFill>
                <a:prstClr val="black"/>
              </a:solidFill>
              <a:latin typeface="Calibri" panose="020F0502020204030204"/>
            </a:endParaRPr>
          </a:p>
        </p:txBody>
      </p:sp>
      <p:sp>
        <p:nvSpPr>
          <p:cNvPr id="16" name="Text 14"/>
          <p:cNvSpPr/>
          <p:nvPr/>
        </p:nvSpPr>
        <p:spPr>
          <a:xfrm>
            <a:off x="841248" y="5797296"/>
            <a:ext cx="1828800" cy="1645920"/>
          </a:xfrm>
          <a:prstGeom prst="rect">
            <a:avLst/>
          </a:prstGeom>
          <a:noFill/>
          <a:ln/>
        </p:spPr>
        <p:txBody>
          <a:bodyPr wrap="square" lIns="0" tIns="0" rIns="0" bIns="0" rtlCol="0" anchor="ctr"/>
          <a:lstStyle/>
          <a:p>
            <a:pPr algn="ctr" defTabSz="1828800"/>
            <a:r>
              <a:rPr lang="en-US" sz="2000" b="1" dirty="0">
                <a:solidFill>
                  <a:srgbClr val="C8102E"/>
                </a:solidFill>
                <a:latin typeface="Calibri" pitchFamily="34" charset="0"/>
                <a:ea typeface="Calibri" pitchFamily="34" charset="-122"/>
                <a:cs typeface="Calibri" pitchFamily="34" charset="-120"/>
              </a:rPr>
              <a:t>Contracts</a:t>
            </a:r>
            <a:endParaRPr lang="en-US" sz="2000" dirty="0">
              <a:solidFill>
                <a:prstClr val="black"/>
              </a:solidFill>
              <a:latin typeface="Calibri" panose="020F0502020204030204"/>
            </a:endParaRPr>
          </a:p>
        </p:txBody>
      </p:sp>
      <p:sp>
        <p:nvSpPr>
          <p:cNvPr id="17" name="Text 15"/>
          <p:cNvSpPr/>
          <p:nvPr/>
        </p:nvSpPr>
        <p:spPr>
          <a:xfrm>
            <a:off x="2926080" y="5980176"/>
            <a:ext cx="5669280" cy="1316736"/>
          </a:xfrm>
          <a:prstGeom prst="rect">
            <a:avLst/>
          </a:prstGeom>
          <a:noFill/>
          <a:ln/>
        </p:spPr>
        <p:txBody>
          <a:bodyPr wrap="square" lIns="0" tIns="0" rIns="0" bIns="0" rtlCol="0" anchor="ctr"/>
          <a:lstStyle/>
          <a:p>
            <a:pPr defTabSz="1828800"/>
            <a:r>
              <a:rPr lang="en-US" sz="2100" dirty="0">
                <a:solidFill>
                  <a:srgbClr val="111111"/>
                </a:solidFill>
                <a:latin typeface="Calibri" pitchFamily="34" charset="0"/>
                <a:ea typeface="Calibri" pitchFamily="34" charset="-122"/>
                <a:cs typeface="Calibri" pitchFamily="34" charset="-120"/>
              </a:rPr>
              <a:t>Do contract terms address data security, IP rights, confidentiality, and incident cooperation?</a:t>
            </a:r>
            <a:endParaRPr lang="en-US" sz="2100" dirty="0">
              <a:solidFill>
                <a:prstClr val="black"/>
              </a:solidFill>
              <a:latin typeface="Calibri" panose="020F0502020204030204"/>
            </a:endParaRPr>
          </a:p>
        </p:txBody>
      </p:sp>
      <p:sp>
        <p:nvSpPr>
          <p:cNvPr id="18" name="Shape 16"/>
          <p:cNvSpPr/>
          <p:nvPr/>
        </p:nvSpPr>
        <p:spPr>
          <a:xfrm>
            <a:off x="9235440" y="5797296"/>
            <a:ext cx="8138160" cy="1645920"/>
          </a:xfrm>
          <a:prstGeom prst="rect">
            <a:avLst/>
          </a:prstGeom>
          <a:solidFill>
            <a:srgbClr val="FFFFFF"/>
          </a:solidFill>
          <a:ln w="12700">
            <a:solidFill>
              <a:srgbClr val="F2F2F2"/>
            </a:solidFill>
            <a:prstDash val="solid"/>
          </a:ln>
          <a:effectLst>
            <a:outerShdw blurRad="101600" dist="38100" dir="8100000" algn="bl" rotWithShape="0">
              <a:srgbClr val="090909">
                <a:alpha val="12000"/>
              </a:srgbClr>
            </a:outerShdw>
          </a:effectLst>
        </p:spPr>
        <p:txBody>
          <a:bodyPr/>
          <a:lstStyle/>
          <a:p>
            <a:pPr defTabSz="1828800"/>
            <a:endParaRPr lang="en-US" sz="3600">
              <a:solidFill>
                <a:prstClr val="black"/>
              </a:solidFill>
              <a:latin typeface="Calibri" panose="020F0502020204030204"/>
            </a:endParaRPr>
          </a:p>
        </p:txBody>
      </p:sp>
      <p:sp>
        <p:nvSpPr>
          <p:cNvPr id="19" name="Shape 17"/>
          <p:cNvSpPr/>
          <p:nvPr/>
        </p:nvSpPr>
        <p:spPr>
          <a:xfrm>
            <a:off x="9235440" y="5797296"/>
            <a:ext cx="2011680" cy="1645920"/>
          </a:xfrm>
          <a:prstGeom prst="rect">
            <a:avLst/>
          </a:prstGeom>
          <a:solidFill>
            <a:srgbClr val="111111"/>
          </a:solidFill>
          <a:ln w="12700">
            <a:solidFill>
              <a:srgbClr val="111111"/>
            </a:solidFill>
            <a:prstDash val="solid"/>
          </a:ln>
        </p:spPr>
        <p:txBody>
          <a:bodyPr/>
          <a:lstStyle/>
          <a:p>
            <a:pPr defTabSz="1828800"/>
            <a:endParaRPr lang="en-US" sz="3600">
              <a:solidFill>
                <a:prstClr val="black"/>
              </a:solidFill>
              <a:latin typeface="Calibri" panose="020F0502020204030204"/>
            </a:endParaRPr>
          </a:p>
        </p:txBody>
      </p:sp>
      <p:sp>
        <p:nvSpPr>
          <p:cNvPr id="20" name="Text 18"/>
          <p:cNvSpPr/>
          <p:nvPr/>
        </p:nvSpPr>
        <p:spPr>
          <a:xfrm>
            <a:off x="9345168" y="5797296"/>
            <a:ext cx="1828800" cy="1645920"/>
          </a:xfrm>
          <a:prstGeom prst="rect">
            <a:avLst/>
          </a:prstGeom>
          <a:noFill/>
          <a:ln/>
        </p:spPr>
        <p:txBody>
          <a:bodyPr wrap="square" lIns="0" tIns="0" rIns="0" bIns="0" rtlCol="0" anchor="ctr"/>
          <a:lstStyle/>
          <a:p>
            <a:pPr algn="ctr" defTabSz="1828800"/>
            <a:r>
              <a:rPr lang="en-US" sz="2000" b="1" dirty="0">
                <a:solidFill>
                  <a:srgbClr val="C8102E"/>
                </a:solidFill>
                <a:latin typeface="Calibri" pitchFamily="34" charset="0"/>
                <a:ea typeface="Calibri" pitchFamily="34" charset="-122"/>
                <a:cs typeface="Calibri" pitchFamily="34" charset="-120"/>
              </a:rPr>
              <a:t>Validation</a:t>
            </a:r>
            <a:endParaRPr lang="en-US" sz="2000" dirty="0">
              <a:solidFill>
                <a:prstClr val="black"/>
              </a:solidFill>
              <a:latin typeface="Calibri" panose="020F0502020204030204"/>
            </a:endParaRPr>
          </a:p>
        </p:txBody>
      </p:sp>
      <p:sp>
        <p:nvSpPr>
          <p:cNvPr id="21" name="Text 19"/>
          <p:cNvSpPr/>
          <p:nvPr/>
        </p:nvSpPr>
        <p:spPr>
          <a:xfrm>
            <a:off x="11430000" y="5980176"/>
            <a:ext cx="5669280" cy="1316736"/>
          </a:xfrm>
          <a:prstGeom prst="rect">
            <a:avLst/>
          </a:prstGeom>
          <a:noFill/>
          <a:ln/>
        </p:spPr>
        <p:txBody>
          <a:bodyPr wrap="square" lIns="0" tIns="0" rIns="0" bIns="0" rtlCol="0" anchor="ctr"/>
          <a:lstStyle/>
          <a:p>
            <a:pPr defTabSz="1828800"/>
            <a:r>
              <a:rPr lang="en-US" sz="2100" dirty="0">
                <a:solidFill>
                  <a:srgbClr val="111111"/>
                </a:solidFill>
                <a:latin typeface="Calibri" pitchFamily="34" charset="0"/>
                <a:ea typeface="Calibri" pitchFamily="34" charset="-122"/>
                <a:cs typeface="Calibri" pitchFamily="34" charset="-120"/>
              </a:rPr>
              <a:t>Can the vendor provide documentation on validation, testing, auditing, and model drift?</a:t>
            </a:r>
            <a:endParaRPr lang="en-US" sz="2100" dirty="0">
              <a:solidFill>
                <a:prstClr val="black"/>
              </a:solidFill>
              <a:latin typeface="Calibri" panose="020F0502020204030204"/>
            </a:endParaRPr>
          </a:p>
        </p:txBody>
      </p:sp>
      <p:sp>
        <p:nvSpPr>
          <p:cNvPr id="22" name="Shape 20"/>
          <p:cNvSpPr/>
          <p:nvPr/>
        </p:nvSpPr>
        <p:spPr>
          <a:xfrm>
            <a:off x="731520" y="7717536"/>
            <a:ext cx="8138160" cy="1645920"/>
          </a:xfrm>
          <a:prstGeom prst="rect">
            <a:avLst/>
          </a:prstGeom>
          <a:solidFill>
            <a:srgbClr val="FFFFFF"/>
          </a:solidFill>
          <a:ln w="12700">
            <a:solidFill>
              <a:srgbClr val="F2F2F2"/>
            </a:solidFill>
            <a:prstDash val="solid"/>
          </a:ln>
          <a:effectLst>
            <a:outerShdw blurRad="101600" dist="38100" dir="8100000" algn="bl" rotWithShape="0">
              <a:srgbClr val="090909">
                <a:alpha val="12000"/>
              </a:srgbClr>
            </a:outerShdw>
          </a:effectLst>
        </p:spPr>
        <p:txBody>
          <a:bodyPr/>
          <a:lstStyle/>
          <a:p>
            <a:pPr defTabSz="1828800"/>
            <a:endParaRPr lang="en-US" sz="3600">
              <a:solidFill>
                <a:prstClr val="black"/>
              </a:solidFill>
              <a:latin typeface="Calibri" panose="020F0502020204030204"/>
            </a:endParaRPr>
          </a:p>
        </p:txBody>
      </p:sp>
      <p:sp>
        <p:nvSpPr>
          <p:cNvPr id="23" name="Shape 21"/>
          <p:cNvSpPr/>
          <p:nvPr/>
        </p:nvSpPr>
        <p:spPr>
          <a:xfrm>
            <a:off x="731520" y="7717536"/>
            <a:ext cx="2011680" cy="1645920"/>
          </a:xfrm>
          <a:prstGeom prst="rect">
            <a:avLst/>
          </a:prstGeom>
          <a:solidFill>
            <a:srgbClr val="111111"/>
          </a:solidFill>
          <a:ln w="12700">
            <a:solidFill>
              <a:srgbClr val="111111"/>
            </a:solidFill>
            <a:prstDash val="solid"/>
          </a:ln>
        </p:spPr>
        <p:txBody>
          <a:bodyPr/>
          <a:lstStyle/>
          <a:p>
            <a:pPr defTabSz="1828800"/>
            <a:endParaRPr lang="en-US" sz="3600">
              <a:solidFill>
                <a:prstClr val="black"/>
              </a:solidFill>
              <a:latin typeface="Calibri" panose="020F0502020204030204"/>
            </a:endParaRPr>
          </a:p>
        </p:txBody>
      </p:sp>
      <p:sp>
        <p:nvSpPr>
          <p:cNvPr id="24" name="Text 22"/>
          <p:cNvSpPr/>
          <p:nvPr/>
        </p:nvSpPr>
        <p:spPr>
          <a:xfrm>
            <a:off x="841248" y="7717536"/>
            <a:ext cx="1828800" cy="1645920"/>
          </a:xfrm>
          <a:prstGeom prst="rect">
            <a:avLst/>
          </a:prstGeom>
          <a:noFill/>
          <a:ln/>
        </p:spPr>
        <p:txBody>
          <a:bodyPr wrap="square" lIns="0" tIns="0" rIns="0" bIns="0" rtlCol="0" anchor="ctr"/>
          <a:lstStyle/>
          <a:p>
            <a:pPr algn="ctr" defTabSz="1828800"/>
            <a:r>
              <a:rPr lang="en-US" sz="2000" b="1" dirty="0">
                <a:solidFill>
                  <a:srgbClr val="C8102E"/>
                </a:solidFill>
                <a:latin typeface="Calibri" pitchFamily="34" charset="0"/>
                <a:ea typeface="Calibri" pitchFamily="34" charset="-122"/>
                <a:cs typeface="Calibri" pitchFamily="34" charset="-120"/>
              </a:rPr>
              <a:t>Compliance</a:t>
            </a:r>
            <a:endParaRPr lang="en-US" sz="2000" dirty="0">
              <a:solidFill>
                <a:prstClr val="black"/>
              </a:solidFill>
              <a:latin typeface="Calibri" panose="020F0502020204030204"/>
            </a:endParaRPr>
          </a:p>
        </p:txBody>
      </p:sp>
      <p:sp>
        <p:nvSpPr>
          <p:cNvPr id="25" name="Text 23"/>
          <p:cNvSpPr/>
          <p:nvPr/>
        </p:nvSpPr>
        <p:spPr>
          <a:xfrm>
            <a:off x="2926080" y="7900416"/>
            <a:ext cx="5669280" cy="1316736"/>
          </a:xfrm>
          <a:prstGeom prst="rect">
            <a:avLst/>
          </a:prstGeom>
          <a:noFill/>
          <a:ln/>
        </p:spPr>
        <p:txBody>
          <a:bodyPr wrap="square" lIns="0" tIns="0" rIns="0" bIns="0" rtlCol="0" anchor="ctr"/>
          <a:lstStyle/>
          <a:p>
            <a:pPr defTabSz="1828800"/>
            <a:r>
              <a:rPr lang="en-US" sz="2100" dirty="0">
                <a:solidFill>
                  <a:srgbClr val="111111"/>
                </a:solidFill>
                <a:latin typeface="Calibri" pitchFamily="34" charset="0"/>
                <a:ea typeface="Calibri" pitchFamily="34" charset="-122"/>
                <a:cs typeface="Calibri" pitchFamily="34" charset="-120"/>
              </a:rPr>
              <a:t>Can the vendor demonstrate compliance with regulatory requirements and industry standards?</a:t>
            </a:r>
            <a:endParaRPr lang="en-US" sz="2100" dirty="0">
              <a:solidFill>
                <a:prstClr val="black"/>
              </a:solidFill>
              <a:latin typeface="Calibri" panose="020F0502020204030204"/>
            </a:endParaRPr>
          </a:p>
        </p:txBody>
      </p:sp>
      <p:sp>
        <p:nvSpPr>
          <p:cNvPr id="26" name="Shape 24"/>
          <p:cNvSpPr/>
          <p:nvPr/>
        </p:nvSpPr>
        <p:spPr>
          <a:xfrm>
            <a:off x="9235440" y="7717536"/>
            <a:ext cx="8138160" cy="1645920"/>
          </a:xfrm>
          <a:prstGeom prst="rect">
            <a:avLst/>
          </a:prstGeom>
          <a:solidFill>
            <a:srgbClr val="FFFFFF"/>
          </a:solidFill>
          <a:ln w="12700">
            <a:solidFill>
              <a:srgbClr val="F2F2F2"/>
            </a:solidFill>
            <a:prstDash val="solid"/>
          </a:ln>
          <a:effectLst>
            <a:outerShdw blurRad="101600" dist="38100" dir="8100000" algn="bl" rotWithShape="0">
              <a:srgbClr val="090909">
                <a:alpha val="12000"/>
              </a:srgbClr>
            </a:outerShdw>
          </a:effectLst>
        </p:spPr>
        <p:txBody>
          <a:bodyPr/>
          <a:lstStyle/>
          <a:p>
            <a:pPr defTabSz="1828800"/>
            <a:endParaRPr lang="en-US" sz="3600">
              <a:solidFill>
                <a:prstClr val="black"/>
              </a:solidFill>
              <a:latin typeface="Calibri" panose="020F0502020204030204"/>
            </a:endParaRPr>
          </a:p>
        </p:txBody>
      </p:sp>
      <p:sp>
        <p:nvSpPr>
          <p:cNvPr id="27" name="Shape 25"/>
          <p:cNvSpPr/>
          <p:nvPr/>
        </p:nvSpPr>
        <p:spPr>
          <a:xfrm>
            <a:off x="9235440" y="7717536"/>
            <a:ext cx="2011680" cy="1645920"/>
          </a:xfrm>
          <a:prstGeom prst="rect">
            <a:avLst/>
          </a:prstGeom>
          <a:solidFill>
            <a:srgbClr val="111111"/>
          </a:solidFill>
          <a:ln w="12700">
            <a:solidFill>
              <a:srgbClr val="111111"/>
            </a:solidFill>
            <a:prstDash val="solid"/>
          </a:ln>
        </p:spPr>
        <p:txBody>
          <a:bodyPr/>
          <a:lstStyle/>
          <a:p>
            <a:pPr defTabSz="1828800"/>
            <a:endParaRPr lang="en-US" sz="3600">
              <a:solidFill>
                <a:prstClr val="black"/>
              </a:solidFill>
              <a:latin typeface="Calibri" panose="020F0502020204030204"/>
            </a:endParaRPr>
          </a:p>
        </p:txBody>
      </p:sp>
      <p:sp>
        <p:nvSpPr>
          <p:cNvPr id="28" name="Text 26"/>
          <p:cNvSpPr/>
          <p:nvPr/>
        </p:nvSpPr>
        <p:spPr>
          <a:xfrm>
            <a:off x="9345168" y="7717536"/>
            <a:ext cx="1828800" cy="1645920"/>
          </a:xfrm>
          <a:prstGeom prst="rect">
            <a:avLst/>
          </a:prstGeom>
          <a:noFill/>
          <a:ln/>
        </p:spPr>
        <p:txBody>
          <a:bodyPr wrap="square" lIns="0" tIns="0" rIns="0" bIns="0" rtlCol="0" anchor="ctr"/>
          <a:lstStyle/>
          <a:p>
            <a:pPr algn="ctr" defTabSz="1828800"/>
            <a:r>
              <a:rPr lang="en-US" sz="2000" b="1" dirty="0">
                <a:solidFill>
                  <a:srgbClr val="C8102E"/>
                </a:solidFill>
                <a:latin typeface="Calibri" pitchFamily="34" charset="0"/>
                <a:ea typeface="Calibri" pitchFamily="34" charset="-122"/>
                <a:cs typeface="Calibri" pitchFamily="34" charset="-120"/>
              </a:rPr>
              <a:t>Insurance</a:t>
            </a:r>
            <a:endParaRPr lang="en-US" sz="2000" dirty="0">
              <a:solidFill>
                <a:prstClr val="black"/>
              </a:solidFill>
              <a:latin typeface="Calibri" panose="020F0502020204030204"/>
            </a:endParaRPr>
          </a:p>
        </p:txBody>
      </p:sp>
      <p:sp>
        <p:nvSpPr>
          <p:cNvPr id="29" name="Text 27"/>
          <p:cNvSpPr/>
          <p:nvPr/>
        </p:nvSpPr>
        <p:spPr>
          <a:xfrm>
            <a:off x="11430000" y="7900416"/>
            <a:ext cx="5669280" cy="1316736"/>
          </a:xfrm>
          <a:prstGeom prst="rect">
            <a:avLst/>
          </a:prstGeom>
          <a:noFill/>
          <a:ln/>
        </p:spPr>
        <p:txBody>
          <a:bodyPr wrap="square" lIns="0" tIns="0" rIns="0" bIns="0" rtlCol="0" anchor="ctr"/>
          <a:lstStyle/>
          <a:p>
            <a:pPr defTabSz="1828800"/>
            <a:r>
              <a:rPr lang="en-US" sz="2100" dirty="0">
                <a:solidFill>
                  <a:srgbClr val="111111"/>
                </a:solidFill>
                <a:latin typeface="Calibri" pitchFamily="34" charset="0"/>
                <a:ea typeface="Calibri" pitchFamily="34" charset="-122"/>
                <a:cs typeface="Calibri" pitchFamily="34" charset="-120"/>
              </a:rPr>
              <a:t>Are losses associated with title examination errors covered by the vendor's E&amp;O insurance?</a:t>
            </a:r>
            <a:endParaRPr lang="en-US" sz="2100" dirty="0">
              <a:solidFill>
                <a:prstClr val="black"/>
              </a:solidFill>
              <a:latin typeface="Calibri" panose="020F0502020204030204"/>
            </a:endParaRPr>
          </a:p>
        </p:txBody>
      </p:sp>
      <p:sp>
        <p:nvSpPr>
          <p:cNvPr id="30" name="Shape 28"/>
          <p:cNvSpPr/>
          <p:nvPr/>
        </p:nvSpPr>
        <p:spPr>
          <a:xfrm>
            <a:off x="731520" y="9418320"/>
            <a:ext cx="16824960" cy="512064"/>
          </a:xfrm>
          <a:prstGeom prst="rect">
            <a:avLst/>
          </a:prstGeom>
          <a:solidFill>
            <a:srgbClr val="FFFFFF"/>
          </a:solidFill>
          <a:ln w="12700">
            <a:solidFill>
              <a:srgbClr val="C8102E"/>
            </a:solidFill>
            <a:prstDash val="solid"/>
          </a:ln>
        </p:spPr>
        <p:txBody>
          <a:bodyPr/>
          <a:lstStyle/>
          <a:p>
            <a:pPr defTabSz="1828800"/>
            <a:endParaRPr lang="en-US" sz="3600">
              <a:solidFill>
                <a:prstClr val="black"/>
              </a:solidFill>
              <a:latin typeface="Calibri" panose="020F0502020204030204"/>
            </a:endParaRPr>
          </a:p>
        </p:txBody>
      </p:sp>
      <p:sp>
        <p:nvSpPr>
          <p:cNvPr id="31" name="Text 29"/>
          <p:cNvSpPr/>
          <p:nvPr/>
        </p:nvSpPr>
        <p:spPr>
          <a:xfrm>
            <a:off x="914400" y="9418320"/>
            <a:ext cx="16459200" cy="512064"/>
          </a:xfrm>
          <a:prstGeom prst="rect">
            <a:avLst/>
          </a:prstGeom>
          <a:noFill/>
          <a:ln/>
        </p:spPr>
        <p:txBody>
          <a:bodyPr wrap="square" lIns="0" tIns="0" rIns="0" bIns="0" rtlCol="0" anchor="ctr"/>
          <a:lstStyle/>
          <a:p>
            <a:pPr defTabSz="1828800"/>
            <a:r>
              <a:rPr lang="en-US" sz="2000" dirty="0">
                <a:solidFill>
                  <a:srgbClr val="8E0E22"/>
                </a:solidFill>
                <a:latin typeface="Calibri" pitchFamily="34" charset="0"/>
                <a:ea typeface="Calibri" pitchFamily="34" charset="-122"/>
                <a:cs typeface="Calibri" pitchFamily="34" charset="-120"/>
              </a:rPr>
              <a:t>Note: Approved vendors should be reviewed on an ongoing basis. This includes hosting providers and social media platforms.</a:t>
            </a:r>
            <a:endParaRPr lang="en-US" sz="2000" dirty="0">
              <a:solidFill>
                <a:prstClr val="black"/>
              </a:solidFill>
              <a:latin typeface="Calibri" panose="020F0502020204030204"/>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1" cy="1"/>
          <a:chOff x="0" y="0"/>
          <a:chExt cx="1" cy="1"/>
        </a:xfrm>
      </p:grpSpPr>
      <p:sp>
        <p:nvSpPr>
          <p:cNvPr id="2" name="Shape 0"/>
          <p:cNvSpPr/>
          <p:nvPr/>
        </p:nvSpPr>
        <p:spPr>
          <a:xfrm>
            <a:off x="0" y="0"/>
            <a:ext cx="18288000" cy="1188720"/>
          </a:xfrm>
          <a:prstGeom prst="rect">
            <a:avLst/>
          </a:prstGeom>
          <a:solidFill>
            <a:srgbClr val="111111"/>
          </a:solidFill>
          <a:ln w="12700">
            <a:solidFill>
              <a:srgbClr val="111111"/>
            </a:solidFill>
            <a:prstDash val="solid"/>
          </a:ln>
        </p:spPr>
        <p:txBody>
          <a:bodyPr/>
          <a:lstStyle/>
          <a:p>
            <a:pPr defTabSz="1828800"/>
            <a:endParaRPr lang="en-US" sz="3600">
              <a:solidFill>
                <a:prstClr val="black"/>
              </a:solidFill>
              <a:latin typeface="Calibri" panose="020F0502020204030204"/>
            </a:endParaRPr>
          </a:p>
        </p:txBody>
      </p:sp>
      <p:sp>
        <p:nvSpPr>
          <p:cNvPr id="3" name="Text 1"/>
          <p:cNvSpPr/>
          <p:nvPr/>
        </p:nvSpPr>
        <p:spPr>
          <a:xfrm>
            <a:off x="914400" y="0"/>
            <a:ext cx="16459200" cy="1188720"/>
          </a:xfrm>
          <a:prstGeom prst="rect">
            <a:avLst/>
          </a:prstGeom>
          <a:noFill/>
          <a:ln/>
        </p:spPr>
        <p:txBody>
          <a:bodyPr wrap="square" lIns="0" tIns="0" rIns="0" bIns="0" rtlCol="0" anchor="ctr"/>
          <a:lstStyle/>
          <a:p>
            <a:pPr defTabSz="1828800"/>
            <a:r>
              <a:rPr lang="en-US" sz="2600" b="1" kern="0" spc="800" dirty="0">
                <a:solidFill>
                  <a:srgbClr val="C8102E"/>
                </a:solidFill>
                <a:latin typeface="Calibri" pitchFamily="34" charset="0"/>
                <a:ea typeface="Calibri" pitchFamily="34" charset="-122"/>
                <a:cs typeface="Calibri" pitchFamily="34" charset="-120"/>
              </a:rPr>
              <a:t>SECTIONS 7 &amp; 8</a:t>
            </a:r>
            <a:endParaRPr lang="en-US" sz="2600" dirty="0">
              <a:solidFill>
                <a:prstClr val="black"/>
              </a:solidFill>
              <a:latin typeface="Calibri" panose="020F0502020204030204"/>
            </a:endParaRPr>
          </a:p>
        </p:txBody>
      </p:sp>
      <p:sp>
        <p:nvSpPr>
          <p:cNvPr id="4" name="Text 2"/>
          <p:cNvSpPr/>
          <p:nvPr/>
        </p:nvSpPr>
        <p:spPr>
          <a:xfrm>
            <a:off x="914400" y="1554480"/>
            <a:ext cx="16459200" cy="1188720"/>
          </a:xfrm>
          <a:prstGeom prst="rect">
            <a:avLst/>
          </a:prstGeom>
          <a:noFill/>
          <a:ln/>
        </p:spPr>
        <p:txBody>
          <a:bodyPr wrap="square" lIns="0" tIns="0" rIns="0" bIns="0" rtlCol="0" anchor="ctr"/>
          <a:lstStyle/>
          <a:p>
            <a:pPr defTabSz="1828800"/>
            <a:r>
              <a:rPr lang="en-US" sz="5200" b="1" dirty="0">
                <a:solidFill>
                  <a:srgbClr val="111111"/>
                </a:solidFill>
                <a:latin typeface="Calibri" pitchFamily="34" charset="0"/>
                <a:ea typeface="Calibri" pitchFamily="34" charset="-122"/>
                <a:cs typeface="Calibri" pitchFamily="34" charset="-120"/>
              </a:rPr>
              <a:t>Data Protection, Insurance &amp; Governance</a:t>
            </a:r>
            <a:endParaRPr lang="en-US" sz="5200" dirty="0">
              <a:solidFill>
                <a:prstClr val="black"/>
              </a:solidFill>
              <a:latin typeface="Calibri" panose="020F0502020204030204"/>
            </a:endParaRPr>
          </a:p>
        </p:txBody>
      </p:sp>
      <p:sp>
        <p:nvSpPr>
          <p:cNvPr id="5" name="Shape 3"/>
          <p:cNvSpPr/>
          <p:nvPr/>
        </p:nvSpPr>
        <p:spPr>
          <a:xfrm>
            <a:off x="731520" y="3108960"/>
            <a:ext cx="8138160" cy="6492240"/>
          </a:xfrm>
          <a:prstGeom prst="rect">
            <a:avLst/>
          </a:prstGeom>
          <a:solidFill>
            <a:srgbClr val="FFFFFF"/>
          </a:solidFill>
          <a:ln w="12700">
            <a:solidFill>
              <a:srgbClr val="F2F2F2"/>
            </a:solidFill>
            <a:prstDash val="solid"/>
          </a:ln>
          <a:effectLst>
            <a:outerShdw blurRad="101600" dist="38100" dir="8100000" algn="bl" rotWithShape="0">
              <a:srgbClr val="090909">
                <a:alpha val="12000"/>
              </a:srgbClr>
            </a:outerShdw>
          </a:effectLst>
        </p:spPr>
        <p:txBody>
          <a:bodyPr/>
          <a:lstStyle/>
          <a:p>
            <a:pPr defTabSz="1828800"/>
            <a:endParaRPr lang="en-US" sz="3600">
              <a:solidFill>
                <a:prstClr val="black"/>
              </a:solidFill>
              <a:latin typeface="Calibri" panose="020F0502020204030204"/>
            </a:endParaRPr>
          </a:p>
        </p:txBody>
      </p:sp>
      <p:sp>
        <p:nvSpPr>
          <p:cNvPr id="6" name="Shape 4"/>
          <p:cNvSpPr/>
          <p:nvPr/>
        </p:nvSpPr>
        <p:spPr>
          <a:xfrm>
            <a:off x="731520" y="3108960"/>
            <a:ext cx="8138160" cy="914400"/>
          </a:xfrm>
          <a:prstGeom prst="rect">
            <a:avLst/>
          </a:prstGeom>
          <a:solidFill>
            <a:srgbClr val="8E0E22"/>
          </a:solidFill>
          <a:ln w="12700">
            <a:solidFill>
              <a:srgbClr val="8E0E22"/>
            </a:solidFill>
            <a:prstDash val="solid"/>
          </a:ln>
        </p:spPr>
        <p:txBody>
          <a:bodyPr/>
          <a:lstStyle/>
          <a:p>
            <a:pPr defTabSz="1828800"/>
            <a:endParaRPr lang="en-US" sz="3600">
              <a:solidFill>
                <a:prstClr val="black"/>
              </a:solidFill>
              <a:latin typeface="Calibri" panose="020F0502020204030204"/>
            </a:endParaRPr>
          </a:p>
        </p:txBody>
      </p:sp>
      <p:sp>
        <p:nvSpPr>
          <p:cNvPr id="7" name="Text 5"/>
          <p:cNvSpPr/>
          <p:nvPr/>
        </p:nvSpPr>
        <p:spPr>
          <a:xfrm>
            <a:off x="950976" y="3108960"/>
            <a:ext cx="7680960" cy="914400"/>
          </a:xfrm>
          <a:prstGeom prst="rect">
            <a:avLst/>
          </a:prstGeom>
          <a:noFill/>
          <a:ln/>
        </p:spPr>
        <p:txBody>
          <a:bodyPr wrap="square" lIns="0" tIns="0" rIns="0" bIns="0" rtlCol="0" anchor="ctr"/>
          <a:lstStyle/>
          <a:p>
            <a:pPr defTabSz="1828800"/>
            <a:r>
              <a:rPr lang="en-US" sz="2200" b="1" kern="0" spc="200" dirty="0">
                <a:solidFill>
                  <a:srgbClr val="FFFFFF"/>
                </a:solidFill>
                <a:latin typeface="Calibri" pitchFamily="34" charset="0"/>
                <a:ea typeface="Calibri" pitchFamily="34" charset="-122"/>
                <a:cs typeface="Calibri" pitchFamily="34" charset="-120"/>
              </a:rPr>
              <a:t>DATA PROTECTION &amp; INSURANCE</a:t>
            </a:r>
            <a:endParaRPr lang="en-US" sz="2200" dirty="0">
              <a:solidFill>
                <a:prstClr val="black"/>
              </a:solidFill>
              <a:latin typeface="Calibri" panose="020F0502020204030204"/>
            </a:endParaRPr>
          </a:p>
        </p:txBody>
      </p:sp>
      <p:sp>
        <p:nvSpPr>
          <p:cNvPr id="8" name="Text 6"/>
          <p:cNvSpPr/>
          <p:nvPr/>
        </p:nvSpPr>
        <p:spPr>
          <a:xfrm>
            <a:off x="1005840" y="4206240"/>
            <a:ext cx="7589520" cy="5120640"/>
          </a:xfrm>
          <a:prstGeom prst="rect">
            <a:avLst/>
          </a:prstGeom>
          <a:noFill/>
          <a:ln/>
        </p:spPr>
        <p:txBody>
          <a:bodyPr wrap="square" rtlCol="0" anchor="ctr"/>
          <a:lstStyle/>
          <a:p>
            <a:pPr marL="685800" indent="-685800" defTabSz="1828800">
              <a:spcAft>
                <a:spcPts val="2000"/>
              </a:spcAft>
              <a:buSzPct val="100000"/>
              <a:buFontTx/>
              <a:buChar char="•"/>
            </a:pPr>
            <a:r>
              <a:rPr lang="en-US" sz="2400" dirty="0">
                <a:solidFill>
                  <a:srgbClr val="111111"/>
                </a:solidFill>
                <a:latin typeface="Calibri" pitchFamily="34" charset="0"/>
                <a:ea typeface="Calibri" pitchFamily="34" charset="-122"/>
                <a:cs typeface="Calibri" pitchFamily="34" charset="-120"/>
              </a:rPr>
              <a:t>Ensure appropriate guardrails are in place to protect all transaction parties</a:t>
            </a:r>
            <a:endParaRPr lang="en-US" sz="2400" dirty="0">
              <a:solidFill>
                <a:prstClr val="black"/>
              </a:solidFill>
              <a:latin typeface="Calibri" panose="020F0502020204030204"/>
            </a:endParaRPr>
          </a:p>
          <a:p>
            <a:pPr marL="685800" indent="-685800" defTabSz="1828800">
              <a:spcAft>
                <a:spcPts val="2000"/>
              </a:spcAft>
              <a:buSzPct val="100000"/>
              <a:buFontTx/>
              <a:buChar char="•"/>
            </a:pPr>
            <a:r>
              <a:rPr lang="en-US" sz="2400" dirty="0">
                <a:solidFill>
                  <a:srgbClr val="111111"/>
                </a:solidFill>
                <a:latin typeface="Calibri" pitchFamily="34" charset="0"/>
                <a:ea typeface="Calibri" pitchFamily="34" charset="-122"/>
                <a:cs typeface="Calibri" pitchFamily="34" charset="-120"/>
              </a:rPr>
              <a:t>Evaluate whether E&amp;O insurance covers AI-related losses</a:t>
            </a:r>
            <a:endParaRPr lang="en-US" sz="2400" dirty="0">
              <a:solidFill>
                <a:prstClr val="black"/>
              </a:solidFill>
              <a:latin typeface="Calibri" panose="020F0502020204030204"/>
            </a:endParaRPr>
          </a:p>
          <a:p>
            <a:pPr marL="685800" indent="-685800" defTabSz="1828800">
              <a:spcAft>
                <a:spcPts val="2000"/>
              </a:spcAft>
              <a:buSzPct val="100000"/>
              <a:buFontTx/>
              <a:buChar char="•"/>
            </a:pPr>
            <a:r>
              <a:rPr lang="en-US" sz="2400" dirty="0">
                <a:solidFill>
                  <a:srgbClr val="111111"/>
                </a:solidFill>
                <a:latin typeface="Calibri" pitchFamily="34" charset="0"/>
                <a:ea typeface="Calibri" pitchFamily="34" charset="-122"/>
                <a:cs typeface="Calibri" pitchFamily="34" charset="-120"/>
              </a:rPr>
              <a:t>Protect company data, customer data, and transaction data against unauthorized use or model training</a:t>
            </a:r>
            <a:endParaRPr lang="en-US" sz="2400" dirty="0">
              <a:solidFill>
                <a:prstClr val="black"/>
              </a:solidFill>
              <a:latin typeface="Calibri" panose="020F0502020204030204"/>
            </a:endParaRPr>
          </a:p>
        </p:txBody>
      </p:sp>
      <p:sp>
        <p:nvSpPr>
          <p:cNvPr id="9" name="Shape 7"/>
          <p:cNvSpPr/>
          <p:nvPr/>
        </p:nvSpPr>
        <p:spPr>
          <a:xfrm>
            <a:off x="9418320" y="3108960"/>
            <a:ext cx="8138160" cy="6492240"/>
          </a:xfrm>
          <a:prstGeom prst="rect">
            <a:avLst/>
          </a:prstGeom>
          <a:solidFill>
            <a:srgbClr val="FFFFFF"/>
          </a:solidFill>
          <a:ln w="12700">
            <a:solidFill>
              <a:srgbClr val="F2F2F2"/>
            </a:solidFill>
            <a:prstDash val="solid"/>
          </a:ln>
          <a:effectLst>
            <a:outerShdw blurRad="101600" dist="38100" dir="8100000" algn="bl" rotWithShape="0">
              <a:srgbClr val="090909">
                <a:alpha val="12000"/>
              </a:srgbClr>
            </a:outerShdw>
          </a:effectLst>
        </p:spPr>
        <p:txBody>
          <a:bodyPr/>
          <a:lstStyle/>
          <a:p>
            <a:pPr defTabSz="1828800"/>
            <a:endParaRPr lang="en-US" sz="3600">
              <a:solidFill>
                <a:prstClr val="black"/>
              </a:solidFill>
              <a:latin typeface="Calibri" panose="020F0502020204030204"/>
            </a:endParaRPr>
          </a:p>
        </p:txBody>
      </p:sp>
      <p:sp>
        <p:nvSpPr>
          <p:cNvPr id="10" name="Shape 8"/>
          <p:cNvSpPr/>
          <p:nvPr/>
        </p:nvSpPr>
        <p:spPr>
          <a:xfrm>
            <a:off x="9418320" y="3108960"/>
            <a:ext cx="8138160" cy="914400"/>
          </a:xfrm>
          <a:prstGeom prst="rect">
            <a:avLst/>
          </a:prstGeom>
          <a:solidFill>
            <a:srgbClr val="111111"/>
          </a:solidFill>
          <a:ln w="12700">
            <a:solidFill>
              <a:srgbClr val="111111"/>
            </a:solidFill>
            <a:prstDash val="solid"/>
          </a:ln>
        </p:spPr>
        <p:txBody>
          <a:bodyPr/>
          <a:lstStyle/>
          <a:p>
            <a:pPr defTabSz="1828800"/>
            <a:endParaRPr lang="en-US" sz="3600">
              <a:solidFill>
                <a:prstClr val="black"/>
              </a:solidFill>
              <a:latin typeface="Calibri" panose="020F0502020204030204"/>
            </a:endParaRPr>
          </a:p>
        </p:txBody>
      </p:sp>
      <p:sp>
        <p:nvSpPr>
          <p:cNvPr id="11" name="Text 9"/>
          <p:cNvSpPr/>
          <p:nvPr/>
        </p:nvSpPr>
        <p:spPr>
          <a:xfrm>
            <a:off x="9637776" y="3108960"/>
            <a:ext cx="7680960" cy="914400"/>
          </a:xfrm>
          <a:prstGeom prst="rect">
            <a:avLst/>
          </a:prstGeom>
          <a:noFill/>
          <a:ln/>
        </p:spPr>
        <p:txBody>
          <a:bodyPr wrap="square" lIns="0" tIns="0" rIns="0" bIns="0" rtlCol="0" anchor="ctr"/>
          <a:lstStyle/>
          <a:p>
            <a:pPr defTabSz="1828800"/>
            <a:r>
              <a:rPr lang="en-US" sz="2200" b="1" kern="0" spc="200" dirty="0">
                <a:solidFill>
                  <a:srgbClr val="C8102E"/>
                </a:solidFill>
                <a:latin typeface="Calibri" pitchFamily="34" charset="0"/>
                <a:ea typeface="Calibri" pitchFamily="34" charset="-122"/>
                <a:cs typeface="Calibri" pitchFamily="34" charset="-120"/>
              </a:rPr>
              <a:t>INTERNAL GOVERNANCE</a:t>
            </a:r>
            <a:endParaRPr lang="en-US" sz="2200" dirty="0">
              <a:solidFill>
                <a:prstClr val="black"/>
              </a:solidFill>
              <a:latin typeface="Calibri" panose="020F0502020204030204"/>
            </a:endParaRPr>
          </a:p>
        </p:txBody>
      </p:sp>
      <p:sp>
        <p:nvSpPr>
          <p:cNvPr id="12" name="Text 10"/>
          <p:cNvSpPr/>
          <p:nvPr/>
        </p:nvSpPr>
        <p:spPr>
          <a:xfrm>
            <a:off x="9656064" y="4206240"/>
            <a:ext cx="7589520" cy="5120640"/>
          </a:xfrm>
          <a:prstGeom prst="rect">
            <a:avLst/>
          </a:prstGeom>
          <a:noFill/>
          <a:ln/>
        </p:spPr>
        <p:txBody>
          <a:bodyPr wrap="square" rtlCol="0" anchor="ctr"/>
          <a:lstStyle/>
          <a:p>
            <a:pPr marL="685800" indent="-685800" defTabSz="1828800">
              <a:spcAft>
                <a:spcPts val="1600"/>
              </a:spcAft>
              <a:buSzPct val="100000"/>
              <a:buFontTx/>
              <a:buChar char="•"/>
            </a:pPr>
            <a:r>
              <a:rPr lang="en-US" sz="2400" dirty="0">
                <a:solidFill>
                  <a:srgbClr val="111111"/>
                </a:solidFill>
                <a:latin typeface="Calibri" pitchFamily="34" charset="0"/>
                <a:ea typeface="Calibri" pitchFamily="34" charset="-122"/>
                <a:cs typeface="Calibri" pitchFamily="34" charset="-120"/>
              </a:rPr>
              <a:t>Deploy a governance framework covering risk management, internal controls, and regulatory requirements</a:t>
            </a:r>
            <a:endParaRPr lang="en-US" sz="2400" dirty="0">
              <a:solidFill>
                <a:prstClr val="black"/>
              </a:solidFill>
              <a:latin typeface="Calibri" panose="020F0502020204030204"/>
            </a:endParaRPr>
          </a:p>
          <a:p>
            <a:pPr marL="685800" indent="-685800" defTabSz="1828800">
              <a:spcAft>
                <a:spcPts val="1600"/>
              </a:spcAft>
              <a:buSzPct val="100000"/>
              <a:buFontTx/>
              <a:buChar char="•"/>
            </a:pPr>
            <a:r>
              <a:rPr lang="en-US" sz="2400" dirty="0">
                <a:solidFill>
                  <a:srgbClr val="111111"/>
                </a:solidFill>
                <a:latin typeface="Calibri" pitchFamily="34" charset="0"/>
                <a:ea typeface="Calibri" pitchFamily="34" charset="-122"/>
                <a:cs typeface="Calibri" pitchFamily="34" charset="-120"/>
              </a:rPr>
              <a:t>Consider client trust and reputational risk in deployment decisions</a:t>
            </a:r>
            <a:endParaRPr lang="en-US" sz="2400" dirty="0">
              <a:solidFill>
                <a:prstClr val="black"/>
              </a:solidFill>
              <a:latin typeface="Calibri" panose="020F0502020204030204"/>
            </a:endParaRPr>
          </a:p>
          <a:p>
            <a:pPr marL="685800" indent="-685800" defTabSz="1828800">
              <a:spcAft>
                <a:spcPts val="1600"/>
              </a:spcAft>
              <a:buSzPct val="100000"/>
              <a:buFontTx/>
              <a:buChar char="•"/>
            </a:pPr>
            <a:r>
              <a:rPr lang="en-US" sz="2400" dirty="0">
                <a:solidFill>
                  <a:srgbClr val="111111"/>
                </a:solidFill>
                <a:latin typeface="Calibri" pitchFamily="34" charset="0"/>
                <a:ea typeface="Calibri" pitchFamily="34" charset="-122"/>
                <a:cs typeface="Calibri" pitchFamily="34" charset="-120"/>
              </a:rPr>
              <a:t>Ensure ongoing staff training in AI risks and proper usage</a:t>
            </a:r>
            <a:endParaRPr lang="en-US" sz="2400" dirty="0">
              <a:solidFill>
                <a:prstClr val="black"/>
              </a:solidFill>
              <a:latin typeface="Calibri" panose="020F0502020204030204"/>
            </a:endParaRPr>
          </a:p>
          <a:p>
            <a:pPr marL="685800" indent="-685800" defTabSz="1828800">
              <a:spcAft>
                <a:spcPts val="1600"/>
              </a:spcAft>
              <a:buSzPct val="100000"/>
              <a:buFontTx/>
              <a:buChar char="•"/>
            </a:pPr>
            <a:r>
              <a:rPr lang="en-US" sz="2400" dirty="0">
                <a:solidFill>
                  <a:srgbClr val="111111"/>
                </a:solidFill>
                <a:latin typeface="Calibri" pitchFamily="34" charset="0"/>
                <a:ea typeface="Calibri" pitchFamily="34" charset="-122"/>
                <a:cs typeface="Calibri" pitchFamily="34" charset="-120"/>
              </a:rPr>
              <a:t>Maintain a written AI policy consistent with governance framework and regulatory guidance</a:t>
            </a:r>
            <a:endParaRPr lang="en-US" sz="2400" dirty="0">
              <a:solidFill>
                <a:prstClr val="black"/>
              </a:solidFill>
              <a:latin typeface="Calibri" panose="020F0502020204030204"/>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111111"/>
        </a:solidFill>
        <a:effectLst/>
      </p:bgPr>
    </p:bg>
    <p:spTree>
      <p:nvGrpSpPr>
        <p:cNvPr id="1" name=""/>
        <p:cNvGrpSpPr/>
        <p:nvPr/>
      </p:nvGrpSpPr>
      <p:grpSpPr>
        <a:xfrm>
          <a:off x="0" y="0"/>
          <a:ext cx="1" cy="1"/>
          <a:chOff x="0" y="0"/>
          <a:chExt cx="1" cy="1"/>
        </a:xfrm>
      </p:grpSpPr>
      <p:sp>
        <p:nvSpPr>
          <p:cNvPr id="2" name="Shape 0"/>
          <p:cNvSpPr/>
          <p:nvPr/>
        </p:nvSpPr>
        <p:spPr>
          <a:xfrm>
            <a:off x="0" y="0"/>
            <a:ext cx="402336" cy="10287000"/>
          </a:xfrm>
          <a:prstGeom prst="rect">
            <a:avLst/>
          </a:prstGeom>
          <a:solidFill>
            <a:srgbClr val="C8102E"/>
          </a:solidFill>
          <a:ln w="12700">
            <a:solidFill>
              <a:srgbClr val="C8102E"/>
            </a:solidFill>
            <a:prstDash val="solid"/>
          </a:ln>
        </p:spPr>
        <p:txBody>
          <a:bodyPr/>
          <a:lstStyle/>
          <a:p>
            <a:pPr defTabSz="1828800"/>
            <a:endParaRPr lang="en-US" sz="3600">
              <a:solidFill>
                <a:prstClr val="black"/>
              </a:solidFill>
              <a:latin typeface="Calibri" panose="020F0502020204030204"/>
            </a:endParaRPr>
          </a:p>
        </p:txBody>
      </p:sp>
      <p:sp>
        <p:nvSpPr>
          <p:cNvPr id="3" name="Text 1"/>
          <p:cNvSpPr/>
          <p:nvPr/>
        </p:nvSpPr>
        <p:spPr>
          <a:xfrm>
            <a:off x="1005840" y="2011680"/>
            <a:ext cx="16459200" cy="1005840"/>
          </a:xfrm>
          <a:prstGeom prst="rect">
            <a:avLst/>
          </a:prstGeom>
          <a:noFill/>
          <a:ln/>
        </p:spPr>
        <p:txBody>
          <a:bodyPr wrap="square" lIns="0" tIns="0" rIns="0" bIns="0" rtlCol="0" anchor="ctr"/>
          <a:lstStyle/>
          <a:p>
            <a:pPr defTabSz="1828800"/>
            <a:r>
              <a:rPr lang="en-US" sz="2600" b="1" kern="0" spc="1000" dirty="0">
                <a:solidFill>
                  <a:srgbClr val="C8102E"/>
                </a:solidFill>
                <a:latin typeface="Calibri" pitchFamily="34" charset="0"/>
                <a:ea typeface="Calibri" pitchFamily="34" charset="-122"/>
                <a:cs typeface="Calibri" pitchFamily="34" charset="-120"/>
              </a:rPr>
              <a:t>KEY REMINDER</a:t>
            </a:r>
            <a:endParaRPr lang="en-US" sz="2600" dirty="0">
              <a:solidFill>
                <a:prstClr val="black"/>
              </a:solidFill>
              <a:latin typeface="Calibri" panose="020F0502020204030204"/>
            </a:endParaRPr>
          </a:p>
        </p:txBody>
      </p:sp>
      <p:sp>
        <p:nvSpPr>
          <p:cNvPr id="4" name="Shape 2"/>
          <p:cNvSpPr/>
          <p:nvPr/>
        </p:nvSpPr>
        <p:spPr>
          <a:xfrm>
            <a:off x="1005840" y="3255264"/>
            <a:ext cx="16459200" cy="73152"/>
          </a:xfrm>
          <a:prstGeom prst="rect">
            <a:avLst/>
          </a:prstGeom>
          <a:solidFill>
            <a:srgbClr val="8E0E22"/>
          </a:solidFill>
          <a:ln w="12700">
            <a:solidFill>
              <a:srgbClr val="8E0E22"/>
            </a:solidFill>
            <a:prstDash val="solid"/>
          </a:ln>
        </p:spPr>
        <p:txBody>
          <a:bodyPr/>
          <a:lstStyle/>
          <a:p>
            <a:pPr defTabSz="1828800"/>
            <a:endParaRPr lang="en-US" sz="3600">
              <a:solidFill>
                <a:prstClr val="black"/>
              </a:solidFill>
              <a:latin typeface="Calibri" panose="020F0502020204030204"/>
            </a:endParaRPr>
          </a:p>
        </p:txBody>
      </p:sp>
      <p:sp>
        <p:nvSpPr>
          <p:cNvPr id="5" name="Text 3"/>
          <p:cNvSpPr/>
          <p:nvPr/>
        </p:nvSpPr>
        <p:spPr>
          <a:xfrm>
            <a:off x="1005840" y="3566160"/>
            <a:ext cx="16459200" cy="2560320"/>
          </a:xfrm>
          <a:prstGeom prst="rect">
            <a:avLst/>
          </a:prstGeom>
          <a:noFill/>
          <a:ln/>
        </p:spPr>
        <p:txBody>
          <a:bodyPr wrap="square" lIns="0" tIns="0" rIns="0" bIns="0" rtlCol="0" anchor="ctr"/>
          <a:lstStyle/>
          <a:p>
            <a:pPr defTabSz="1828800"/>
            <a:r>
              <a:rPr lang="en-US" sz="6800" b="1" dirty="0">
                <a:solidFill>
                  <a:srgbClr val="FFFFFF"/>
                </a:solidFill>
                <a:latin typeface="Calibri" pitchFamily="34" charset="0"/>
                <a:ea typeface="Calibri" pitchFamily="34" charset="-122"/>
                <a:cs typeface="Calibri" pitchFamily="34" charset="-120"/>
              </a:rPr>
              <a:t>AI should enhance, not replace,</a:t>
            </a:r>
            <a:endParaRPr lang="en-US" sz="6800" dirty="0">
              <a:solidFill>
                <a:prstClr val="black"/>
              </a:solidFill>
              <a:latin typeface="Calibri" panose="020F0502020204030204"/>
            </a:endParaRPr>
          </a:p>
          <a:p>
            <a:pPr defTabSz="1828800"/>
            <a:r>
              <a:rPr lang="en-US" sz="6800" b="1" dirty="0">
                <a:solidFill>
                  <a:srgbClr val="FFFFFF"/>
                </a:solidFill>
                <a:latin typeface="Calibri" pitchFamily="34" charset="0"/>
                <a:ea typeface="Calibri" pitchFamily="34" charset="-122"/>
                <a:cs typeface="Calibri" pitchFamily="34" charset="-120"/>
              </a:rPr>
              <a:t>professional title examination expertise.</a:t>
            </a:r>
            <a:endParaRPr lang="en-US" sz="6800" dirty="0">
              <a:solidFill>
                <a:prstClr val="black"/>
              </a:solidFill>
              <a:latin typeface="Calibri" panose="020F0502020204030204"/>
            </a:endParaRPr>
          </a:p>
        </p:txBody>
      </p:sp>
      <p:sp>
        <p:nvSpPr>
          <p:cNvPr id="6" name="Text 4"/>
          <p:cNvSpPr/>
          <p:nvPr/>
        </p:nvSpPr>
        <p:spPr>
          <a:xfrm>
            <a:off x="1005840" y="6400800"/>
            <a:ext cx="15544800" cy="2560320"/>
          </a:xfrm>
          <a:prstGeom prst="rect">
            <a:avLst/>
          </a:prstGeom>
          <a:noFill/>
          <a:ln/>
        </p:spPr>
        <p:txBody>
          <a:bodyPr wrap="square" lIns="0" tIns="0" rIns="0" bIns="0" rtlCol="0" anchor="ctr"/>
          <a:lstStyle/>
          <a:p>
            <a:pPr defTabSz="1828800"/>
            <a:r>
              <a:rPr lang="en-US" sz="2800" dirty="0">
                <a:solidFill>
                  <a:schemeClr val="bg1"/>
                </a:solidFill>
                <a:latin typeface="Calibri"/>
                <a:ea typeface="Calibri"/>
                <a:cs typeface="Calibri"/>
              </a:rPr>
              <a:t>AI is a supplementary tool — not a decision-maker. Regardless of the tool or technology used, accountability for accurate title searches and compliant practices always rests with the licensed title professional.</a:t>
            </a:r>
            <a:endParaRPr lang="en-US" sz="2800">
              <a:solidFill>
                <a:schemeClr val="bg1"/>
              </a:solidFill>
              <a:latin typeface="Calibri"/>
              <a:ea typeface="Calibri"/>
              <a:cs typeface="Calibri"/>
            </a:endParaRPr>
          </a:p>
        </p:txBody>
      </p:sp>
      <p:sp>
        <p:nvSpPr>
          <p:cNvPr id="7" name="Shape 5"/>
          <p:cNvSpPr/>
          <p:nvPr/>
        </p:nvSpPr>
        <p:spPr>
          <a:xfrm>
            <a:off x="1005840" y="9144000"/>
            <a:ext cx="4937760" cy="768096"/>
          </a:xfrm>
          <a:prstGeom prst="rect">
            <a:avLst/>
          </a:prstGeom>
          <a:solidFill>
            <a:srgbClr val="C8102E"/>
          </a:solidFill>
          <a:ln w="12700">
            <a:solidFill>
              <a:srgbClr val="C8102E"/>
            </a:solidFill>
            <a:prstDash val="solid"/>
          </a:ln>
        </p:spPr>
        <p:txBody>
          <a:bodyPr/>
          <a:lstStyle/>
          <a:p>
            <a:pPr defTabSz="1828800"/>
            <a:endParaRPr lang="en-US" sz="3600">
              <a:solidFill>
                <a:prstClr val="black"/>
              </a:solidFill>
              <a:latin typeface="Calibri" panose="020F0502020204030204"/>
            </a:endParaRPr>
          </a:p>
        </p:txBody>
      </p:sp>
      <p:sp>
        <p:nvSpPr>
          <p:cNvPr id="8" name="Text 6"/>
          <p:cNvSpPr/>
          <p:nvPr/>
        </p:nvSpPr>
        <p:spPr>
          <a:xfrm>
            <a:off x="1005840" y="9144000"/>
            <a:ext cx="4937760" cy="768096"/>
          </a:xfrm>
          <a:prstGeom prst="rect">
            <a:avLst/>
          </a:prstGeom>
          <a:noFill/>
          <a:ln/>
        </p:spPr>
        <p:txBody>
          <a:bodyPr wrap="square" lIns="0" tIns="0" rIns="0" bIns="0" rtlCol="0" anchor="ctr"/>
          <a:lstStyle/>
          <a:p>
            <a:pPr algn="ctr" defTabSz="1828800"/>
            <a:r>
              <a:rPr lang="en-US" sz="2600" b="1" dirty="0">
                <a:solidFill>
                  <a:srgbClr val="111111"/>
                </a:solidFill>
                <a:latin typeface="Calibri" pitchFamily="34" charset="0"/>
                <a:ea typeface="Calibri" pitchFamily="34" charset="-122"/>
                <a:cs typeface="Calibri" pitchFamily="34" charset="-120"/>
              </a:rPr>
              <a:t>Responsible</a:t>
            </a:r>
            <a:endParaRPr lang="en-US" sz="2600" dirty="0">
              <a:solidFill>
                <a:prstClr val="black"/>
              </a:solidFill>
              <a:latin typeface="Calibri" panose="020F0502020204030204"/>
            </a:endParaRPr>
          </a:p>
        </p:txBody>
      </p:sp>
      <p:sp>
        <p:nvSpPr>
          <p:cNvPr id="9" name="Shape 7"/>
          <p:cNvSpPr/>
          <p:nvPr/>
        </p:nvSpPr>
        <p:spPr>
          <a:xfrm>
            <a:off x="6583680" y="9144000"/>
            <a:ext cx="4937760" cy="768096"/>
          </a:xfrm>
          <a:prstGeom prst="rect">
            <a:avLst/>
          </a:prstGeom>
          <a:solidFill>
            <a:srgbClr val="C8102E"/>
          </a:solidFill>
          <a:ln w="12700">
            <a:solidFill>
              <a:srgbClr val="C8102E"/>
            </a:solidFill>
            <a:prstDash val="solid"/>
          </a:ln>
        </p:spPr>
        <p:txBody>
          <a:bodyPr/>
          <a:lstStyle/>
          <a:p>
            <a:pPr defTabSz="1828800"/>
            <a:endParaRPr lang="en-US" sz="3600">
              <a:solidFill>
                <a:prstClr val="black"/>
              </a:solidFill>
              <a:latin typeface="Calibri" panose="020F0502020204030204"/>
            </a:endParaRPr>
          </a:p>
        </p:txBody>
      </p:sp>
      <p:sp>
        <p:nvSpPr>
          <p:cNvPr id="10" name="Text 8"/>
          <p:cNvSpPr/>
          <p:nvPr/>
        </p:nvSpPr>
        <p:spPr>
          <a:xfrm>
            <a:off x="6583680" y="9144000"/>
            <a:ext cx="4937760" cy="768096"/>
          </a:xfrm>
          <a:prstGeom prst="rect">
            <a:avLst/>
          </a:prstGeom>
          <a:noFill/>
          <a:ln/>
        </p:spPr>
        <p:txBody>
          <a:bodyPr wrap="square" lIns="0" tIns="0" rIns="0" bIns="0" rtlCol="0" anchor="ctr"/>
          <a:lstStyle/>
          <a:p>
            <a:pPr algn="ctr" defTabSz="1828800"/>
            <a:r>
              <a:rPr lang="en-US" sz="2600" b="1" dirty="0">
                <a:solidFill>
                  <a:srgbClr val="111111"/>
                </a:solidFill>
                <a:latin typeface="Calibri" pitchFamily="34" charset="0"/>
                <a:ea typeface="Calibri" pitchFamily="34" charset="-122"/>
                <a:cs typeface="Calibri" pitchFamily="34" charset="-120"/>
              </a:rPr>
              <a:t>Compliant</a:t>
            </a:r>
            <a:endParaRPr lang="en-US" sz="2600" dirty="0">
              <a:solidFill>
                <a:prstClr val="black"/>
              </a:solidFill>
              <a:latin typeface="Calibri" panose="020F0502020204030204"/>
            </a:endParaRPr>
          </a:p>
        </p:txBody>
      </p:sp>
      <p:sp>
        <p:nvSpPr>
          <p:cNvPr id="11" name="Shape 9"/>
          <p:cNvSpPr/>
          <p:nvPr/>
        </p:nvSpPr>
        <p:spPr>
          <a:xfrm>
            <a:off x="12161520" y="9144000"/>
            <a:ext cx="4937760" cy="768096"/>
          </a:xfrm>
          <a:prstGeom prst="rect">
            <a:avLst/>
          </a:prstGeom>
          <a:solidFill>
            <a:srgbClr val="C8102E"/>
          </a:solidFill>
          <a:ln w="12700">
            <a:solidFill>
              <a:srgbClr val="C8102E"/>
            </a:solidFill>
            <a:prstDash val="solid"/>
          </a:ln>
        </p:spPr>
        <p:txBody>
          <a:bodyPr/>
          <a:lstStyle/>
          <a:p>
            <a:pPr defTabSz="1828800"/>
            <a:endParaRPr lang="en-US" sz="3600">
              <a:solidFill>
                <a:prstClr val="black"/>
              </a:solidFill>
              <a:latin typeface="Calibri" panose="020F0502020204030204"/>
            </a:endParaRPr>
          </a:p>
        </p:txBody>
      </p:sp>
      <p:sp>
        <p:nvSpPr>
          <p:cNvPr id="12" name="Text 10"/>
          <p:cNvSpPr/>
          <p:nvPr/>
        </p:nvSpPr>
        <p:spPr>
          <a:xfrm>
            <a:off x="12161520" y="9144000"/>
            <a:ext cx="4937760" cy="768096"/>
          </a:xfrm>
          <a:prstGeom prst="rect">
            <a:avLst/>
          </a:prstGeom>
          <a:noFill/>
          <a:ln/>
        </p:spPr>
        <p:txBody>
          <a:bodyPr wrap="square" lIns="0" tIns="0" rIns="0" bIns="0" rtlCol="0" anchor="ctr"/>
          <a:lstStyle/>
          <a:p>
            <a:pPr algn="ctr" defTabSz="1828800"/>
            <a:r>
              <a:rPr lang="en-US" sz="2600" b="1" dirty="0">
                <a:solidFill>
                  <a:srgbClr val="111111"/>
                </a:solidFill>
                <a:latin typeface="Calibri" pitchFamily="34" charset="0"/>
                <a:ea typeface="Calibri" pitchFamily="34" charset="-122"/>
                <a:cs typeface="Calibri" pitchFamily="34" charset="-120"/>
              </a:rPr>
              <a:t>Ethical</a:t>
            </a:r>
            <a:endParaRPr lang="en-US" sz="2600" dirty="0">
              <a:solidFill>
                <a:prstClr val="black"/>
              </a:solidFill>
              <a:latin typeface="Calibri" panose="020F0502020204030204"/>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72F4C58-52E3-BC98-98DD-FD916043C394}"/>
            </a:ext>
          </a:extLst>
        </p:cNvPr>
        <p:cNvGrpSpPr/>
        <p:nvPr/>
      </p:nvGrpSpPr>
      <p:grpSpPr>
        <a:xfrm>
          <a:off x="0" y="0"/>
          <a:ext cx="1" cy="1"/>
          <a:chOff x="0" y="0"/>
          <a:chExt cx="1" cy="1"/>
        </a:xfrm>
      </p:grpSpPr>
      <p:sp>
        <p:nvSpPr>
          <p:cNvPr id="32" name="Rectangle 31">
            <a:extLst>
              <a:ext uri="{FF2B5EF4-FFF2-40B4-BE49-F238E27FC236}">
                <a16:creationId xmlns:a16="http://schemas.microsoft.com/office/drawing/2014/main" id="{5B16288B-E559-9F4A-0E64-B846CB7A57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solidFill>
            <a:srgbClr val="6666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BF597439-72B5-7DFD-137A-54F27A5F37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5518" y="720090"/>
            <a:ext cx="16856964" cy="8846820"/>
          </a:xfrm>
          <a:prstGeom prst="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3">
            <a:extLst>
              <a:ext uri="{FF2B5EF4-FFF2-40B4-BE49-F238E27FC236}">
                <a16:creationId xmlns:a16="http://schemas.microsoft.com/office/drawing/2014/main" id="{B5663C23-EB8D-B4F1-68EE-345A6BD23FEB}"/>
              </a:ext>
            </a:extLst>
          </p:cNvPr>
          <p:cNvGrpSpPr/>
          <p:nvPr/>
        </p:nvGrpSpPr>
        <p:grpSpPr>
          <a:xfrm>
            <a:off x="9598185" y="2017025"/>
            <a:ext cx="9031009" cy="7553490"/>
            <a:chOff x="625309" y="-324490"/>
            <a:chExt cx="10169417" cy="9524446"/>
          </a:xfrm>
        </p:grpSpPr>
        <p:sp>
          <p:nvSpPr>
            <p:cNvPr id="4" name="TextBox 4">
              <a:extLst>
                <a:ext uri="{FF2B5EF4-FFF2-40B4-BE49-F238E27FC236}">
                  <a16:creationId xmlns:a16="http://schemas.microsoft.com/office/drawing/2014/main" id="{437B8FC6-1A8A-0508-38FF-6D69F5E6FE41}"/>
                </a:ext>
              </a:extLst>
            </p:cNvPr>
            <p:cNvSpPr txBox="1"/>
            <p:nvPr/>
          </p:nvSpPr>
          <p:spPr>
            <a:xfrm>
              <a:off x="625309" y="-324490"/>
              <a:ext cx="8180188" cy="1824246"/>
            </a:xfrm>
            <a:prstGeom prst="rect">
              <a:avLst/>
            </a:prstGeom>
          </p:spPr>
          <p:txBody>
            <a:bodyPr lIns="0" tIns="0" rIns="0" bIns="0" rtlCol="0" anchor="t">
              <a:spAutoFit/>
            </a:bodyPr>
            <a:lstStyle/>
            <a:p>
              <a:pPr algn="ctr" defTabSz="960486">
                <a:lnSpc>
                  <a:spcPts val="5881"/>
                </a:lnSpc>
                <a:spcBef>
                  <a:spcPct val="0"/>
                </a:spcBef>
                <a:spcAft>
                  <a:spcPts val="606"/>
                </a:spcAft>
                <a:defRPr/>
              </a:pPr>
              <a:r>
                <a:rPr lang="en-US" sz="4201" b="1" kern="1200" dirty="0">
                  <a:solidFill>
                    <a:srgbClr val="FFFFFF"/>
                  </a:solidFill>
                  <a:latin typeface="Arial Bold"/>
                  <a:ea typeface="+mn-ea"/>
                  <a:cs typeface="Arial Bold"/>
                  <a:sym typeface="Arial Bold"/>
                </a:rPr>
                <a:t>The “AI Guardrails” Framework</a:t>
              </a:r>
              <a:endParaRPr kumimoji="0" lang="en-US" sz="3999" b="1" i="0" u="none" strike="noStrike" kern="1200" cap="none" spc="0" normalizeH="0" baseline="0" noProof="0" dirty="0">
                <a:ln>
                  <a:noFill/>
                </a:ln>
                <a:solidFill>
                  <a:srgbClr val="111111"/>
                </a:solidFill>
                <a:effectLst/>
                <a:uLnTx/>
                <a:uFillTx/>
                <a:latin typeface="Arial Bold"/>
                <a:ea typeface="Arial Bold"/>
                <a:cs typeface="Arial Bold"/>
                <a:sym typeface="Arial Bold"/>
              </a:endParaRPr>
            </a:p>
          </p:txBody>
        </p:sp>
        <p:sp>
          <p:nvSpPr>
            <p:cNvPr id="5" name="TextBox 5">
              <a:extLst>
                <a:ext uri="{FF2B5EF4-FFF2-40B4-BE49-F238E27FC236}">
                  <a16:creationId xmlns:a16="http://schemas.microsoft.com/office/drawing/2014/main" id="{07085BD2-0D6D-41DE-D446-5F75AED38B16}"/>
                </a:ext>
              </a:extLst>
            </p:cNvPr>
            <p:cNvSpPr txBox="1"/>
            <p:nvPr/>
          </p:nvSpPr>
          <p:spPr>
            <a:xfrm>
              <a:off x="633932" y="1748711"/>
              <a:ext cx="10160794" cy="7451245"/>
            </a:xfrm>
            <a:prstGeom prst="rect">
              <a:avLst/>
            </a:prstGeom>
          </p:spPr>
          <p:txBody>
            <a:bodyPr lIns="0" tIns="0" rIns="0" bIns="0" rtlCol="0" anchor="t">
              <a:spAutoFit/>
            </a:bodyPr>
            <a:lstStyle/>
            <a:p>
              <a:pPr>
                <a:buNone/>
              </a:pPr>
              <a:r>
                <a:rPr lang="en-US" sz="3200" b="1" dirty="0">
                  <a:solidFill>
                    <a:schemeClr val="bg1"/>
                  </a:solidFill>
                </a:rPr>
                <a:t>Use AI for</a:t>
              </a:r>
              <a:endParaRPr lang="en-US" sz="3200">
                <a:solidFill>
                  <a:schemeClr val="bg1"/>
                </a:solidFill>
                <a:ea typeface="Calibri"/>
                <a:cs typeface="Calibri"/>
              </a:endParaRPr>
            </a:p>
            <a:p>
              <a:pPr lvl="1">
                <a:buFont typeface="Arial" panose="020B0604020202020204" pitchFamily="34" charset="0"/>
                <a:buChar char="•"/>
              </a:pPr>
              <a:r>
                <a:rPr lang="en-US" sz="3200" dirty="0">
                  <a:solidFill>
                    <a:schemeClr val="bg1"/>
                  </a:solidFill>
                </a:rPr>
                <a:t> brainstorming</a:t>
              </a:r>
              <a:endParaRPr lang="en-US" sz="3200" dirty="0">
                <a:solidFill>
                  <a:schemeClr val="bg1"/>
                </a:solidFill>
                <a:ea typeface="Calibri"/>
                <a:cs typeface="Calibri"/>
              </a:endParaRPr>
            </a:p>
            <a:p>
              <a:pPr lvl="1">
                <a:buFont typeface="Arial" panose="020B0604020202020204" pitchFamily="34" charset="0"/>
                <a:buChar char="•"/>
              </a:pPr>
              <a:r>
                <a:rPr lang="en-US" sz="3200" dirty="0">
                  <a:solidFill>
                    <a:schemeClr val="bg1"/>
                  </a:solidFill>
                </a:rPr>
                <a:t> drafting</a:t>
              </a:r>
              <a:endParaRPr lang="en-US" sz="3200">
                <a:solidFill>
                  <a:schemeClr val="bg1"/>
                </a:solidFill>
                <a:ea typeface="Calibri"/>
                <a:cs typeface="Calibri"/>
              </a:endParaRPr>
            </a:p>
            <a:p>
              <a:pPr lvl="1">
                <a:buFont typeface="Arial" panose="020B0604020202020204" pitchFamily="34" charset="0"/>
                <a:buChar char="•"/>
              </a:pPr>
              <a:r>
                <a:rPr lang="en-US" sz="3200" dirty="0">
                  <a:solidFill>
                    <a:schemeClr val="bg1"/>
                  </a:solidFill>
                </a:rPr>
                <a:t> summarizing</a:t>
              </a:r>
              <a:endParaRPr lang="en-US" sz="3200">
                <a:solidFill>
                  <a:schemeClr val="bg1"/>
                </a:solidFill>
                <a:ea typeface="Calibri"/>
                <a:cs typeface="Calibri"/>
              </a:endParaRPr>
            </a:p>
            <a:p>
              <a:pPr lvl="1">
                <a:buFont typeface="Arial" panose="020B0604020202020204" pitchFamily="34" charset="0"/>
                <a:buChar char="•"/>
              </a:pPr>
              <a:r>
                <a:rPr lang="en-US" sz="3200" dirty="0">
                  <a:solidFill>
                    <a:schemeClr val="bg1"/>
                  </a:solidFill>
                </a:rPr>
                <a:t> marketing</a:t>
              </a:r>
              <a:endParaRPr lang="en-US" sz="3200">
                <a:solidFill>
                  <a:schemeClr val="bg1"/>
                </a:solidFill>
                <a:ea typeface="Calibri"/>
                <a:cs typeface="Calibri"/>
              </a:endParaRPr>
            </a:p>
            <a:p>
              <a:endParaRPr lang="en-US" sz="3200" b="1" dirty="0">
                <a:solidFill>
                  <a:schemeClr val="bg1"/>
                </a:solidFill>
                <a:ea typeface="Calibri"/>
                <a:cs typeface="Calibri"/>
              </a:endParaRPr>
            </a:p>
            <a:p>
              <a:pPr>
                <a:buNone/>
              </a:pPr>
              <a:r>
                <a:rPr lang="en-US" sz="3200" b="1" dirty="0">
                  <a:solidFill>
                    <a:schemeClr val="bg1"/>
                  </a:solidFill>
                </a:rPr>
                <a:t>Avoid AI for</a:t>
              </a:r>
              <a:endParaRPr lang="en-US" sz="3200">
                <a:solidFill>
                  <a:schemeClr val="bg1"/>
                </a:solidFill>
                <a:ea typeface="Calibri"/>
                <a:cs typeface="Calibri"/>
              </a:endParaRPr>
            </a:p>
            <a:p>
              <a:pPr lvl="1">
                <a:buFont typeface="Arial" panose="020B0604020202020204" pitchFamily="34" charset="0"/>
                <a:buChar char="•"/>
              </a:pPr>
              <a:r>
                <a:rPr lang="en-US" sz="3200" dirty="0">
                  <a:solidFill>
                    <a:schemeClr val="bg1"/>
                  </a:solidFill>
                </a:rPr>
                <a:t> final legal interpretation</a:t>
              </a:r>
              <a:endParaRPr lang="en-US" sz="3200">
                <a:solidFill>
                  <a:schemeClr val="bg1"/>
                </a:solidFill>
                <a:ea typeface="Calibri"/>
                <a:cs typeface="Calibri"/>
              </a:endParaRPr>
            </a:p>
            <a:p>
              <a:pPr lvl="1">
                <a:buFont typeface="Arial" panose="020B0604020202020204" pitchFamily="34" charset="0"/>
                <a:buChar char="•"/>
              </a:pPr>
              <a:r>
                <a:rPr lang="en-US" sz="3200" dirty="0">
                  <a:solidFill>
                    <a:schemeClr val="bg1"/>
                  </a:solidFill>
                </a:rPr>
                <a:t> title decisions</a:t>
              </a:r>
              <a:endParaRPr lang="en-US" sz="3200">
                <a:solidFill>
                  <a:schemeClr val="bg1"/>
                </a:solidFill>
                <a:ea typeface="Calibri"/>
                <a:cs typeface="Calibri"/>
              </a:endParaRPr>
            </a:p>
            <a:p>
              <a:pPr lvl="1">
                <a:buFont typeface="Arial" panose="020B0604020202020204" pitchFamily="34" charset="0"/>
                <a:buChar char="•"/>
              </a:pPr>
              <a:r>
                <a:rPr lang="en-US" sz="3200" dirty="0">
                  <a:solidFill>
                    <a:schemeClr val="bg1"/>
                  </a:solidFill>
                </a:rPr>
                <a:t> confidential client data</a:t>
              </a:r>
              <a:endParaRPr lang="en-US" sz="3200">
                <a:solidFill>
                  <a:schemeClr val="bg1"/>
                </a:solidFill>
                <a:ea typeface="Calibri"/>
                <a:cs typeface="Calibri"/>
              </a:endParaRPr>
            </a:p>
            <a:p>
              <a:pPr>
                <a:buNone/>
              </a:pPr>
              <a:endParaRPr lang="en-US" sz="3200" b="1" dirty="0">
                <a:solidFill>
                  <a:schemeClr val="bg1"/>
                </a:solidFill>
              </a:endParaRPr>
            </a:p>
            <a:p>
              <a:pPr>
                <a:buNone/>
              </a:pPr>
              <a:r>
                <a:rPr lang="en-US" sz="3200" dirty="0">
                  <a:solidFill>
                    <a:schemeClr val="bg1"/>
                  </a:solidFill>
                </a:rPr>
                <a:t>	</a:t>
              </a:r>
              <a:endParaRPr lang="en-US" sz="3100" b="1">
                <a:solidFill>
                  <a:schemeClr val="bg1"/>
                </a:solidFill>
                <a:ea typeface="Calibri"/>
                <a:cs typeface="Calibri"/>
              </a:endParaRPr>
            </a:p>
          </p:txBody>
        </p:sp>
      </p:grpSp>
      <p:sp>
        <p:nvSpPr>
          <p:cNvPr id="8" name="TextBox 7">
            <a:extLst>
              <a:ext uri="{FF2B5EF4-FFF2-40B4-BE49-F238E27FC236}">
                <a16:creationId xmlns:a16="http://schemas.microsoft.com/office/drawing/2014/main" id="{57348492-3705-EE8A-B455-CEAFB02C98B5}"/>
              </a:ext>
            </a:extLst>
          </p:cNvPr>
          <p:cNvSpPr txBox="1"/>
          <p:nvPr/>
        </p:nvSpPr>
        <p:spPr>
          <a:xfrm>
            <a:off x="381000" y="9867900"/>
            <a:ext cx="1066800" cy="369332"/>
          </a:xfrm>
          <a:prstGeom prst="rect">
            <a:avLst/>
          </a:prstGeom>
          <a:noFill/>
        </p:spPr>
        <p:txBody>
          <a:bodyPr wrap="square" rtlCol="0">
            <a:spAutoFit/>
          </a:bodyPr>
          <a:lstStyle/>
          <a:p>
            <a:r>
              <a:rPr lang="en-US" dirty="0"/>
              <a:t>2026</a:t>
            </a:r>
          </a:p>
        </p:txBody>
      </p:sp>
      <p:pic>
        <p:nvPicPr>
          <p:cNvPr id="6" name="Picture 5">
            <a:extLst>
              <a:ext uri="{FF2B5EF4-FFF2-40B4-BE49-F238E27FC236}">
                <a16:creationId xmlns:a16="http://schemas.microsoft.com/office/drawing/2014/main" id="{C7F8F6DB-BCD6-2C50-B172-942B9065177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87781" y="2628900"/>
            <a:ext cx="8330819" cy="5553879"/>
          </a:xfrm>
          <a:prstGeom prst="rect">
            <a:avLst/>
          </a:prstGeom>
        </p:spPr>
      </p:pic>
    </p:spTree>
    <p:extLst>
      <p:ext uri="{BB962C8B-B14F-4D97-AF65-F5344CB8AC3E}">
        <p14:creationId xmlns:p14="http://schemas.microsoft.com/office/powerpoint/2010/main" val="2221590764"/>
      </p:ext>
    </p:extLst>
  </p:cSld>
  <p:clrMapOvr>
    <a:masterClrMapping/>
  </p:clrMapOvr>
  <p:transition>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D5B18B4-00AA-968E-0632-F70EB9ED4852}"/>
            </a:ext>
          </a:extLst>
        </p:cNvPr>
        <p:cNvGrpSpPr/>
        <p:nvPr/>
      </p:nvGrpSpPr>
      <p:grpSpPr>
        <a:xfrm>
          <a:off x="0" y="0"/>
          <a:ext cx="1" cy="1"/>
          <a:chOff x="0" y="0"/>
          <a:chExt cx="1" cy="1"/>
        </a:xfrm>
      </p:grpSpPr>
      <p:sp>
        <p:nvSpPr>
          <p:cNvPr id="32" name="Rectangle 31">
            <a:extLst>
              <a:ext uri="{FF2B5EF4-FFF2-40B4-BE49-F238E27FC236}">
                <a16:creationId xmlns:a16="http://schemas.microsoft.com/office/drawing/2014/main" id="{B01AFE83-3D6C-817A-AF45-6438ACE39F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solidFill>
            <a:srgbClr val="6666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1C6FD941-3E26-AB1F-395B-30B4FF26AD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5518" y="720090"/>
            <a:ext cx="16856964" cy="8846820"/>
          </a:xfrm>
          <a:prstGeom prst="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3">
            <a:extLst>
              <a:ext uri="{FF2B5EF4-FFF2-40B4-BE49-F238E27FC236}">
                <a16:creationId xmlns:a16="http://schemas.microsoft.com/office/drawing/2014/main" id="{9F7D206A-9371-3C8A-0E44-62156DB0CE4A}"/>
              </a:ext>
            </a:extLst>
          </p:cNvPr>
          <p:cNvGrpSpPr/>
          <p:nvPr/>
        </p:nvGrpSpPr>
        <p:grpSpPr>
          <a:xfrm>
            <a:off x="8769918" y="1430577"/>
            <a:ext cx="9023351" cy="8310512"/>
            <a:chOff x="-557098" y="-747038"/>
            <a:chExt cx="10160794" cy="10479000"/>
          </a:xfrm>
        </p:grpSpPr>
        <p:sp>
          <p:nvSpPr>
            <p:cNvPr id="4" name="TextBox 4">
              <a:extLst>
                <a:ext uri="{FF2B5EF4-FFF2-40B4-BE49-F238E27FC236}">
                  <a16:creationId xmlns:a16="http://schemas.microsoft.com/office/drawing/2014/main" id="{8451870F-1CBE-953B-59CB-B0517632410C}"/>
                </a:ext>
              </a:extLst>
            </p:cNvPr>
            <p:cNvSpPr txBox="1"/>
            <p:nvPr/>
          </p:nvSpPr>
          <p:spPr>
            <a:xfrm>
              <a:off x="-141053" y="-747038"/>
              <a:ext cx="8180188" cy="2867871"/>
            </a:xfrm>
            <a:prstGeom prst="rect">
              <a:avLst/>
            </a:prstGeom>
          </p:spPr>
          <p:txBody>
            <a:bodyPr lIns="0" tIns="0" rIns="0" bIns="0" rtlCol="0" anchor="t">
              <a:spAutoFit/>
            </a:bodyPr>
            <a:lstStyle/>
            <a:p>
              <a:pPr algn="ctr" defTabSz="960486">
                <a:lnSpc>
                  <a:spcPts val="5881"/>
                </a:lnSpc>
                <a:spcBef>
                  <a:spcPct val="0"/>
                </a:spcBef>
                <a:spcAft>
                  <a:spcPts val="606"/>
                </a:spcAft>
                <a:defRPr/>
              </a:pPr>
              <a:r>
                <a:rPr lang="en-US" sz="4000" b="1" dirty="0">
                  <a:solidFill>
                    <a:schemeClr val="bg1"/>
                  </a:solidFill>
                </a:rPr>
                <a:t>Building an AI Policy for Your Agency</a:t>
              </a:r>
              <a:endParaRPr lang="en-US" sz="4000" b="1" dirty="0">
                <a:solidFill>
                  <a:schemeClr val="bg1"/>
                </a:solidFill>
                <a:ea typeface="Calibri"/>
                <a:cs typeface="Calibri"/>
              </a:endParaRPr>
            </a:p>
            <a:p>
              <a:pPr algn="ctr" defTabSz="960486">
                <a:lnSpc>
                  <a:spcPts val="5881"/>
                </a:lnSpc>
                <a:spcBef>
                  <a:spcPct val="0"/>
                </a:spcBef>
                <a:spcAft>
                  <a:spcPts val="606"/>
                </a:spcAft>
                <a:defRPr/>
              </a:pPr>
              <a:endParaRPr kumimoji="0" lang="en-US" sz="3999" b="1" i="0" u="none" strike="noStrike" kern="1200" cap="none" spc="0" normalizeH="0" baseline="0" noProof="0" dirty="0">
                <a:ln>
                  <a:noFill/>
                </a:ln>
                <a:solidFill>
                  <a:schemeClr val="tx2">
                    <a:lumMod val="20000"/>
                    <a:lumOff val="80000"/>
                  </a:schemeClr>
                </a:solidFill>
                <a:effectLst/>
                <a:uLnTx/>
                <a:uFillTx/>
                <a:latin typeface="Arial Bold"/>
                <a:ea typeface="Arial Bold"/>
                <a:cs typeface="Arial Bold"/>
                <a:sym typeface="Arial Bold"/>
              </a:endParaRPr>
            </a:p>
          </p:txBody>
        </p:sp>
        <p:sp>
          <p:nvSpPr>
            <p:cNvPr id="5" name="TextBox 5">
              <a:extLst>
                <a:ext uri="{FF2B5EF4-FFF2-40B4-BE49-F238E27FC236}">
                  <a16:creationId xmlns:a16="http://schemas.microsoft.com/office/drawing/2014/main" id="{D53DBF95-0970-0EA1-FC7B-E98F929B4C0B}"/>
                </a:ext>
              </a:extLst>
            </p:cNvPr>
            <p:cNvSpPr txBox="1"/>
            <p:nvPr/>
          </p:nvSpPr>
          <p:spPr>
            <a:xfrm>
              <a:off x="-557098" y="1038843"/>
              <a:ext cx="10160794" cy="8693119"/>
            </a:xfrm>
            <a:prstGeom prst="rect">
              <a:avLst/>
            </a:prstGeom>
          </p:spPr>
          <p:txBody>
            <a:bodyPr lIns="0" tIns="0" rIns="0" bIns="0" rtlCol="0" anchor="t">
              <a:spAutoFit/>
            </a:bodyPr>
            <a:lstStyle/>
            <a:p>
              <a:pPr>
                <a:buNone/>
              </a:pPr>
              <a:endParaRPr lang="en-US" sz="3200" b="1" dirty="0">
                <a:solidFill>
                  <a:schemeClr val="bg1"/>
                </a:solidFill>
                <a:ea typeface="Calibri"/>
                <a:cs typeface="Calibri"/>
              </a:endParaRPr>
            </a:p>
            <a:p>
              <a:pPr>
                <a:buNone/>
              </a:pPr>
              <a:r>
                <a:rPr lang="en-US" sz="3200" b="1" dirty="0">
                  <a:solidFill>
                    <a:schemeClr val="bg1"/>
                  </a:solidFill>
                </a:rPr>
                <a:t>Practical checklist:</a:t>
              </a:r>
              <a:endParaRPr lang="en-US" sz="3200" b="1" dirty="0">
                <a:solidFill>
                  <a:schemeClr val="bg1"/>
                </a:solidFill>
                <a:ea typeface="Calibri"/>
                <a:cs typeface="Calibri"/>
              </a:endParaRPr>
            </a:p>
            <a:p>
              <a:pPr>
                <a:buNone/>
              </a:pPr>
              <a:endParaRPr lang="en-US" sz="3200" b="1" dirty="0">
                <a:solidFill>
                  <a:schemeClr val="bg1"/>
                </a:solidFill>
                <a:ea typeface="Calibri"/>
                <a:cs typeface="Calibri"/>
              </a:endParaRPr>
            </a:p>
            <a:p>
              <a:pPr lvl="1">
                <a:buFont typeface="Arial" panose="020B0604020202020204" pitchFamily="34" charset="0"/>
                <a:buChar char="•"/>
              </a:pPr>
              <a:r>
                <a:rPr lang="en-US" sz="3100" dirty="0">
                  <a:solidFill>
                    <a:schemeClr val="bg1"/>
                  </a:solidFill>
                </a:rPr>
                <a:t> approved AI tools</a:t>
              </a:r>
              <a:endParaRPr lang="en-US" sz="3100">
                <a:solidFill>
                  <a:schemeClr val="bg1"/>
                </a:solidFill>
                <a:ea typeface="Calibri"/>
                <a:cs typeface="Calibri"/>
              </a:endParaRPr>
            </a:p>
            <a:p>
              <a:pPr lvl="1">
                <a:buFont typeface="Arial" panose="020B0604020202020204" pitchFamily="34" charset="0"/>
                <a:buChar char="•"/>
              </a:pPr>
              <a:endParaRPr lang="en-US" sz="3100" dirty="0">
                <a:solidFill>
                  <a:schemeClr val="bg1"/>
                </a:solidFill>
              </a:endParaRPr>
            </a:p>
            <a:p>
              <a:pPr lvl="1">
                <a:buFont typeface="Arial" panose="020B0604020202020204" pitchFamily="34" charset="0"/>
                <a:buChar char="•"/>
              </a:pPr>
              <a:r>
                <a:rPr lang="en-US" sz="3100" dirty="0">
                  <a:solidFill>
                    <a:schemeClr val="bg1"/>
                  </a:solidFill>
                </a:rPr>
                <a:t> data privacy rules</a:t>
              </a:r>
              <a:endParaRPr lang="en-US" sz="3100">
                <a:solidFill>
                  <a:schemeClr val="bg1"/>
                </a:solidFill>
                <a:ea typeface="Calibri"/>
                <a:cs typeface="Calibri"/>
              </a:endParaRPr>
            </a:p>
            <a:p>
              <a:pPr lvl="1">
                <a:buFont typeface="Arial" panose="020B0604020202020204" pitchFamily="34" charset="0"/>
                <a:buChar char="•"/>
              </a:pPr>
              <a:endParaRPr lang="en-US" sz="3100" dirty="0">
                <a:solidFill>
                  <a:schemeClr val="bg1"/>
                </a:solidFill>
              </a:endParaRPr>
            </a:p>
            <a:p>
              <a:pPr lvl="1">
                <a:buFont typeface="Arial" panose="020B0604020202020204" pitchFamily="34" charset="0"/>
                <a:buChar char="•"/>
              </a:pPr>
              <a:r>
                <a:rPr lang="en-US" sz="3100" dirty="0">
                  <a:solidFill>
                    <a:schemeClr val="bg1"/>
                  </a:solidFill>
                </a:rPr>
                <a:t> mandatory human review</a:t>
              </a:r>
              <a:endParaRPr lang="en-US" sz="3100">
                <a:solidFill>
                  <a:schemeClr val="bg1"/>
                </a:solidFill>
                <a:ea typeface="Calibri"/>
                <a:cs typeface="Calibri"/>
              </a:endParaRPr>
            </a:p>
            <a:p>
              <a:pPr lvl="1">
                <a:buFont typeface="Arial" panose="020B0604020202020204" pitchFamily="34" charset="0"/>
                <a:buChar char="•"/>
              </a:pPr>
              <a:endParaRPr lang="en-US" sz="3100" dirty="0">
                <a:solidFill>
                  <a:schemeClr val="bg1"/>
                </a:solidFill>
              </a:endParaRPr>
            </a:p>
            <a:p>
              <a:pPr lvl="1">
                <a:buFont typeface="Arial" panose="020B0604020202020204" pitchFamily="34" charset="0"/>
                <a:buChar char="•"/>
              </a:pPr>
              <a:r>
                <a:rPr lang="en-US" sz="3100" dirty="0">
                  <a:solidFill>
                    <a:schemeClr val="bg1"/>
                  </a:solidFill>
                </a:rPr>
                <a:t> vendor vetting</a:t>
              </a:r>
              <a:endParaRPr lang="en-US" sz="3100">
                <a:solidFill>
                  <a:schemeClr val="bg1"/>
                </a:solidFill>
                <a:ea typeface="Calibri"/>
                <a:cs typeface="Calibri"/>
              </a:endParaRPr>
            </a:p>
            <a:p>
              <a:pPr lvl="1">
                <a:buFont typeface="Arial" panose="020B0604020202020204" pitchFamily="34" charset="0"/>
                <a:buChar char="•"/>
              </a:pPr>
              <a:endParaRPr lang="en-US" sz="3100" dirty="0">
                <a:solidFill>
                  <a:schemeClr val="bg1"/>
                </a:solidFill>
              </a:endParaRPr>
            </a:p>
            <a:p>
              <a:pPr lvl="1">
                <a:buFont typeface="Arial" panose="020B0604020202020204" pitchFamily="34" charset="0"/>
                <a:buChar char="•"/>
              </a:pPr>
              <a:r>
                <a:rPr lang="en-US" sz="3100" dirty="0">
                  <a:solidFill>
                    <a:schemeClr val="bg1"/>
                  </a:solidFill>
                </a:rPr>
                <a:t> incident response</a:t>
              </a:r>
              <a:endParaRPr lang="en-US" sz="3100">
                <a:solidFill>
                  <a:schemeClr val="bg1"/>
                </a:solidFill>
                <a:ea typeface="Calibri"/>
                <a:cs typeface="Calibri"/>
              </a:endParaRPr>
            </a:p>
            <a:p>
              <a:pPr>
                <a:buNone/>
              </a:pPr>
              <a:endParaRPr lang="en-US" sz="3200" b="1" dirty="0">
                <a:solidFill>
                  <a:schemeClr val="bg1"/>
                </a:solidFill>
              </a:endParaRPr>
            </a:p>
            <a:p>
              <a:pPr>
                <a:buNone/>
              </a:pPr>
              <a:r>
                <a:rPr lang="en-US" sz="3200" dirty="0">
                  <a:solidFill>
                    <a:schemeClr val="bg1"/>
                  </a:solidFill>
                </a:rPr>
                <a:t>	</a:t>
              </a:r>
              <a:endParaRPr lang="en-US" sz="3100" b="1">
                <a:solidFill>
                  <a:schemeClr val="bg1"/>
                </a:solidFill>
                <a:ea typeface="Calibri"/>
                <a:cs typeface="Calibri"/>
              </a:endParaRPr>
            </a:p>
          </p:txBody>
        </p:sp>
      </p:grpSp>
      <p:sp>
        <p:nvSpPr>
          <p:cNvPr id="8" name="TextBox 7">
            <a:extLst>
              <a:ext uri="{FF2B5EF4-FFF2-40B4-BE49-F238E27FC236}">
                <a16:creationId xmlns:a16="http://schemas.microsoft.com/office/drawing/2014/main" id="{A3150A42-95E3-FFC0-1022-CF94111B2C81}"/>
              </a:ext>
            </a:extLst>
          </p:cNvPr>
          <p:cNvSpPr txBox="1"/>
          <p:nvPr/>
        </p:nvSpPr>
        <p:spPr>
          <a:xfrm>
            <a:off x="381000" y="9867900"/>
            <a:ext cx="1066800" cy="369332"/>
          </a:xfrm>
          <a:prstGeom prst="rect">
            <a:avLst/>
          </a:prstGeom>
          <a:noFill/>
        </p:spPr>
        <p:txBody>
          <a:bodyPr wrap="square" rtlCol="0">
            <a:spAutoFit/>
          </a:bodyPr>
          <a:lstStyle/>
          <a:p>
            <a:r>
              <a:rPr lang="en-US" dirty="0"/>
              <a:t>2026</a:t>
            </a:r>
          </a:p>
        </p:txBody>
      </p:sp>
      <p:pic>
        <p:nvPicPr>
          <p:cNvPr id="2" name="Picture 1">
            <a:extLst>
              <a:ext uri="{FF2B5EF4-FFF2-40B4-BE49-F238E27FC236}">
                <a16:creationId xmlns:a16="http://schemas.microsoft.com/office/drawing/2014/main" id="{C6C1048E-51EB-A319-C6B0-92A75648D18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981200" y="898267"/>
            <a:ext cx="5660311" cy="8490466"/>
          </a:xfrm>
          <a:prstGeom prst="rect">
            <a:avLst/>
          </a:prstGeom>
        </p:spPr>
      </p:pic>
    </p:spTree>
    <p:extLst>
      <p:ext uri="{BB962C8B-B14F-4D97-AF65-F5344CB8AC3E}">
        <p14:creationId xmlns:p14="http://schemas.microsoft.com/office/powerpoint/2010/main" val="1157495397"/>
      </p:ext>
    </p:extLst>
  </p:cSld>
  <p:clrMapOvr>
    <a:masterClrMapping/>
  </p:clrMapOvr>
  <p:transition>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66B58CE-C9E3-3974-ECAB-947F1CF30B7E}"/>
            </a:ext>
          </a:extLst>
        </p:cNvPr>
        <p:cNvGrpSpPr/>
        <p:nvPr/>
      </p:nvGrpSpPr>
      <p:grpSpPr>
        <a:xfrm>
          <a:off x="0" y="0"/>
          <a:ext cx="1" cy="1"/>
          <a:chOff x="0" y="0"/>
          <a:chExt cx="1" cy="1"/>
        </a:xfrm>
      </p:grpSpPr>
      <p:sp>
        <p:nvSpPr>
          <p:cNvPr id="32" name="Rectangle 31">
            <a:extLst>
              <a:ext uri="{FF2B5EF4-FFF2-40B4-BE49-F238E27FC236}">
                <a16:creationId xmlns:a16="http://schemas.microsoft.com/office/drawing/2014/main" id="{339A981E-9BC8-AECC-C527-374CB756CC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solidFill>
            <a:srgbClr val="6666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26679E57-CC58-FAB3-93F7-0472F82B4A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5518" y="720090"/>
            <a:ext cx="16856964" cy="8846820"/>
          </a:xfrm>
          <a:prstGeom prst="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3">
            <a:extLst>
              <a:ext uri="{FF2B5EF4-FFF2-40B4-BE49-F238E27FC236}">
                <a16:creationId xmlns:a16="http://schemas.microsoft.com/office/drawing/2014/main" id="{F86EEEC6-4634-552C-42BE-4E96140839BE}"/>
              </a:ext>
            </a:extLst>
          </p:cNvPr>
          <p:cNvGrpSpPr/>
          <p:nvPr/>
        </p:nvGrpSpPr>
        <p:grpSpPr>
          <a:xfrm>
            <a:off x="8883493" y="1305191"/>
            <a:ext cx="8108951" cy="8129408"/>
            <a:chOff x="-156958" y="-1179042"/>
            <a:chExt cx="10160794" cy="10250640"/>
          </a:xfrm>
        </p:grpSpPr>
        <p:sp>
          <p:nvSpPr>
            <p:cNvPr id="4" name="TextBox 4">
              <a:extLst>
                <a:ext uri="{FF2B5EF4-FFF2-40B4-BE49-F238E27FC236}">
                  <a16:creationId xmlns:a16="http://schemas.microsoft.com/office/drawing/2014/main" id="{112DEA64-1FB7-8131-1181-88570833F3C7}"/>
                </a:ext>
              </a:extLst>
            </p:cNvPr>
            <p:cNvSpPr txBox="1"/>
            <p:nvPr/>
          </p:nvSpPr>
          <p:spPr>
            <a:xfrm>
              <a:off x="831298" y="-1179042"/>
              <a:ext cx="8180188" cy="2867873"/>
            </a:xfrm>
            <a:prstGeom prst="rect">
              <a:avLst/>
            </a:prstGeom>
          </p:spPr>
          <p:txBody>
            <a:bodyPr lIns="0" tIns="0" rIns="0" bIns="0" rtlCol="0" anchor="t">
              <a:spAutoFit/>
            </a:bodyPr>
            <a:lstStyle/>
            <a:p>
              <a:pPr algn="ctr" defTabSz="960486">
                <a:lnSpc>
                  <a:spcPts val="5881"/>
                </a:lnSpc>
                <a:spcBef>
                  <a:spcPct val="0"/>
                </a:spcBef>
                <a:spcAft>
                  <a:spcPts val="606"/>
                </a:spcAft>
                <a:defRPr/>
              </a:pPr>
              <a:r>
                <a:rPr lang="en-US" sz="4000" b="1" dirty="0">
                  <a:solidFill>
                    <a:schemeClr val="bg1"/>
                  </a:solidFill>
                </a:rPr>
                <a:t>AI in Title in the next 5 Years (maybe)</a:t>
              </a:r>
              <a:endParaRPr lang="en-US" sz="4000" b="1" dirty="0">
                <a:solidFill>
                  <a:schemeClr val="bg1"/>
                </a:solidFill>
                <a:ea typeface="Calibri"/>
                <a:cs typeface="Calibri"/>
              </a:endParaRPr>
            </a:p>
            <a:p>
              <a:pPr algn="ctr" defTabSz="960486">
                <a:lnSpc>
                  <a:spcPts val="5881"/>
                </a:lnSpc>
                <a:spcBef>
                  <a:spcPct val="0"/>
                </a:spcBef>
                <a:spcAft>
                  <a:spcPts val="606"/>
                </a:spcAft>
                <a:defRPr/>
              </a:pPr>
              <a:endParaRPr lang="en-US" sz="3950" b="1" i="0" u="none" strike="noStrike" kern="1200" cap="none" spc="0" normalizeH="0" baseline="0" noProof="0" dirty="0">
                <a:ln>
                  <a:noFill/>
                </a:ln>
                <a:solidFill>
                  <a:schemeClr val="bg1"/>
                </a:solidFill>
                <a:effectLst/>
                <a:uLnTx/>
                <a:uFillTx/>
                <a:latin typeface="Arial Bold"/>
                <a:ea typeface="Arial Bold"/>
                <a:cs typeface="Arial Bold"/>
              </a:endParaRPr>
            </a:p>
          </p:txBody>
        </p:sp>
        <p:sp>
          <p:nvSpPr>
            <p:cNvPr id="5" name="TextBox 5">
              <a:extLst>
                <a:ext uri="{FF2B5EF4-FFF2-40B4-BE49-F238E27FC236}">
                  <a16:creationId xmlns:a16="http://schemas.microsoft.com/office/drawing/2014/main" id="{4469F2FA-84B0-8A04-3C7B-14722746350B}"/>
                </a:ext>
              </a:extLst>
            </p:cNvPr>
            <p:cNvSpPr txBox="1"/>
            <p:nvPr/>
          </p:nvSpPr>
          <p:spPr>
            <a:xfrm>
              <a:off x="-156958" y="1154650"/>
              <a:ext cx="10160794" cy="7916948"/>
            </a:xfrm>
            <a:prstGeom prst="rect">
              <a:avLst/>
            </a:prstGeom>
          </p:spPr>
          <p:txBody>
            <a:bodyPr lIns="0" tIns="0" rIns="0" bIns="0" rtlCol="0" anchor="t">
              <a:spAutoFit/>
            </a:bodyPr>
            <a:lstStyle/>
            <a:p>
              <a:pPr>
                <a:buNone/>
              </a:pPr>
              <a:r>
                <a:rPr lang="en-US" sz="3200" b="1" dirty="0">
                  <a:solidFill>
                    <a:schemeClr val="bg1"/>
                  </a:solidFill>
                </a:rPr>
                <a:t>Automated Title Search &amp; Examination</a:t>
              </a:r>
              <a:endParaRPr lang="en-US" sz="3200" b="1" dirty="0">
                <a:solidFill>
                  <a:schemeClr val="bg1"/>
                </a:solidFill>
                <a:ea typeface="Calibri"/>
                <a:cs typeface="Calibri"/>
              </a:endParaRPr>
            </a:p>
            <a:p>
              <a:pPr>
                <a:buNone/>
              </a:pPr>
              <a:endParaRPr lang="en-US" sz="3200" b="1" dirty="0">
                <a:solidFill>
                  <a:schemeClr val="bg1"/>
                </a:solidFill>
                <a:ea typeface="Calibri"/>
                <a:cs typeface="Calibri"/>
              </a:endParaRPr>
            </a:p>
            <a:p>
              <a:pPr>
                <a:buNone/>
              </a:pPr>
              <a:r>
                <a:rPr lang="en-US" sz="2400" b="1" dirty="0">
                  <a:solidFill>
                    <a:schemeClr val="bg1"/>
                  </a:solidFill>
                </a:rPr>
                <a:t>Weeks to minutes — </a:t>
              </a:r>
              <a:r>
                <a:rPr lang="en-US" sz="2400" dirty="0">
                  <a:solidFill>
                    <a:schemeClr val="bg1"/>
                  </a:solidFill>
                </a:rPr>
                <a:t>AI simultaneously searches deeds, liens, and court documents across counties, compressing what once took 1–2 weeks into hours for standard transactions.</a:t>
              </a:r>
              <a:endParaRPr lang="en-US" sz="2400" dirty="0">
                <a:solidFill>
                  <a:schemeClr val="bg1"/>
                </a:solidFill>
                <a:ea typeface="Calibri"/>
                <a:cs typeface="Calibri"/>
              </a:endParaRPr>
            </a:p>
            <a:p>
              <a:pPr>
                <a:buNone/>
              </a:pPr>
              <a:endParaRPr lang="en-US" sz="2400" b="1" dirty="0">
                <a:solidFill>
                  <a:schemeClr val="bg1"/>
                </a:solidFill>
              </a:endParaRPr>
            </a:p>
            <a:p>
              <a:pPr>
                <a:buNone/>
              </a:pPr>
              <a:r>
                <a:rPr lang="en-US" sz="2400" b="1" dirty="0">
                  <a:solidFill>
                    <a:schemeClr val="bg1"/>
                  </a:solidFill>
                </a:rPr>
                <a:t>Reads the messy stuff </a:t>
              </a:r>
              <a:r>
                <a:rPr lang="en-US" sz="2400" dirty="0">
                  <a:solidFill>
                    <a:schemeClr val="bg1"/>
                  </a:solidFill>
                </a:rPr>
                <a:t>— AI trained on millions of records can now interpret handwritten, poorly scanned, and inconsistent county documents that previously required a seasoned abstractor.</a:t>
              </a:r>
              <a:endParaRPr lang="en-US" sz="2400" dirty="0">
                <a:solidFill>
                  <a:schemeClr val="bg1"/>
                </a:solidFill>
                <a:ea typeface="Calibri"/>
                <a:cs typeface="Calibri"/>
              </a:endParaRPr>
            </a:p>
            <a:p>
              <a:pPr>
                <a:buNone/>
              </a:pPr>
              <a:endParaRPr lang="en-US" sz="2400" dirty="0">
                <a:solidFill>
                  <a:schemeClr val="bg1"/>
                </a:solidFill>
                <a:ea typeface="Calibri"/>
                <a:cs typeface="Calibri"/>
              </a:endParaRPr>
            </a:p>
            <a:p>
              <a:pPr>
                <a:buNone/>
              </a:pPr>
              <a:r>
                <a:rPr lang="en-US" sz="2400" b="1" dirty="0">
                  <a:solidFill>
                    <a:schemeClr val="bg1"/>
                  </a:solidFill>
                </a:rPr>
                <a:t>Humans handle exceptions only — AI clears clean-chain properties automatically, surfacing only complex issues missing heirs, conflicting descriptions, unreleased liens for human review.</a:t>
              </a:r>
              <a:endParaRPr lang="en-US" sz="2400" b="1" dirty="0">
                <a:solidFill>
                  <a:schemeClr val="bg1"/>
                </a:solidFill>
                <a:ea typeface="Calibri"/>
                <a:cs typeface="Calibri"/>
              </a:endParaRPr>
            </a:p>
            <a:p>
              <a:pPr>
                <a:buNone/>
              </a:pPr>
              <a:r>
                <a:rPr lang="en-US" sz="3200" dirty="0">
                  <a:solidFill>
                    <a:schemeClr val="bg1"/>
                  </a:solidFill>
                </a:rPr>
                <a:t>	</a:t>
              </a:r>
              <a:endParaRPr lang="en-US" sz="3100" b="1">
                <a:solidFill>
                  <a:schemeClr val="bg1"/>
                </a:solidFill>
                <a:ea typeface="Calibri"/>
                <a:cs typeface="Calibri"/>
              </a:endParaRPr>
            </a:p>
          </p:txBody>
        </p:sp>
      </p:grpSp>
      <p:sp>
        <p:nvSpPr>
          <p:cNvPr id="8" name="TextBox 7">
            <a:extLst>
              <a:ext uri="{FF2B5EF4-FFF2-40B4-BE49-F238E27FC236}">
                <a16:creationId xmlns:a16="http://schemas.microsoft.com/office/drawing/2014/main" id="{43C76F34-8F66-6713-E4DF-97778B8B9A34}"/>
              </a:ext>
            </a:extLst>
          </p:cNvPr>
          <p:cNvSpPr txBox="1"/>
          <p:nvPr/>
        </p:nvSpPr>
        <p:spPr>
          <a:xfrm>
            <a:off x="381000" y="9867900"/>
            <a:ext cx="1066800" cy="369332"/>
          </a:xfrm>
          <a:prstGeom prst="rect">
            <a:avLst/>
          </a:prstGeom>
          <a:noFill/>
        </p:spPr>
        <p:txBody>
          <a:bodyPr wrap="square" rtlCol="0">
            <a:spAutoFit/>
          </a:bodyPr>
          <a:lstStyle/>
          <a:p>
            <a:r>
              <a:rPr lang="en-US" dirty="0"/>
              <a:t>2026</a:t>
            </a:r>
          </a:p>
        </p:txBody>
      </p:sp>
      <p:pic>
        <p:nvPicPr>
          <p:cNvPr id="7" name="Picture 6">
            <a:extLst>
              <a:ext uri="{FF2B5EF4-FFF2-40B4-BE49-F238E27FC236}">
                <a16:creationId xmlns:a16="http://schemas.microsoft.com/office/drawing/2014/main" id="{D4E59BCA-E5D5-EF11-3F21-5C81714F05F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118441" y="874136"/>
            <a:ext cx="5692485" cy="8538728"/>
          </a:xfrm>
          <a:prstGeom prst="rect">
            <a:avLst/>
          </a:prstGeom>
        </p:spPr>
      </p:pic>
    </p:spTree>
    <p:extLst>
      <p:ext uri="{BB962C8B-B14F-4D97-AF65-F5344CB8AC3E}">
        <p14:creationId xmlns:p14="http://schemas.microsoft.com/office/powerpoint/2010/main" val="3275986016"/>
      </p:ext>
    </p:extLst>
  </p:cSld>
  <p:clrMapOvr>
    <a:masterClrMapping/>
  </p:clrMapOvr>
  <p:transition>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64A2D85-9F8B-6F2D-96B6-C483AB538712}"/>
            </a:ext>
          </a:extLst>
        </p:cNvPr>
        <p:cNvGrpSpPr/>
        <p:nvPr/>
      </p:nvGrpSpPr>
      <p:grpSpPr>
        <a:xfrm>
          <a:off x="0" y="0"/>
          <a:ext cx="1" cy="1"/>
          <a:chOff x="0" y="0"/>
          <a:chExt cx="1" cy="1"/>
        </a:xfrm>
      </p:grpSpPr>
      <p:sp>
        <p:nvSpPr>
          <p:cNvPr id="32" name="Rectangle 31">
            <a:extLst>
              <a:ext uri="{FF2B5EF4-FFF2-40B4-BE49-F238E27FC236}">
                <a16:creationId xmlns:a16="http://schemas.microsoft.com/office/drawing/2014/main" id="{974575EE-1506-382B-6EDA-17DC58187A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solidFill>
            <a:srgbClr val="6666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5F3853EC-BF29-3A9B-4BBF-1010655E3E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5518" y="720090"/>
            <a:ext cx="16856964" cy="8846820"/>
          </a:xfrm>
          <a:prstGeom prst="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3">
            <a:extLst>
              <a:ext uri="{FF2B5EF4-FFF2-40B4-BE49-F238E27FC236}">
                <a16:creationId xmlns:a16="http://schemas.microsoft.com/office/drawing/2014/main" id="{EC86C686-83EC-E374-0800-828C424866AC}"/>
              </a:ext>
            </a:extLst>
          </p:cNvPr>
          <p:cNvGrpSpPr/>
          <p:nvPr/>
        </p:nvGrpSpPr>
        <p:grpSpPr>
          <a:xfrm>
            <a:off x="8883493" y="1322251"/>
            <a:ext cx="8108951" cy="7544691"/>
            <a:chOff x="-156958" y="-1200554"/>
            <a:chExt cx="10160794" cy="9513354"/>
          </a:xfrm>
        </p:grpSpPr>
        <p:sp>
          <p:nvSpPr>
            <p:cNvPr id="4" name="TextBox 4">
              <a:extLst>
                <a:ext uri="{FF2B5EF4-FFF2-40B4-BE49-F238E27FC236}">
                  <a16:creationId xmlns:a16="http://schemas.microsoft.com/office/drawing/2014/main" id="{56D8715B-D113-1337-4538-4837C30D17DE}"/>
                </a:ext>
              </a:extLst>
            </p:cNvPr>
            <p:cNvSpPr txBox="1"/>
            <p:nvPr/>
          </p:nvSpPr>
          <p:spPr>
            <a:xfrm>
              <a:off x="831298" y="-1200554"/>
              <a:ext cx="8180188" cy="4695111"/>
            </a:xfrm>
            <a:prstGeom prst="rect">
              <a:avLst/>
            </a:prstGeom>
          </p:spPr>
          <p:txBody>
            <a:bodyPr lIns="0" tIns="0" rIns="0" bIns="0" rtlCol="0" anchor="t">
              <a:spAutoFit/>
            </a:bodyPr>
            <a:lstStyle/>
            <a:p>
              <a:pPr marL="0" marR="0" lvl="0" indent="0" algn="ctr" defTabSz="960486" rtl="0" eaLnBrk="1" fontAlgn="auto" latinLnBrk="0" hangingPunct="1">
                <a:lnSpc>
                  <a:spcPts val="5881"/>
                </a:lnSpc>
                <a:spcBef>
                  <a:spcPct val="0"/>
                </a:spcBef>
                <a:spcAft>
                  <a:spcPts val="606"/>
                </a:spcAft>
                <a:buClrTx/>
                <a:buSzTx/>
                <a:buFontTx/>
                <a:buNone/>
                <a:tabLst/>
                <a:defRPr/>
              </a:pPr>
              <a:r>
                <a:rPr lang="en-US" sz="4000" b="1" dirty="0">
                  <a:solidFill>
                    <a:schemeClr val="bg1"/>
                  </a:solidFill>
                </a:rPr>
                <a:t>Fraud Detection &amp; Risk Assessment </a:t>
              </a:r>
              <a:r>
                <a:rPr kumimoji="0" lang="en-US" sz="4000" b="1" i="0" u="none" strike="noStrike" kern="1200" cap="none" spc="0" normalizeH="0" baseline="0" noProof="0" dirty="0">
                  <a:ln>
                    <a:noFill/>
                  </a:ln>
                  <a:solidFill>
                    <a:schemeClr val="bg1"/>
                  </a:solidFill>
                  <a:effectLst/>
                  <a:uLnTx/>
                  <a:uFillTx/>
                  <a:latin typeface="Calibri"/>
                  <a:ea typeface="+mn-ea"/>
                  <a:cs typeface="+mn-cs"/>
                </a:rPr>
                <a:t>(maybe)</a:t>
              </a:r>
              <a:endParaRPr lang="en-US" sz="4000" b="1" i="0" u="none" strike="noStrike" kern="1200" cap="none" spc="0" normalizeH="0" baseline="0" noProof="0" dirty="0">
                <a:ln>
                  <a:noFill/>
                </a:ln>
                <a:solidFill>
                  <a:schemeClr val="bg1"/>
                </a:solidFill>
                <a:effectLst/>
                <a:uLnTx/>
                <a:uFillTx/>
                <a:latin typeface="Calibri"/>
                <a:ea typeface="Calibri"/>
                <a:cs typeface="Calibri"/>
              </a:endParaRPr>
            </a:p>
            <a:p>
              <a:pPr algn="ctr">
                <a:buNone/>
              </a:pPr>
              <a:endParaRPr lang="en-US" sz="4000" b="1" dirty="0">
                <a:solidFill>
                  <a:schemeClr val="tx2">
                    <a:lumMod val="20000"/>
                    <a:lumOff val="80000"/>
                  </a:schemeClr>
                </a:solidFill>
              </a:endParaRPr>
            </a:p>
            <a:p>
              <a:pPr algn="ctr" defTabSz="960486">
                <a:lnSpc>
                  <a:spcPts val="5881"/>
                </a:lnSpc>
                <a:spcBef>
                  <a:spcPct val="0"/>
                </a:spcBef>
                <a:spcAft>
                  <a:spcPts val="606"/>
                </a:spcAft>
                <a:defRPr/>
              </a:pPr>
              <a:endParaRPr lang="en-US" sz="4000" b="1" dirty="0">
                <a:solidFill>
                  <a:schemeClr val="tx2">
                    <a:lumMod val="20000"/>
                    <a:lumOff val="80000"/>
                  </a:schemeClr>
                </a:solidFill>
              </a:endParaRPr>
            </a:p>
            <a:p>
              <a:pPr algn="ctr" defTabSz="960486">
                <a:lnSpc>
                  <a:spcPts val="5881"/>
                </a:lnSpc>
                <a:spcBef>
                  <a:spcPct val="0"/>
                </a:spcBef>
                <a:spcAft>
                  <a:spcPts val="606"/>
                </a:spcAft>
                <a:defRPr/>
              </a:pPr>
              <a:endParaRPr kumimoji="0" lang="en-US" sz="3999" b="1" i="0" u="none" strike="noStrike" kern="1200" cap="none" spc="0" normalizeH="0" baseline="0" noProof="0" dirty="0">
                <a:ln>
                  <a:noFill/>
                </a:ln>
                <a:solidFill>
                  <a:schemeClr val="tx2">
                    <a:lumMod val="20000"/>
                    <a:lumOff val="80000"/>
                  </a:schemeClr>
                </a:solidFill>
                <a:effectLst/>
                <a:uLnTx/>
                <a:uFillTx/>
                <a:latin typeface="Arial Bold"/>
                <a:ea typeface="Arial Bold"/>
                <a:cs typeface="Arial Bold"/>
                <a:sym typeface="Arial Bold"/>
              </a:endParaRPr>
            </a:p>
          </p:txBody>
        </p:sp>
        <p:sp>
          <p:nvSpPr>
            <p:cNvPr id="5" name="TextBox 5">
              <a:extLst>
                <a:ext uri="{FF2B5EF4-FFF2-40B4-BE49-F238E27FC236}">
                  <a16:creationId xmlns:a16="http://schemas.microsoft.com/office/drawing/2014/main" id="{4D73402A-621F-6518-3428-5289619EE7CE}"/>
                </a:ext>
              </a:extLst>
            </p:cNvPr>
            <p:cNvSpPr txBox="1"/>
            <p:nvPr/>
          </p:nvSpPr>
          <p:spPr>
            <a:xfrm>
              <a:off x="-156958" y="1036191"/>
              <a:ext cx="10160794" cy="7276609"/>
            </a:xfrm>
            <a:prstGeom prst="rect">
              <a:avLst/>
            </a:prstGeom>
          </p:spPr>
          <p:txBody>
            <a:bodyPr lIns="0" tIns="0" rIns="0" bIns="0" rtlCol="0" anchor="t">
              <a:spAutoFit/>
            </a:bodyPr>
            <a:lstStyle/>
            <a:p>
              <a:pPr>
                <a:buNone/>
              </a:pPr>
              <a:r>
                <a:rPr lang="en-US" sz="2500" b="1" dirty="0">
                  <a:solidFill>
                    <a:schemeClr val="bg1"/>
                  </a:solidFill>
                </a:rPr>
                <a:t>AI as a silent watchdog — Embedded directly in escrow software, AI passively scans every transaction in real time flagging wire fraud attempts, verifying identities, and enforcing secure communication before threats materialize.</a:t>
              </a:r>
              <a:endParaRPr lang="en-US" sz="2500" b="1" dirty="0">
                <a:solidFill>
                  <a:schemeClr val="bg1"/>
                </a:solidFill>
                <a:ea typeface="Calibri"/>
                <a:cs typeface="Calibri"/>
              </a:endParaRPr>
            </a:p>
            <a:p>
              <a:endParaRPr lang="en-US" sz="2500" b="1" dirty="0">
                <a:solidFill>
                  <a:schemeClr val="bg1"/>
                </a:solidFill>
                <a:ea typeface="Calibri"/>
                <a:cs typeface="Calibri"/>
              </a:endParaRPr>
            </a:p>
            <a:p>
              <a:pPr>
                <a:buNone/>
              </a:pPr>
              <a:r>
                <a:rPr lang="en-US" sz="2500" b="1" dirty="0">
                  <a:solidFill>
                    <a:schemeClr val="bg1"/>
                  </a:solidFill>
                </a:rPr>
                <a:t>Cross-referencing at scale — AI connects property history, transaction records, and behavioral patterns simultaneously, catching irregularities that manual review would miss entirely.</a:t>
              </a:r>
              <a:endParaRPr lang="en-US" sz="2500" b="1" dirty="0">
                <a:solidFill>
                  <a:schemeClr val="bg1"/>
                </a:solidFill>
                <a:ea typeface="Calibri"/>
                <a:cs typeface="Calibri"/>
              </a:endParaRPr>
            </a:p>
            <a:p>
              <a:endParaRPr lang="en-US" sz="2500" b="1" dirty="0">
                <a:solidFill>
                  <a:schemeClr val="bg1"/>
                </a:solidFill>
                <a:ea typeface="Calibri"/>
                <a:cs typeface="Calibri"/>
              </a:endParaRPr>
            </a:p>
            <a:p>
              <a:pPr>
                <a:buNone/>
              </a:pPr>
              <a:r>
                <a:rPr lang="en-US" sz="2500" b="1" dirty="0">
                  <a:solidFill>
                    <a:schemeClr val="bg1"/>
                  </a:solidFill>
                </a:rPr>
                <a:t>Automation has limits — Fraud, forgery, and identity misrepresentation don't show up in public records. With 40%+ of refinance losses tied to fraud and average claim costs exceeding $200K, human judgment remains non-negotiable.</a:t>
              </a:r>
              <a:r>
                <a:rPr lang="en-US" sz="2500" dirty="0">
                  <a:solidFill>
                    <a:schemeClr val="bg1"/>
                  </a:solidFill>
                </a:rPr>
                <a:t>	</a:t>
              </a:r>
              <a:endParaRPr lang="en-US" sz="2500" b="1" dirty="0">
                <a:solidFill>
                  <a:schemeClr val="bg1"/>
                </a:solidFill>
                <a:ea typeface="Calibri"/>
                <a:cs typeface="Calibri"/>
              </a:endParaRPr>
            </a:p>
          </p:txBody>
        </p:sp>
      </p:grpSp>
      <p:sp>
        <p:nvSpPr>
          <p:cNvPr id="8" name="TextBox 7">
            <a:extLst>
              <a:ext uri="{FF2B5EF4-FFF2-40B4-BE49-F238E27FC236}">
                <a16:creationId xmlns:a16="http://schemas.microsoft.com/office/drawing/2014/main" id="{43451494-C2EE-3712-F711-34F0C075A1C6}"/>
              </a:ext>
            </a:extLst>
          </p:cNvPr>
          <p:cNvSpPr txBox="1"/>
          <p:nvPr/>
        </p:nvSpPr>
        <p:spPr>
          <a:xfrm>
            <a:off x="381000" y="9867900"/>
            <a:ext cx="1066800" cy="369332"/>
          </a:xfrm>
          <a:prstGeom prst="rect">
            <a:avLst/>
          </a:prstGeom>
          <a:noFill/>
        </p:spPr>
        <p:txBody>
          <a:bodyPr wrap="square" rtlCol="0">
            <a:spAutoFit/>
          </a:bodyPr>
          <a:lstStyle/>
          <a:p>
            <a:r>
              <a:rPr lang="en-US" dirty="0"/>
              <a:t>2026</a:t>
            </a:r>
          </a:p>
        </p:txBody>
      </p:sp>
      <p:pic>
        <p:nvPicPr>
          <p:cNvPr id="7" name="Picture 6">
            <a:extLst>
              <a:ext uri="{FF2B5EF4-FFF2-40B4-BE49-F238E27FC236}">
                <a16:creationId xmlns:a16="http://schemas.microsoft.com/office/drawing/2014/main" id="{FC1463F8-8C12-1269-A08C-3BAB712A5B7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118441" y="874136"/>
            <a:ext cx="5692485" cy="8538728"/>
          </a:xfrm>
          <a:prstGeom prst="rect">
            <a:avLst/>
          </a:prstGeom>
        </p:spPr>
      </p:pic>
    </p:spTree>
    <p:extLst>
      <p:ext uri="{BB962C8B-B14F-4D97-AF65-F5344CB8AC3E}">
        <p14:creationId xmlns:p14="http://schemas.microsoft.com/office/powerpoint/2010/main" val="3211377235"/>
      </p:ext>
    </p:extLst>
  </p:cSld>
  <p:clrMapOvr>
    <a:masterClrMapping/>
  </p:clrMapOvr>
  <p:transition>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0485F33-0EE7-1B76-C847-F347AF767D94}"/>
            </a:ext>
          </a:extLst>
        </p:cNvPr>
        <p:cNvGrpSpPr/>
        <p:nvPr/>
      </p:nvGrpSpPr>
      <p:grpSpPr>
        <a:xfrm>
          <a:off x="0" y="0"/>
          <a:ext cx="1" cy="1"/>
          <a:chOff x="0" y="0"/>
          <a:chExt cx="1" cy="1"/>
        </a:xfrm>
      </p:grpSpPr>
      <p:sp>
        <p:nvSpPr>
          <p:cNvPr id="32" name="Rectangle 31">
            <a:extLst>
              <a:ext uri="{FF2B5EF4-FFF2-40B4-BE49-F238E27FC236}">
                <a16:creationId xmlns:a16="http://schemas.microsoft.com/office/drawing/2014/main" id="{1BB1296A-0E65-928A-7BED-C5DA7DC47C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solidFill>
            <a:srgbClr val="6666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25E73F8B-0FF1-1932-2DB5-B15326C388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5518" y="720090"/>
            <a:ext cx="16856964" cy="8846820"/>
          </a:xfrm>
          <a:prstGeom prst="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3">
            <a:extLst>
              <a:ext uri="{FF2B5EF4-FFF2-40B4-BE49-F238E27FC236}">
                <a16:creationId xmlns:a16="http://schemas.microsoft.com/office/drawing/2014/main" id="{731D3716-56A2-052F-750E-3909A994C0CB}"/>
              </a:ext>
            </a:extLst>
          </p:cNvPr>
          <p:cNvGrpSpPr/>
          <p:nvPr/>
        </p:nvGrpSpPr>
        <p:grpSpPr>
          <a:xfrm>
            <a:off x="8377544" y="1982906"/>
            <a:ext cx="8108951" cy="8443850"/>
            <a:chOff x="-3" y="-152400"/>
            <a:chExt cx="10160794" cy="10647132"/>
          </a:xfrm>
        </p:grpSpPr>
        <p:sp>
          <p:nvSpPr>
            <p:cNvPr id="4" name="TextBox 4">
              <a:extLst>
                <a:ext uri="{FF2B5EF4-FFF2-40B4-BE49-F238E27FC236}">
                  <a16:creationId xmlns:a16="http://schemas.microsoft.com/office/drawing/2014/main" id="{D4B0AD90-6D97-0864-FFEF-2FAC754E7DA4}"/>
                </a:ext>
              </a:extLst>
            </p:cNvPr>
            <p:cNvSpPr txBox="1"/>
            <p:nvPr/>
          </p:nvSpPr>
          <p:spPr>
            <a:xfrm>
              <a:off x="990303" y="-152400"/>
              <a:ext cx="8180188" cy="10647132"/>
            </a:xfrm>
            <a:prstGeom prst="rect">
              <a:avLst/>
            </a:prstGeom>
          </p:spPr>
          <p:txBody>
            <a:bodyPr lIns="0" tIns="0" rIns="0" bIns="0" rtlCol="0" anchor="t">
              <a:spAutoFit/>
            </a:bodyPr>
            <a:lstStyle/>
            <a:p>
              <a:pPr>
                <a:buNone/>
              </a:pPr>
              <a:r>
                <a:rPr lang="en-US" sz="4000" b="1" dirty="0">
                  <a:solidFill>
                    <a:schemeClr val="bg1"/>
                  </a:solidFill>
                </a:rPr>
                <a:t>Document Processing &amp; AI-Assisted Underwriting (maybe)</a:t>
              </a:r>
              <a:endParaRPr lang="en-US" sz="4000" b="1" dirty="0">
                <a:solidFill>
                  <a:schemeClr val="bg1"/>
                </a:solidFill>
                <a:ea typeface="Calibri"/>
                <a:cs typeface="Calibri"/>
              </a:endParaRPr>
            </a:p>
            <a:p>
              <a:pPr>
                <a:buNone/>
              </a:pPr>
              <a:endParaRPr lang="en-US" sz="4000" b="1" dirty="0">
                <a:solidFill>
                  <a:schemeClr val="bg1"/>
                </a:solidFill>
                <a:ea typeface="Calibri"/>
                <a:cs typeface="Calibri"/>
              </a:endParaRPr>
            </a:p>
            <a:p>
              <a:pPr>
                <a:buNone/>
              </a:pPr>
              <a:r>
                <a:rPr lang="en-US" sz="3200" dirty="0">
                  <a:solidFill>
                    <a:schemeClr val="bg1"/>
                  </a:solidFill>
                </a:rPr>
                <a:t>AI is increasingly being used behind the scenes to extract key information from documents, reconcile inconsistencies, and carry accurate data through the closing and policy lifecycle reducing manual re-entry and catching mismatches earlier</a:t>
              </a:r>
              <a:r>
                <a:rPr lang="en-US" sz="4400" dirty="0">
                  <a:solidFill>
                    <a:schemeClr val="bg1"/>
                  </a:solidFill>
                </a:rPr>
                <a:t>. </a:t>
              </a:r>
              <a:endParaRPr lang="en-US" sz="4400">
                <a:solidFill>
                  <a:schemeClr val="bg1"/>
                </a:solidFill>
                <a:ea typeface="Calibri"/>
                <a:cs typeface="Calibri"/>
              </a:endParaRPr>
            </a:p>
            <a:p>
              <a:pPr marL="0" marR="0" lvl="0" indent="0" algn="ctr" defTabSz="960486" rtl="0" eaLnBrk="1" fontAlgn="auto" latinLnBrk="0" hangingPunct="1">
                <a:lnSpc>
                  <a:spcPts val="5881"/>
                </a:lnSpc>
                <a:spcBef>
                  <a:spcPct val="0"/>
                </a:spcBef>
                <a:spcAft>
                  <a:spcPts val="606"/>
                </a:spcAft>
                <a:buClrTx/>
                <a:buSzTx/>
                <a:buFontTx/>
                <a:buNone/>
                <a:tabLst/>
                <a:defRPr/>
              </a:pPr>
              <a:endParaRPr lang="en-US" sz="4000" b="1" dirty="0">
                <a:solidFill>
                  <a:schemeClr val="bg1"/>
                </a:solidFill>
                <a:ea typeface="Calibri"/>
                <a:cs typeface="Calibri"/>
              </a:endParaRPr>
            </a:p>
            <a:p>
              <a:pPr algn="ctr" defTabSz="960486">
                <a:lnSpc>
                  <a:spcPts val="5881"/>
                </a:lnSpc>
                <a:spcBef>
                  <a:spcPct val="0"/>
                </a:spcBef>
                <a:spcAft>
                  <a:spcPts val="606"/>
                </a:spcAft>
                <a:defRPr/>
              </a:pPr>
              <a:endParaRPr lang="en-US" sz="4000" b="1" dirty="0">
                <a:solidFill>
                  <a:schemeClr val="bg1"/>
                </a:solidFill>
                <a:ea typeface="Calibri"/>
                <a:cs typeface="Calibri"/>
              </a:endParaRPr>
            </a:p>
            <a:p>
              <a:pPr algn="ctr" defTabSz="960486">
                <a:lnSpc>
                  <a:spcPts val="5881"/>
                </a:lnSpc>
                <a:spcBef>
                  <a:spcPct val="0"/>
                </a:spcBef>
                <a:spcAft>
                  <a:spcPts val="606"/>
                </a:spcAft>
                <a:defRPr/>
              </a:pPr>
              <a:endParaRPr lang="en-US" sz="3950" b="1" i="0" u="none" strike="noStrike" kern="1200" cap="none" spc="0" normalizeH="0" baseline="0" noProof="0" dirty="0">
                <a:ln>
                  <a:noFill/>
                </a:ln>
                <a:solidFill>
                  <a:schemeClr val="bg1"/>
                </a:solidFill>
                <a:effectLst/>
                <a:uLnTx/>
                <a:uFillTx/>
                <a:latin typeface="Arial Bold"/>
                <a:ea typeface="Arial Bold"/>
                <a:cs typeface="Arial Bold"/>
              </a:endParaRPr>
            </a:p>
          </p:txBody>
        </p:sp>
        <p:sp>
          <p:nvSpPr>
            <p:cNvPr id="5" name="TextBox 5">
              <a:extLst>
                <a:ext uri="{FF2B5EF4-FFF2-40B4-BE49-F238E27FC236}">
                  <a16:creationId xmlns:a16="http://schemas.microsoft.com/office/drawing/2014/main" id="{9795F5CA-2438-B707-56B5-0D9A9935569C}"/>
                </a:ext>
              </a:extLst>
            </p:cNvPr>
            <p:cNvSpPr txBox="1"/>
            <p:nvPr/>
          </p:nvSpPr>
          <p:spPr>
            <a:xfrm>
              <a:off x="-3" y="1727200"/>
              <a:ext cx="10160794" cy="523915"/>
            </a:xfrm>
            <a:prstGeom prst="rect">
              <a:avLst/>
            </a:prstGeom>
          </p:spPr>
          <p:txBody>
            <a:bodyPr lIns="0" tIns="0" rIns="0" bIns="0" rtlCol="0" anchor="t">
              <a:spAutoFit/>
            </a:bodyPr>
            <a:lstStyle/>
            <a:p>
              <a:pPr>
                <a:buNone/>
              </a:pPr>
              <a:r>
                <a:rPr lang="en-US" sz="2700" dirty="0">
                  <a:solidFill>
                    <a:schemeClr val="bg1"/>
                  </a:solidFill>
                </a:rPr>
                <a:t>	</a:t>
              </a:r>
              <a:endParaRPr lang="en-US" sz="2700" b="1" dirty="0">
                <a:solidFill>
                  <a:schemeClr val="bg1"/>
                </a:solidFill>
              </a:endParaRPr>
            </a:p>
          </p:txBody>
        </p:sp>
      </p:grpSp>
      <p:sp>
        <p:nvSpPr>
          <p:cNvPr id="8" name="TextBox 7">
            <a:extLst>
              <a:ext uri="{FF2B5EF4-FFF2-40B4-BE49-F238E27FC236}">
                <a16:creationId xmlns:a16="http://schemas.microsoft.com/office/drawing/2014/main" id="{910DF004-4892-030B-E18D-D6665BEA9BD1}"/>
              </a:ext>
            </a:extLst>
          </p:cNvPr>
          <p:cNvSpPr txBox="1"/>
          <p:nvPr/>
        </p:nvSpPr>
        <p:spPr>
          <a:xfrm>
            <a:off x="381000" y="9867900"/>
            <a:ext cx="1066800" cy="369332"/>
          </a:xfrm>
          <a:prstGeom prst="rect">
            <a:avLst/>
          </a:prstGeom>
          <a:noFill/>
        </p:spPr>
        <p:txBody>
          <a:bodyPr wrap="square" rtlCol="0">
            <a:spAutoFit/>
          </a:bodyPr>
          <a:lstStyle/>
          <a:p>
            <a:r>
              <a:rPr lang="en-US" dirty="0"/>
              <a:t>2026</a:t>
            </a:r>
          </a:p>
        </p:txBody>
      </p:sp>
      <p:pic>
        <p:nvPicPr>
          <p:cNvPr id="7" name="Picture 6">
            <a:extLst>
              <a:ext uri="{FF2B5EF4-FFF2-40B4-BE49-F238E27FC236}">
                <a16:creationId xmlns:a16="http://schemas.microsoft.com/office/drawing/2014/main" id="{16BB0FD6-0666-0B6C-CD2D-24486A9A515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118441" y="874136"/>
            <a:ext cx="5692485" cy="8538728"/>
          </a:xfrm>
          <a:prstGeom prst="rect">
            <a:avLst/>
          </a:prstGeom>
        </p:spPr>
      </p:pic>
    </p:spTree>
    <p:extLst>
      <p:ext uri="{BB962C8B-B14F-4D97-AF65-F5344CB8AC3E}">
        <p14:creationId xmlns:p14="http://schemas.microsoft.com/office/powerpoint/2010/main" val="289934173"/>
      </p:ext>
    </p:extLst>
  </p:cSld>
  <p:clrMapOvr>
    <a:masterClrMapping/>
  </p:clrMapOvr>
  <p:transition>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29038A8-C8FC-6519-0A75-A7B74285E487}"/>
            </a:ext>
          </a:extLst>
        </p:cNvPr>
        <p:cNvGrpSpPr/>
        <p:nvPr/>
      </p:nvGrpSpPr>
      <p:grpSpPr>
        <a:xfrm>
          <a:off x="0" y="0"/>
          <a:ext cx="1" cy="1"/>
          <a:chOff x="0" y="0"/>
          <a:chExt cx="1" cy="1"/>
        </a:xfrm>
      </p:grpSpPr>
      <p:sp>
        <p:nvSpPr>
          <p:cNvPr id="32" name="Rectangle 31">
            <a:extLst>
              <a:ext uri="{FF2B5EF4-FFF2-40B4-BE49-F238E27FC236}">
                <a16:creationId xmlns:a16="http://schemas.microsoft.com/office/drawing/2014/main" id="{52FF09DE-9DE8-20B8-ACF0-D3BAE10DED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solidFill>
            <a:srgbClr val="6666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065BB3D5-CC2B-ED46-F31C-09152518D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5518" y="720090"/>
            <a:ext cx="16856964" cy="8846820"/>
          </a:xfrm>
          <a:prstGeom prst="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3">
            <a:extLst>
              <a:ext uri="{FF2B5EF4-FFF2-40B4-BE49-F238E27FC236}">
                <a16:creationId xmlns:a16="http://schemas.microsoft.com/office/drawing/2014/main" id="{25D72C00-FC85-6688-45FC-3F5EEA29A22F}"/>
              </a:ext>
            </a:extLst>
          </p:cNvPr>
          <p:cNvGrpSpPr/>
          <p:nvPr/>
        </p:nvGrpSpPr>
        <p:grpSpPr>
          <a:xfrm>
            <a:off x="8531082" y="1744070"/>
            <a:ext cx="8108951" cy="8965981"/>
            <a:chOff x="-3" y="-152400"/>
            <a:chExt cx="10160794" cy="11305505"/>
          </a:xfrm>
        </p:grpSpPr>
        <p:sp>
          <p:nvSpPr>
            <p:cNvPr id="4" name="TextBox 4">
              <a:extLst>
                <a:ext uri="{FF2B5EF4-FFF2-40B4-BE49-F238E27FC236}">
                  <a16:creationId xmlns:a16="http://schemas.microsoft.com/office/drawing/2014/main" id="{E6019D2D-82D4-165E-677D-ADCBCAF573A7}"/>
                </a:ext>
              </a:extLst>
            </p:cNvPr>
            <p:cNvSpPr txBox="1"/>
            <p:nvPr/>
          </p:nvSpPr>
          <p:spPr>
            <a:xfrm>
              <a:off x="990303" y="-152400"/>
              <a:ext cx="8597601" cy="11305505"/>
            </a:xfrm>
            <a:prstGeom prst="rect">
              <a:avLst/>
            </a:prstGeom>
          </p:spPr>
          <p:txBody>
            <a:bodyPr wrap="square" lIns="0" tIns="0" rIns="0" bIns="0" rtlCol="0" anchor="t">
              <a:spAutoFit/>
            </a:bodyPr>
            <a:lstStyle/>
            <a:p>
              <a:pPr>
                <a:buNone/>
              </a:pPr>
              <a:r>
                <a:rPr lang="en-US" sz="4000" b="1" dirty="0">
                  <a:solidFill>
                    <a:schemeClr val="bg1"/>
                  </a:solidFill>
                </a:rPr>
                <a:t>Client Communication &amp; Portals</a:t>
              </a:r>
              <a:endParaRPr lang="en-US" sz="4000" b="1" dirty="0">
                <a:solidFill>
                  <a:schemeClr val="bg1"/>
                </a:solidFill>
                <a:ea typeface="Calibri"/>
                <a:cs typeface="Calibri"/>
              </a:endParaRPr>
            </a:p>
            <a:p>
              <a:pPr>
                <a:buNone/>
              </a:pPr>
              <a:endParaRPr lang="en-US" sz="4000" b="1" dirty="0">
                <a:solidFill>
                  <a:schemeClr val="bg1"/>
                </a:solidFill>
                <a:ea typeface="Calibri"/>
                <a:cs typeface="Calibri"/>
              </a:endParaRPr>
            </a:p>
            <a:p>
              <a:pPr>
                <a:buNone/>
              </a:pPr>
              <a:r>
                <a:rPr lang="en-US" sz="2800" dirty="0">
                  <a:solidFill>
                    <a:schemeClr val="bg1"/>
                  </a:solidFill>
                </a:rPr>
                <a:t>AI-powered platforms are enhancing communication between all parties. Chatbots and automated notifications keep clients informed, answer common questions, and ensure everyone stays on track, improving client satisfaction through real-time updates and reducing back-and-forth delays. </a:t>
              </a:r>
              <a:endParaRPr lang="en-US" sz="2800">
                <a:solidFill>
                  <a:schemeClr val="bg1"/>
                </a:solidFill>
                <a:ea typeface="Calibri"/>
                <a:cs typeface="Calibri"/>
              </a:endParaRPr>
            </a:p>
            <a:p>
              <a:pPr>
                <a:buNone/>
              </a:pPr>
              <a:endParaRPr lang="en-US" sz="2800" dirty="0">
                <a:solidFill>
                  <a:schemeClr val="bg1"/>
                </a:solidFill>
              </a:endParaRPr>
            </a:p>
            <a:p>
              <a:pPr>
                <a:buNone/>
              </a:pPr>
              <a:r>
                <a:rPr lang="en-US" sz="2800" dirty="0">
                  <a:solidFill>
                    <a:schemeClr val="bg1"/>
                  </a:solidFill>
                </a:rPr>
                <a:t>Tomorrow's title insurance software will include intuitive portals that let customers track progress in real time, review and upload documents, and communicate with their escrow officer easily</a:t>
              </a:r>
              <a:endParaRPr lang="en-US" sz="2800">
                <a:solidFill>
                  <a:schemeClr val="bg1"/>
                </a:solidFill>
                <a:ea typeface="Calibri"/>
                <a:cs typeface="Calibri"/>
              </a:endParaRPr>
            </a:p>
            <a:p>
              <a:pPr>
                <a:buNone/>
              </a:pPr>
              <a:endParaRPr lang="en-US" sz="4000" b="1" dirty="0">
                <a:solidFill>
                  <a:schemeClr val="bg1"/>
                </a:solidFill>
                <a:ea typeface="Calibri"/>
                <a:cs typeface="Calibri"/>
              </a:endParaRPr>
            </a:p>
            <a:p>
              <a:pPr algn="ctr" defTabSz="960486">
                <a:lnSpc>
                  <a:spcPts val="5881"/>
                </a:lnSpc>
                <a:spcBef>
                  <a:spcPct val="0"/>
                </a:spcBef>
                <a:spcAft>
                  <a:spcPts val="606"/>
                </a:spcAft>
                <a:defRPr/>
              </a:pPr>
              <a:endParaRPr lang="en-US" sz="4000" b="1" dirty="0">
                <a:solidFill>
                  <a:schemeClr val="bg1"/>
                </a:solidFill>
                <a:ea typeface="Calibri"/>
                <a:cs typeface="Calibri"/>
              </a:endParaRPr>
            </a:p>
            <a:p>
              <a:pPr algn="ctr" defTabSz="960486">
                <a:lnSpc>
                  <a:spcPts val="5881"/>
                </a:lnSpc>
                <a:spcBef>
                  <a:spcPct val="0"/>
                </a:spcBef>
                <a:spcAft>
                  <a:spcPts val="606"/>
                </a:spcAft>
                <a:defRPr/>
              </a:pPr>
              <a:endParaRPr lang="en-US" sz="3950" b="1" i="0" u="none" strike="noStrike" kern="1200" cap="none" spc="0" normalizeH="0" baseline="0" noProof="0" dirty="0">
                <a:ln>
                  <a:noFill/>
                </a:ln>
                <a:solidFill>
                  <a:schemeClr val="bg1"/>
                </a:solidFill>
                <a:effectLst/>
                <a:uLnTx/>
                <a:uFillTx/>
                <a:latin typeface="Arial Bold"/>
                <a:ea typeface="Arial Bold"/>
                <a:cs typeface="Arial Bold"/>
              </a:endParaRPr>
            </a:p>
          </p:txBody>
        </p:sp>
        <p:sp>
          <p:nvSpPr>
            <p:cNvPr id="5" name="TextBox 5">
              <a:extLst>
                <a:ext uri="{FF2B5EF4-FFF2-40B4-BE49-F238E27FC236}">
                  <a16:creationId xmlns:a16="http://schemas.microsoft.com/office/drawing/2014/main" id="{689E8915-B21E-FB15-18CC-5E0D85B6D7E2}"/>
                </a:ext>
              </a:extLst>
            </p:cNvPr>
            <p:cNvSpPr txBox="1"/>
            <p:nvPr/>
          </p:nvSpPr>
          <p:spPr>
            <a:xfrm>
              <a:off x="-3" y="1727200"/>
              <a:ext cx="10160794" cy="523915"/>
            </a:xfrm>
            <a:prstGeom prst="rect">
              <a:avLst/>
            </a:prstGeom>
          </p:spPr>
          <p:txBody>
            <a:bodyPr lIns="0" tIns="0" rIns="0" bIns="0" rtlCol="0" anchor="t">
              <a:spAutoFit/>
            </a:bodyPr>
            <a:lstStyle/>
            <a:p>
              <a:pPr>
                <a:buNone/>
              </a:pPr>
              <a:r>
                <a:rPr lang="en-US" sz="2700" dirty="0">
                  <a:solidFill>
                    <a:schemeClr val="bg1"/>
                  </a:solidFill>
                </a:rPr>
                <a:t>	</a:t>
              </a:r>
              <a:endParaRPr lang="en-US" sz="2700" b="1" dirty="0">
                <a:solidFill>
                  <a:schemeClr val="bg1"/>
                </a:solidFill>
              </a:endParaRPr>
            </a:p>
          </p:txBody>
        </p:sp>
      </p:grpSp>
      <p:sp>
        <p:nvSpPr>
          <p:cNvPr id="8" name="TextBox 7">
            <a:extLst>
              <a:ext uri="{FF2B5EF4-FFF2-40B4-BE49-F238E27FC236}">
                <a16:creationId xmlns:a16="http://schemas.microsoft.com/office/drawing/2014/main" id="{CE78010B-B5FC-6430-B267-E95544C89AA8}"/>
              </a:ext>
            </a:extLst>
          </p:cNvPr>
          <p:cNvSpPr txBox="1"/>
          <p:nvPr/>
        </p:nvSpPr>
        <p:spPr>
          <a:xfrm>
            <a:off x="381000" y="9867900"/>
            <a:ext cx="1066800" cy="369332"/>
          </a:xfrm>
          <a:prstGeom prst="rect">
            <a:avLst/>
          </a:prstGeom>
          <a:noFill/>
        </p:spPr>
        <p:txBody>
          <a:bodyPr wrap="square" rtlCol="0">
            <a:spAutoFit/>
          </a:bodyPr>
          <a:lstStyle/>
          <a:p>
            <a:r>
              <a:rPr lang="en-US" dirty="0"/>
              <a:t>2026</a:t>
            </a:r>
          </a:p>
        </p:txBody>
      </p:sp>
      <p:pic>
        <p:nvPicPr>
          <p:cNvPr id="7" name="Picture 6">
            <a:extLst>
              <a:ext uri="{FF2B5EF4-FFF2-40B4-BE49-F238E27FC236}">
                <a16:creationId xmlns:a16="http://schemas.microsoft.com/office/drawing/2014/main" id="{5C65B7F5-1450-CF98-1420-B18FF673CFA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118441" y="874136"/>
            <a:ext cx="5692485" cy="8538728"/>
          </a:xfrm>
          <a:prstGeom prst="rect">
            <a:avLst/>
          </a:prstGeom>
        </p:spPr>
      </p:pic>
    </p:spTree>
    <p:extLst>
      <p:ext uri="{BB962C8B-B14F-4D97-AF65-F5344CB8AC3E}">
        <p14:creationId xmlns:p14="http://schemas.microsoft.com/office/powerpoint/2010/main" val="1038227859"/>
      </p:ext>
    </p:extLst>
  </p:cSld>
  <p:clrMapOvr>
    <a:masterClrMapping/>
  </p:clrMapOvr>
  <p:transition>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EC6EABE-FE40-5F07-FB61-47F8421B9063}"/>
            </a:ext>
          </a:extLst>
        </p:cNvPr>
        <p:cNvGrpSpPr/>
        <p:nvPr/>
      </p:nvGrpSpPr>
      <p:grpSpPr>
        <a:xfrm>
          <a:off x="0" y="0"/>
          <a:ext cx="1" cy="1"/>
          <a:chOff x="0" y="0"/>
          <a:chExt cx="1" cy="1"/>
        </a:xfrm>
      </p:grpSpPr>
      <p:sp>
        <p:nvSpPr>
          <p:cNvPr id="32" name="Rectangle 31">
            <a:extLst>
              <a:ext uri="{FF2B5EF4-FFF2-40B4-BE49-F238E27FC236}">
                <a16:creationId xmlns:a16="http://schemas.microsoft.com/office/drawing/2014/main" id="{ECC8B5D5-6BB0-244D-8A7B-C93E7015C1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solidFill>
            <a:srgbClr val="6666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C89EEFF3-3A76-8EE6-1D5C-4C300E6DB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5518" y="720090"/>
            <a:ext cx="16856964" cy="8846820"/>
          </a:xfrm>
          <a:prstGeom prst="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3">
            <a:extLst>
              <a:ext uri="{FF2B5EF4-FFF2-40B4-BE49-F238E27FC236}">
                <a16:creationId xmlns:a16="http://schemas.microsoft.com/office/drawing/2014/main" id="{E23EB65E-D9BF-84B9-F5C0-3539EA132768}"/>
              </a:ext>
            </a:extLst>
          </p:cNvPr>
          <p:cNvGrpSpPr/>
          <p:nvPr/>
        </p:nvGrpSpPr>
        <p:grpSpPr>
          <a:xfrm>
            <a:off x="8951984" y="1247064"/>
            <a:ext cx="8216900" cy="10012421"/>
            <a:chOff x="-135267" y="-1123270"/>
            <a:chExt cx="10296058" cy="12624996"/>
          </a:xfrm>
        </p:grpSpPr>
        <p:sp>
          <p:nvSpPr>
            <p:cNvPr id="4" name="TextBox 4">
              <a:extLst>
                <a:ext uri="{FF2B5EF4-FFF2-40B4-BE49-F238E27FC236}">
                  <a16:creationId xmlns:a16="http://schemas.microsoft.com/office/drawing/2014/main" id="{C796D089-6C21-14F0-4F3D-FA37CBDCC33A}"/>
                </a:ext>
              </a:extLst>
            </p:cNvPr>
            <p:cNvSpPr txBox="1"/>
            <p:nvPr/>
          </p:nvSpPr>
          <p:spPr>
            <a:xfrm>
              <a:off x="-135267" y="-1123270"/>
              <a:ext cx="9969831" cy="12624996"/>
            </a:xfrm>
            <a:prstGeom prst="rect">
              <a:avLst/>
            </a:prstGeom>
          </p:spPr>
          <p:txBody>
            <a:bodyPr wrap="square" lIns="0" tIns="0" rIns="0" bIns="0" rtlCol="0" anchor="t">
              <a:spAutoFit/>
            </a:bodyPr>
            <a:lstStyle/>
            <a:p>
              <a:pPr>
                <a:buNone/>
              </a:pPr>
              <a:r>
                <a:rPr lang="en-US" sz="4000" b="1" dirty="0">
                  <a:solidFill>
                    <a:schemeClr val="bg1"/>
                  </a:solidFill>
                </a:rPr>
                <a:t>The Human Element Won't Go Away</a:t>
              </a:r>
              <a:endParaRPr lang="en-US" sz="4000" b="1" dirty="0">
                <a:solidFill>
                  <a:schemeClr val="bg1"/>
                </a:solidFill>
                <a:ea typeface="Calibri"/>
                <a:cs typeface="Calibri"/>
              </a:endParaRPr>
            </a:p>
            <a:p>
              <a:pPr>
                <a:buNone/>
              </a:pPr>
              <a:endParaRPr lang="en-US" sz="4000" b="1" dirty="0">
                <a:solidFill>
                  <a:schemeClr val="bg1"/>
                </a:solidFill>
                <a:ea typeface="Calibri"/>
                <a:cs typeface="Calibri"/>
              </a:endParaRPr>
            </a:p>
            <a:p>
              <a:pPr>
                <a:buNone/>
              </a:pPr>
              <a:r>
                <a:rPr lang="en-US" sz="2800" dirty="0">
                  <a:solidFill>
                    <a:schemeClr val="bg1"/>
                  </a:solidFill>
                </a:rPr>
                <a:t>Despite all of this, title professionals are not simply going away. They are validating the legal integrity of ownership.</a:t>
              </a:r>
              <a:endParaRPr lang="en-US" sz="2800">
                <a:solidFill>
                  <a:schemeClr val="bg1"/>
                </a:solidFill>
                <a:ea typeface="Calibri"/>
                <a:cs typeface="Calibri"/>
              </a:endParaRPr>
            </a:p>
            <a:p>
              <a:pPr>
                <a:buNone/>
              </a:pPr>
              <a:endParaRPr lang="en-US" sz="2800" dirty="0">
                <a:solidFill>
                  <a:schemeClr val="bg1"/>
                </a:solidFill>
                <a:ea typeface="Calibri"/>
                <a:cs typeface="Calibri"/>
              </a:endParaRPr>
            </a:p>
            <a:p>
              <a:pPr>
                <a:buNone/>
              </a:pPr>
              <a:r>
                <a:rPr lang="en-US" sz="2800" dirty="0">
                  <a:solidFill>
                    <a:schemeClr val="bg1"/>
                  </a:solidFill>
                </a:rPr>
                <a:t>AI will be a powerful co-pilot, but complex defect resolution, multi-jurisdictional transactions, and judgment calls will remain human work for the foreseeable future</a:t>
              </a:r>
              <a:endParaRPr lang="en-US" sz="2800">
                <a:solidFill>
                  <a:schemeClr val="bg1"/>
                </a:solidFill>
                <a:ea typeface="Calibri"/>
                <a:cs typeface="Calibri"/>
              </a:endParaRPr>
            </a:p>
            <a:p>
              <a:pPr>
                <a:buNone/>
              </a:pPr>
              <a:endParaRPr lang="en-US" sz="4000" dirty="0">
                <a:solidFill>
                  <a:schemeClr val="bg1"/>
                </a:solidFill>
              </a:endParaRPr>
            </a:p>
            <a:p>
              <a:pPr>
                <a:buNone/>
              </a:pPr>
              <a:r>
                <a:rPr lang="en-US" sz="2800" b="1" dirty="0">
                  <a:solidFill>
                    <a:schemeClr val="bg1"/>
                  </a:solidFill>
                </a:rPr>
                <a:t>Bottom line:</a:t>
              </a:r>
              <a:r>
                <a:rPr lang="en-US" sz="2800" dirty="0">
                  <a:solidFill>
                    <a:schemeClr val="bg1"/>
                  </a:solidFill>
                </a:rPr>
                <a:t> The next 5 years in will be defined by AI handling the </a:t>
              </a:r>
              <a:r>
                <a:rPr lang="en-US" sz="2800" i="1" dirty="0">
                  <a:solidFill>
                    <a:schemeClr val="bg1"/>
                  </a:solidFill>
                </a:rPr>
                <a:t>volume and routine, </a:t>
              </a:r>
              <a:r>
                <a:rPr lang="en-US" sz="2800" dirty="0">
                  <a:solidFill>
                    <a:schemeClr val="bg1"/>
                  </a:solidFill>
                </a:rPr>
                <a:t>searches, document extraction, fraud flags, client updates while title professionals focus on </a:t>
              </a:r>
              <a:r>
                <a:rPr lang="en-US" sz="2800" i="1" dirty="0">
                  <a:solidFill>
                    <a:schemeClr val="bg1"/>
                  </a:solidFill>
                </a:rPr>
                <a:t>judgment, exceptions, </a:t>
              </a:r>
              <a:r>
                <a:rPr lang="en-US" sz="2800" i="1" dirty="0">
                  <a:solidFill>
                    <a:srgbClr val="FF0000"/>
                  </a:solidFill>
                </a:rPr>
                <a:t>and relationships</a:t>
              </a:r>
              <a:r>
                <a:rPr lang="en-US" sz="2800" dirty="0">
                  <a:solidFill>
                    <a:schemeClr val="bg1"/>
                  </a:solidFill>
                </a:rPr>
                <a:t>. Companies that invest now will have a significant advantage over those that wait</a:t>
              </a:r>
              <a:endParaRPr lang="en-US" sz="2800" dirty="0">
                <a:solidFill>
                  <a:schemeClr val="bg1"/>
                </a:solidFill>
                <a:ea typeface="Calibri"/>
                <a:cs typeface="Calibri"/>
              </a:endParaRPr>
            </a:p>
            <a:p>
              <a:pPr>
                <a:buNone/>
              </a:pPr>
              <a:endParaRPr lang="en-US" sz="4000" b="1" dirty="0">
                <a:solidFill>
                  <a:schemeClr val="bg1"/>
                </a:solidFill>
                <a:ea typeface="Calibri"/>
                <a:cs typeface="Calibri"/>
              </a:endParaRPr>
            </a:p>
            <a:p>
              <a:pPr algn="ctr" defTabSz="960486">
                <a:lnSpc>
                  <a:spcPts val="5881"/>
                </a:lnSpc>
                <a:spcBef>
                  <a:spcPct val="0"/>
                </a:spcBef>
                <a:spcAft>
                  <a:spcPts val="606"/>
                </a:spcAft>
                <a:defRPr/>
              </a:pPr>
              <a:endParaRPr lang="en-US" sz="4000" b="1" dirty="0">
                <a:solidFill>
                  <a:schemeClr val="bg1"/>
                </a:solidFill>
                <a:ea typeface="Calibri"/>
                <a:cs typeface="Calibri"/>
              </a:endParaRPr>
            </a:p>
            <a:p>
              <a:pPr algn="ctr" defTabSz="960486">
                <a:lnSpc>
                  <a:spcPts val="5881"/>
                </a:lnSpc>
                <a:spcBef>
                  <a:spcPct val="0"/>
                </a:spcBef>
                <a:spcAft>
                  <a:spcPts val="606"/>
                </a:spcAft>
                <a:defRPr/>
              </a:pPr>
              <a:endParaRPr lang="en-US" sz="3950" b="1" i="0" u="none" strike="noStrike" kern="1200" cap="none" spc="0" normalizeH="0" baseline="0" noProof="0" dirty="0">
                <a:ln>
                  <a:noFill/>
                </a:ln>
                <a:solidFill>
                  <a:schemeClr val="bg1"/>
                </a:solidFill>
                <a:effectLst/>
                <a:uLnTx/>
                <a:uFillTx/>
                <a:latin typeface="Arial Bold"/>
                <a:ea typeface="Arial Bold"/>
                <a:cs typeface="Arial Bold"/>
              </a:endParaRPr>
            </a:p>
          </p:txBody>
        </p:sp>
        <p:sp>
          <p:nvSpPr>
            <p:cNvPr id="5" name="TextBox 5">
              <a:extLst>
                <a:ext uri="{FF2B5EF4-FFF2-40B4-BE49-F238E27FC236}">
                  <a16:creationId xmlns:a16="http://schemas.microsoft.com/office/drawing/2014/main" id="{9EEC27DE-0CA4-2675-864B-AA878A211FAE}"/>
                </a:ext>
              </a:extLst>
            </p:cNvPr>
            <p:cNvSpPr txBox="1"/>
            <p:nvPr/>
          </p:nvSpPr>
          <p:spPr>
            <a:xfrm>
              <a:off x="-3" y="1727200"/>
              <a:ext cx="10160794" cy="523915"/>
            </a:xfrm>
            <a:prstGeom prst="rect">
              <a:avLst/>
            </a:prstGeom>
          </p:spPr>
          <p:txBody>
            <a:bodyPr lIns="0" tIns="0" rIns="0" bIns="0" rtlCol="0" anchor="t">
              <a:spAutoFit/>
            </a:bodyPr>
            <a:lstStyle/>
            <a:p>
              <a:pPr>
                <a:buNone/>
              </a:pPr>
              <a:r>
                <a:rPr lang="en-US" sz="2700" dirty="0">
                  <a:solidFill>
                    <a:schemeClr val="bg1"/>
                  </a:solidFill>
                </a:rPr>
                <a:t>	</a:t>
              </a:r>
              <a:endParaRPr lang="en-US" sz="2700" b="1" dirty="0">
                <a:solidFill>
                  <a:schemeClr val="bg1"/>
                </a:solidFill>
              </a:endParaRPr>
            </a:p>
          </p:txBody>
        </p:sp>
      </p:grpSp>
      <p:sp>
        <p:nvSpPr>
          <p:cNvPr id="8" name="TextBox 7">
            <a:extLst>
              <a:ext uri="{FF2B5EF4-FFF2-40B4-BE49-F238E27FC236}">
                <a16:creationId xmlns:a16="http://schemas.microsoft.com/office/drawing/2014/main" id="{573D3EE3-03BD-96A4-F989-7D56BE14E709}"/>
              </a:ext>
            </a:extLst>
          </p:cNvPr>
          <p:cNvSpPr txBox="1"/>
          <p:nvPr/>
        </p:nvSpPr>
        <p:spPr>
          <a:xfrm>
            <a:off x="381000" y="9867900"/>
            <a:ext cx="1066800" cy="369332"/>
          </a:xfrm>
          <a:prstGeom prst="rect">
            <a:avLst/>
          </a:prstGeom>
          <a:noFill/>
        </p:spPr>
        <p:txBody>
          <a:bodyPr wrap="square" rtlCol="0">
            <a:spAutoFit/>
          </a:bodyPr>
          <a:lstStyle/>
          <a:p>
            <a:r>
              <a:rPr lang="en-US" dirty="0"/>
              <a:t>2026</a:t>
            </a:r>
          </a:p>
        </p:txBody>
      </p:sp>
      <p:pic>
        <p:nvPicPr>
          <p:cNvPr id="7" name="Picture 6">
            <a:extLst>
              <a:ext uri="{FF2B5EF4-FFF2-40B4-BE49-F238E27FC236}">
                <a16:creationId xmlns:a16="http://schemas.microsoft.com/office/drawing/2014/main" id="{86EDFC90-C75B-11E8-9FE0-CB8567CF544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118441" y="874136"/>
            <a:ext cx="5692485" cy="8538728"/>
          </a:xfrm>
          <a:prstGeom prst="rect">
            <a:avLst/>
          </a:prstGeom>
        </p:spPr>
      </p:pic>
    </p:spTree>
    <p:extLst>
      <p:ext uri="{BB962C8B-B14F-4D97-AF65-F5344CB8AC3E}">
        <p14:creationId xmlns:p14="http://schemas.microsoft.com/office/powerpoint/2010/main" val="1464746653"/>
      </p:ext>
    </p:extLst>
  </p:cSld>
  <p:clrMapOvr>
    <a:masterClrMapping/>
  </p:clrMapOvr>
  <p:transition>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2EADBD9-53C6-F5ED-32B3-B5F92CD000F6}"/>
            </a:ext>
          </a:extLst>
        </p:cNvPr>
        <p:cNvGrpSpPr/>
        <p:nvPr/>
      </p:nvGrpSpPr>
      <p:grpSpPr>
        <a:xfrm>
          <a:off x="0" y="0"/>
          <a:ext cx="1" cy="1"/>
          <a:chOff x="0" y="0"/>
          <a:chExt cx="1" cy="1"/>
        </a:xfrm>
      </p:grpSpPr>
      <p:sp>
        <p:nvSpPr>
          <p:cNvPr id="32" name="Rectangle 31">
            <a:extLst>
              <a:ext uri="{FF2B5EF4-FFF2-40B4-BE49-F238E27FC236}">
                <a16:creationId xmlns:a16="http://schemas.microsoft.com/office/drawing/2014/main" id="{F3403DE0-2331-B439-9780-CB6BE4EC8C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solidFill>
            <a:srgbClr val="6666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EF66D588-50EE-3775-62F0-96EF2616CA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5518" y="720090"/>
            <a:ext cx="16856964" cy="8846820"/>
          </a:xfrm>
          <a:prstGeom prst="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3">
            <a:extLst>
              <a:ext uri="{FF2B5EF4-FFF2-40B4-BE49-F238E27FC236}">
                <a16:creationId xmlns:a16="http://schemas.microsoft.com/office/drawing/2014/main" id="{2072870C-8E64-89FF-994D-58AFE86EAFE9}"/>
              </a:ext>
            </a:extLst>
          </p:cNvPr>
          <p:cNvGrpSpPr/>
          <p:nvPr/>
        </p:nvGrpSpPr>
        <p:grpSpPr>
          <a:xfrm>
            <a:off x="8702058" y="1714500"/>
            <a:ext cx="8671542" cy="5703549"/>
            <a:chOff x="-704949" y="-835021"/>
            <a:chExt cx="10865740" cy="7191795"/>
          </a:xfrm>
        </p:grpSpPr>
        <p:sp>
          <p:nvSpPr>
            <p:cNvPr id="4" name="TextBox 4">
              <a:extLst>
                <a:ext uri="{FF2B5EF4-FFF2-40B4-BE49-F238E27FC236}">
                  <a16:creationId xmlns:a16="http://schemas.microsoft.com/office/drawing/2014/main" id="{1406F36F-9909-5F7E-002D-0B374A53514C}"/>
                </a:ext>
              </a:extLst>
            </p:cNvPr>
            <p:cNvSpPr txBox="1"/>
            <p:nvPr/>
          </p:nvSpPr>
          <p:spPr>
            <a:xfrm>
              <a:off x="-704949" y="-835021"/>
              <a:ext cx="9969831" cy="7191795"/>
            </a:xfrm>
            <a:prstGeom prst="rect">
              <a:avLst/>
            </a:prstGeom>
          </p:spPr>
          <p:txBody>
            <a:bodyPr wrap="square" lIns="0" tIns="0" rIns="0" bIns="0" rtlCol="0" anchor="t">
              <a:spAutoFit/>
            </a:bodyPr>
            <a:lstStyle/>
            <a:p>
              <a:pPr>
                <a:buNone/>
              </a:pPr>
              <a:r>
                <a:rPr lang="en-US" sz="4000" b="1" dirty="0">
                  <a:solidFill>
                    <a:schemeClr val="bg1"/>
                  </a:solidFill>
                </a:rPr>
                <a:t>Biggest AI Change in Our Industry will be Documents </a:t>
              </a:r>
              <a:endParaRPr lang="en-US" sz="4000" b="1" dirty="0">
                <a:solidFill>
                  <a:schemeClr val="bg1"/>
                </a:solidFill>
                <a:ea typeface="Calibri"/>
                <a:cs typeface="Calibri"/>
              </a:endParaRPr>
            </a:p>
            <a:p>
              <a:pPr>
                <a:buNone/>
              </a:pPr>
              <a:endParaRPr lang="en-US" sz="4000" b="1" dirty="0">
                <a:solidFill>
                  <a:schemeClr val="bg1"/>
                </a:solidFill>
                <a:ea typeface="Calibri"/>
                <a:cs typeface="Calibri"/>
              </a:endParaRPr>
            </a:p>
            <a:p>
              <a:pPr>
                <a:buNone/>
              </a:pPr>
              <a:r>
                <a:rPr lang="en-US" sz="2800" b="1" dirty="0">
                  <a:solidFill>
                    <a:schemeClr val="bg1"/>
                  </a:solidFill>
                </a:rPr>
                <a:t>AI as the “Always On” Auditor </a:t>
              </a:r>
              <a:endParaRPr lang="en-US" sz="2800" b="1">
                <a:solidFill>
                  <a:schemeClr val="bg1"/>
                </a:solidFill>
                <a:ea typeface="Calibri"/>
                <a:cs typeface="Calibri"/>
              </a:endParaRPr>
            </a:p>
            <a:p>
              <a:pPr>
                <a:buNone/>
              </a:pPr>
              <a:endParaRPr lang="en-US" sz="2800" b="1" dirty="0">
                <a:solidFill>
                  <a:schemeClr val="bg1"/>
                </a:solidFill>
              </a:endParaRPr>
            </a:p>
            <a:p>
              <a:pPr>
                <a:buNone/>
              </a:pPr>
              <a:r>
                <a:rPr lang="en-US" sz="2800" b="1" dirty="0">
                  <a:solidFill>
                    <a:schemeClr val="bg1"/>
                  </a:solidFill>
                </a:rPr>
                <a:t>Ground the AI with your workflows</a:t>
              </a:r>
              <a:endParaRPr lang="en-US" sz="2800" b="1">
                <a:solidFill>
                  <a:schemeClr val="bg1"/>
                </a:solidFill>
                <a:ea typeface="Calibri"/>
                <a:cs typeface="Calibri"/>
              </a:endParaRPr>
            </a:p>
            <a:p>
              <a:pPr>
                <a:buNone/>
              </a:pPr>
              <a:endParaRPr lang="en-US" sz="2800" b="1" dirty="0">
                <a:solidFill>
                  <a:schemeClr val="bg1"/>
                </a:solidFill>
              </a:endParaRPr>
            </a:p>
            <a:p>
              <a:pPr>
                <a:buNone/>
              </a:pPr>
              <a:r>
                <a:rPr lang="en-US" sz="2800" b="1" dirty="0">
                  <a:solidFill>
                    <a:schemeClr val="bg1"/>
                  </a:solidFill>
                </a:rPr>
                <a:t>Documents your Business! It's your Secret Sauce</a:t>
              </a:r>
              <a:endParaRPr lang="en-US" sz="4000" b="1" dirty="0">
                <a:solidFill>
                  <a:schemeClr val="bg1"/>
                </a:solidFill>
                <a:ea typeface="Calibri"/>
                <a:cs typeface="Calibri"/>
              </a:endParaRPr>
            </a:p>
            <a:p>
              <a:pPr algn="ctr" defTabSz="960486">
                <a:lnSpc>
                  <a:spcPts val="5881"/>
                </a:lnSpc>
                <a:spcBef>
                  <a:spcPct val="0"/>
                </a:spcBef>
                <a:spcAft>
                  <a:spcPts val="606"/>
                </a:spcAft>
                <a:defRPr/>
              </a:pPr>
              <a:endParaRPr lang="en-US" sz="4000" b="1" dirty="0">
                <a:solidFill>
                  <a:schemeClr val="bg1"/>
                </a:solidFill>
                <a:ea typeface="Calibri"/>
                <a:cs typeface="Calibri"/>
              </a:endParaRPr>
            </a:p>
            <a:p>
              <a:pPr algn="ctr" defTabSz="960486">
                <a:lnSpc>
                  <a:spcPts val="5881"/>
                </a:lnSpc>
                <a:spcBef>
                  <a:spcPct val="0"/>
                </a:spcBef>
                <a:spcAft>
                  <a:spcPts val="606"/>
                </a:spcAft>
                <a:defRPr/>
              </a:pPr>
              <a:endParaRPr lang="en-US" sz="3950" b="1" i="0" u="none" strike="noStrike" kern="1200" cap="none" spc="0" normalizeH="0" baseline="0" noProof="0" dirty="0">
                <a:ln>
                  <a:noFill/>
                </a:ln>
                <a:solidFill>
                  <a:schemeClr val="bg1"/>
                </a:solidFill>
                <a:effectLst/>
                <a:uLnTx/>
                <a:uFillTx/>
                <a:latin typeface="Arial Bold"/>
                <a:ea typeface="Arial Bold"/>
                <a:cs typeface="Arial Bold"/>
              </a:endParaRPr>
            </a:p>
          </p:txBody>
        </p:sp>
        <p:sp>
          <p:nvSpPr>
            <p:cNvPr id="5" name="TextBox 5">
              <a:extLst>
                <a:ext uri="{FF2B5EF4-FFF2-40B4-BE49-F238E27FC236}">
                  <a16:creationId xmlns:a16="http://schemas.microsoft.com/office/drawing/2014/main" id="{28E3B13A-BED3-E272-5F9B-E449C19FBAF1}"/>
                </a:ext>
              </a:extLst>
            </p:cNvPr>
            <p:cNvSpPr txBox="1"/>
            <p:nvPr/>
          </p:nvSpPr>
          <p:spPr>
            <a:xfrm>
              <a:off x="-3" y="1727200"/>
              <a:ext cx="10160794" cy="523915"/>
            </a:xfrm>
            <a:prstGeom prst="rect">
              <a:avLst/>
            </a:prstGeom>
          </p:spPr>
          <p:txBody>
            <a:bodyPr lIns="0" tIns="0" rIns="0" bIns="0" rtlCol="0" anchor="t">
              <a:spAutoFit/>
            </a:bodyPr>
            <a:lstStyle/>
            <a:p>
              <a:pPr>
                <a:buNone/>
              </a:pPr>
              <a:r>
                <a:rPr lang="en-US" sz="2700" dirty="0">
                  <a:solidFill>
                    <a:schemeClr val="bg1"/>
                  </a:solidFill>
                </a:rPr>
                <a:t>	</a:t>
              </a:r>
              <a:endParaRPr lang="en-US" sz="2700" b="1" dirty="0">
                <a:solidFill>
                  <a:schemeClr val="bg1"/>
                </a:solidFill>
              </a:endParaRPr>
            </a:p>
          </p:txBody>
        </p:sp>
      </p:grpSp>
      <p:sp>
        <p:nvSpPr>
          <p:cNvPr id="8" name="TextBox 7">
            <a:extLst>
              <a:ext uri="{FF2B5EF4-FFF2-40B4-BE49-F238E27FC236}">
                <a16:creationId xmlns:a16="http://schemas.microsoft.com/office/drawing/2014/main" id="{E3E56E3E-E727-E2CC-12CD-792FE24922D2}"/>
              </a:ext>
            </a:extLst>
          </p:cNvPr>
          <p:cNvSpPr txBox="1"/>
          <p:nvPr/>
        </p:nvSpPr>
        <p:spPr>
          <a:xfrm>
            <a:off x="381000" y="9867900"/>
            <a:ext cx="1066800" cy="369332"/>
          </a:xfrm>
          <a:prstGeom prst="rect">
            <a:avLst/>
          </a:prstGeom>
          <a:noFill/>
        </p:spPr>
        <p:txBody>
          <a:bodyPr wrap="square" rtlCol="0">
            <a:spAutoFit/>
          </a:bodyPr>
          <a:lstStyle/>
          <a:p>
            <a:r>
              <a:rPr lang="en-US" dirty="0"/>
              <a:t>2026</a:t>
            </a:r>
          </a:p>
        </p:txBody>
      </p:sp>
      <p:pic>
        <p:nvPicPr>
          <p:cNvPr id="7" name="Picture 6">
            <a:extLst>
              <a:ext uri="{FF2B5EF4-FFF2-40B4-BE49-F238E27FC236}">
                <a16:creationId xmlns:a16="http://schemas.microsoft.com/office/drawing/2014/main" id="{FF5D3AED-E93C-A364-4EFD-13B18336C00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118441" y="874136"/>
            <a:ext cx="5692485" cy="8538728"/>
          </a:xfrm>
          <a:prstGeom prst="rect">
            <a:avLst/>
          </a:prstGeom>
        </p:spPr>
      </p:pic>
    </p:spTree>
    <p:extLst>
      <p:ext uri="{BB962C8B-B14F-4D97-AF65-F5344CB8AC3E}">
        <p14:creationId xmlns:p14="http://schemas.microsoft.com/office/powerpoint/2010/main" val="163022348"/>
      </p:ext>
    </p:extLst>
  </p:cSld>
  <p:clrMapOvr>
    <a:masterClrMapping/>
  </p:clrMapOvr>
  <p:transition>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042EAB-B9E4-EFCE-41EB-F2FFC2676413}"/>
            </a:ext>
          </a:extLst>
        </p:cNvPr>
        <p:cNvGrpSpPr/>
        <p:nvPr/>
      </p:nvGrpSpPr>
      <p:grpSpPr>
        <a:xfrm>
          <a:off x="0" y="0"/>
          <a:ext cx="1" cy="1"/>
          <a:chOff x="0" y="0"/>
          <a:chExt cx="1" cy="1"/>
        </a:xfrm>
      </p:grpSpPr>
      <p:sp>
        <p:nvSpPr>
          <p:cNvPr id="2" name="Freeform 2">
            <a:extLst>
              <a:ext uri="{FF2B5EF4-FFF2-40B4-BE49-F238E27FC236}">
                <a16:creationId xmlns:a16="http://schemas.microsoft.com/office/drawing/2014/main" id="{6232AE53-87BF-02CA-19AB-AC2055BBF499}"/>
              </a:ext>
            </a:extLst>
          </p:cNvPr>
          <p:cNvSpPr/>
          <p:nvPr/>
        </p:nvSpPr>
        <p:spPr>
          <a:xfrm flipV="1">
            <a:off x="-7687902" y="-848005"/>
            <a:ext cx="17601622" cy="3957381"/>
          </a:xfrm>
          <a:custGeom>
            <a:avLst/>
            <a:gdLst/>
            <a:ahLst/>
            <a:cxnLst/>
            <a:rect l="l" t="t" r="r" b="b"/>
            <a:pathLst>
              <a:path w="17601622" h="3957381">
                <a:moveTo>
                  <a:pt x="0" y="3957380"/>
                </a:moveTo>
                <a:lnTo>
                  <a:pt x="17601622" y="3957380"/>
                </a:lnTo>
                <a:lnTo>
                  <a:pt x="17601622" y="0"/>
                </a:lnTo>
                <a:lnTo>
                  <a:pt x="0" y="0"/>
                </a:lnTo>
                <a:lnTo>
                  <a:pt x="0" y="3957380"/>
                </a:lnTo>
                <a:close/>
              </a:path>
            </a:pathLst>
          </a:custGeom>
          <a:blipFill>
            <a:blip>
              <a:alphaModFix amt="9999"/>
              <a:extLst>
                <a:ext uri="{96DAC541-7B7A-43D3-8B79-37D633B846F1}">
                  <asvg:svgBlip xmlns:asvg="http://schemas.microsoft.com/office/drawing/2016/SVG/main" r:embed="rId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grpSp>
        <p:nvGrpSpPr>
          <p:cNvPr id="5" name="Group 5">
            <a:extLst>
              <a:ext uri="{FF2B5EF4-FFF2-40B4-BE49-F238E27FC236}">
                <a16:creationId xmlns:a16="http://schemas.microsoft.com/office/drawing/2014/main" id="{179B3CA0-2349-2112-F595-6E233ADA0BBB}"/>
              </a:ext>
            </a:extLst>
          </p:cNvPr>
          <p:cNvGrpSpPr/>
          <p:nvPr/>
        </p:nvGrpSpPr>
        <p:grpSpPr>
          <a:xfrm>
            <a:off x="725613" y="808341"/>
            <a:ext cx="8559263" cy="2621419"/>
            <a:chOff x="0" y="-76200"/>
            <a:chExt cx="11412351" cy="3495226"/>
          </a:xfrm>
        </p:grpSpPr>
        <p:sp>
          <p:nvSpPr>
            <p:cNvPr id="6" name="TextBox 6">
              <a:extLst>
                <a:ext uri="{FF2B5EF4-FFF2-40B4-BE49-F238E27FC236}">
                  <a16:creationId xmlns:a16="http://schemas.microsoft.com/office/drawing/2014/main" id="{5EA58571-CAEA-BCAC-620D-FDE672AF838B}"/>
                </a:ext>
              </a:extLst>
            </p:cNvPr>
            <p:cNvSpPr txBox="1"/>
            <p:nvPr/>
          </p:nvSpPr>
          <p:spPr>
            <a:xfrm>
              <a:off x="0" y="-76200"/>
              <a:ext cx="11412351" cy="771237"/>
            </a:xfrm>
            <a:prstGeom prst="rect">
              <a:avLst/>
            </a:prstGeom>
          </p:spPr>
          <p:txBody>
            <a:bodyPr lIns="0" tIns="0" rIns="0" bIns="0" rtlCol="0" anchor="t">
              <a:spAutoFit/>
            </a:bodyPr>
            <a:lstStyle/>
            <a:p>
              <a:pPr marL="0" marR="0" lvl="0" indent="0" algn="l" defTabSz="914400" rtl="0" eaLnBrk="1" fontAlgn="auto" latinLnBrk="0" hangingPunct="1">
                <a:lnSpc>
                  <a:spcPts val="4799"/>
                </a:lnSpc>
                <a:spcBef>
                  <a:spcPts val="0"/>
                </a:spcBef>
                <a:spcAft>
                  <a:spcPts val="0"/>
                </a:spcAft>
                <a:buClrTx/>
                <a:buSzTx/>
                <a:buFontTx/>
                <a:buNone/>
                <a:tabLst/>
                <a:defRPr/>
              </a:pPr>
              <a:r>
                <a:rPr lang="en-US" sz="3999" b="1" dirty="0">
                  <a:solidFill>
                    <a:srgbClr val="111111"/>
                  </a:solidFill>
                  <a:latin typeface="Arial Bold"/>
                  <a:ea typeface="Arial Bold"/>
                  <a:cs typeface="Arial Bold"/>
                  <a:sym typeface="Arial Bold"/>
                </a:rPr>
                <a:t>AI and Knowledge Transfer</a:t>
              </a:r>
              <a:endParaRPr kumimoji="0" lang="en-US" sz="3999" b="1" i="0" u="none" strike="noStrike" kern="1200" cap="none" spc="0" normalizeH="0" baseline="0" noProof="0" dirty="0">
                <a:ln>
                  <a:noFill/>
                </a:ln>
                <a:solidFill>
                  <a:srgbClr val="111111"/>
                </a:solidFill>
                <a:effectLst/>
                <a:uLnTx/>
                <a:uFillTx/>
                <a:latin typeface="Arial Bold"/>
                <a:ea typeface="Arial Bold"/>
                <a:cs typeface="Arial Bold"/>
                <a:sym typeface="Arial Bold"/>
              </a:endParaRPr>
            </a:p>
          </p:txBody>
        </p:sp>
        <p:sp>
          <p:nvSpPr>
            <p:cNvPr id="7" name="TextBox 7">
              <a:extLst>
                <a:ext uri="{FF2B5EF4-FFF2-40B4-BE49-F238E27FC236}">
                  <a16:creationId xmlns:a16="http://schemas.microsoft.com/office/drawing/2014/main" id="{1492D09B-B5F4-DF2C-43E4-F5FC0F6F1986}"/>
                </a:ext>
              </a:extLst>
            </p:cNvPr>
            <p:cNvSpPr txBox="1"/>
            <p:nvPr/>
          </p:nvSpPr>
          <p:spPr>
            <a:xfrm>
              <a:off x="0" y="1392649"/>
              <a:ext cx="11412351" cy="463545"/>
            </a:xfrm>
            <a:prstGeom prst="rect">
              <a:avLst/>
            </a:prstGeom>
          </p:spPr>
          <p:txBody>
            <a:bodyPr lIns="0" tIns="0" rIns="0" bIns="0" rtlCol="0" anchor="t">
              <a:spAutoFit/>
            </a:bodyPr>
            <a:lstStyle/>
            <a:p>
              <a:pPr marL="0" marR="0" lvl="0" indent="0" algn="l" defTabSz="914400" rtl="0" eaLnBrk="1" fontAlgn="auto" latinLnBrk="0" hangingPunct="1">
                <a:lnSpc>
                  <a:spcPts val="3036"/>
                </a:lnSpc>
                <a:spcBef>
                  <a:spcPts val="0"/>
                </a:spcBef>
                <a:spcAft>
                  <a:spcPts val="0"/>
                </a:spcAft>
                <a:buClrTx/>
                <a:buSzTx/>
                <a:buFontTx/>
                <a:buNone/>
                <a:tabLst/>
                <a:defRPr/>
              </a:pPr>
              <a:endParaRPr kumimoji="0" lang="en-US" sz="2024" b="1" i="0" u="none" strike="noStrike" kern="1200" cap="none" spc="0" normalizeH="0" baseline="0" noProof="0" dirty="0">
                <a:ln>
                  <a:noFill/>
                </a:ln>
                <a:solidFill>
                  <a:srgbClr val="111111"/>
                </a:solidFill>
                <a:effectLst/>
                <a:uLnTx/>
                <a:uFillTx/>
                <a:latin typeface="Arial Bold"/>
                <a:ea typeface="Arial Bold"/>
                <a:cs typeface="Arial Bold"/>
                <a:sym typeface="Arial Bold"/>
              </a:endParaRPr>
            </a:p>
          </p:txBody>
        </p:sp>
        <p:sp>
          <p:nvSpPr>
            <p:cNvPr id="8" name="TextBox 8">
              <a:extLst>
                <a:ext uri="{FF2B5EF4-FFF2-40B4-BE49-F238E27FC236}">
                  <a16:creationId xmlns:a16="http://schemas.microsoft.com/office/drawing/2014/main" id="{D45E7FFC-9EF0-EAD3-7892-22EE07EFBE8E}"/>
                </a:ext>
              </a:extLst>
            </p:cNvPr>
            <p:cNvSpPr txBox="1"/>
            <p:nvPr/>
          </p:nvSpPr>
          <p:spPr>
            <a:xfrm>
              <a:off x="0" y="3002673"/>
              <a:ext cx="11412351" cy="416353"/>
            </a:xfrm>
            <a:prstGeom prst="rect">
              <a:avLst/>
            </a:prstGeom>
          </p:spPr>
          <p:txBody>
            <a:bodyPr lIns="0" tIns="0" rIns="0" bIns="0" rtlCol="0" anchor="t">
              <a:spAutoFit/>
            </a:bodyPr>
            <a:lstStyle/>
            <a:p>
              <a:pPr marL="194311" marR="0" lvl="1" algn="l" defTabSz="914400" rtl="0" eaLnBrk="1" fontAlgn="auto" latinLnBrk="0" hangingPunct="1">
                <a:lnSpc>
                  <a:spcPts val="2700"/>
                </a:lnSpc>
                <a:spcBef>
                  <a:spcPts val="0"/>
                </a:spcBef>
                <a:spcAft>
                  <a:spcPts val="0"/>
                </a:spcAft>
                <a:buClrTx/>
                <a:buSzTx/>
                <a:tabLst/>
                <a:defRPr/>
              </a:pPr>
              <a:endParaRPr kumimoji="0" lang="en-US" sz="1800" b="0" i="0" u="none" strike="noStrike" kern="1200" cap="none" spc="0" normalizeH="0" baseline="0" noProof="0" dirty="0">
                <a:ln>
                  <a:noFill/>
                </a:ln>
                <a:solidFill>
                  <a:srgbClr val="090909"/>
                </a:solidFill>
                <a:effectLst/>
                <a:uLnTx/>
                <a:uFillTx/>
                <a:latin typeface="Arial"/>
                <a:ea typeface="Arial"/>
                <a:cs typeface="Arial"/>
                <a:sym typeface="Arial"/>
              </a:endParaRPr>
            </a:p>
          </p:txBody>
        </p:sp>
      </p:grpSp>
      <p:sp>
        <p:nvSpPr>
          <p:cNvPr id="10" name="TextBox 9">
            <a:extLst>
              <a:ext uri="{FF2B5EF4-FFF2-40B4-BE49-F238E27FC236}">
                <a16:creationId xmlns:a16="http://schemas.microsoft.com/office/drawing/2014/main" id="{FF3DFF28-F0DA-1CAD-E569-711224CFCB22}"/>
              </a:ext>
            </a:extLst>
          </p:cNvPr>
          <p:cNvSpPr txBox="1"/>
          <p:nvPr/>
        </p:nvSpPr>
        <p:spPr>
          <a:xfrm>
            <a:off x="619714" y="2552700"/>
            <a:ext cx="8524286" cy="6494085"/>
          </a:xfrm>
          <a:prstGeom prst="rect">
            <a:avLst/>
          </a:prstGeom>
          <a:noFill/>
        </p:spPr>
        <p:txBody>
          <a:bodyPr wrap="square">
            <a:spAutoFit/>
          </a:bodyPr>
          <a:lstStyle/>
          <a:p>
            <a:pPr marL="457200" indent="-457200">
              <a:buFont typeface="Arial" panose="020B0604020202020204" pitchFamily="34" charset="0"/>
              <a:buChar char="•"/>
            </a:pPr>
            <a:r>
              <a:rPr lang="en-US" sz="3000" b="1" dirty="0"/>
              <a:t>Do you and/or the company Managers end up answering the same questions repeatedly from staff?</a:t>
            </a:r>
          </a:p>
          <a:p>
            <a:pPr marL="457200" indent="-457200">
              <a:buFont typeface="Arial" panose="020B0604020202020204" pitchFamily="34" charset="0"/>
              <a:buChar char="•"/>
            </a:pPr>
            <a:endParaRPr lang="en-US" sz="3000" b="1" dirty="0"/>
          </a:p>
          <a:p>
            <a:pPr marL="457200" indent="-457200">
              <a:buFont typeface="Arial" panose="020B0604020202020204" pitchFamily="34" charset="0"/>
              <a:buChar char="•"/>
            </a:pPr>
            <a:r>
              <a:rPr lang="en-US" sz="3000" b="1" dirty="0"/>
              <a:t>Are SOP’s, (Standard Operating Procedures) Company Policies, etc. difficult to keep current?</a:t>
            </a:r>
          </a:p>
          <a:p>
            <a:pPr marL="457200" indent="-457200">
              <a:buFont typeface="Arial" panose="020B0604020202020204" pitchFamily="34" charset="0"/>
              <a:buChar char="•"/>
            </a:pPr>
            <a:endParaRPr lang="en-US" sz="3000" b="1" dirty="0"/>
          </a:p>
          <a:p>
            <a:pPr marL="457200" indent="-457200">
              <a:buFont typeface="Arial" panose="020B0604020202020204" pitchFamily="34" charset="0"/>
              <a:buChar char="•"/>
            </a:pPr>
            <a:r>
              <a:rPr lang="en-US" sz="3000" b="1" dirty="0"/>
              <a:t>When someone needs an answer, do they search documentation or just ask someone?</a:t>
            </a:r>
          </a:p>
          <a:p>
            <a:pPr marL="457200" indent="-457200">
              <a:buFont typeface="Arial" panose="020B0604020202020204" pitchFamily="34" charset="0"/>
              <a:buChar char="•"/>
            </a:pPr>
            <a:endParaRPr lang="en-US" sz="3000" b="1" dirty="0"/>
          </a:p>
          <a:p>
            <a:pPr marL="457200" indent="-457200">
              <a:buFont typeface="Arial" panose="020B0604020202020204" pitchFamily="34" charset="0"/>
              <a:buChar char="•"/>
            </a:pPr>
            <a:r>
              <a:rPr lang="en-US" sz="3000" b="1" dirty="0"/>
              <a:t>Does too much important knowledge live with a handful of experienced people? </a:t>
            </a:r>
          </a:p>
          <a:p>
            <a:endParaRPr lang="en-US" sz="2800" b="1" dirty="0"/>
          </a:p>
          <a:p>
            <a:endParaRPr lang="en-US" sz="2800" b="1" dirty="0"/>
          </a:p>
        </p:txBody>
      </p:sp>
      <p:pic>
        <p:nvPicPr>
          <p:cNvPr id="12" name="Picture 11">
            <a:extLst>
              <a:ext uri="{FF2B5EF4-FFF2-40B4-BE49-F238E27FC236}">
                <a16:creationId xmlns:a16="http://schemas.microsoft.com/office/drawing/2014/main" id="{F347888B-6F06-B578-E0A8-F3F9B53C4670}"/>
              </a:ext>
            </a:extLst>
          </p:cNvPr>
          <p:cNvPicPr>
            <a:picLocks noChangeAspect="1"/>
          </p:cNvPicPr>
          <p:nvPr/>
        </p:nvPicPr>
        <p:blipFill>
          <a:blip r:embed="rId3"/>
          <a:stretch>
            <a:fillRect/>
          </a:stretch>
        </p:blipFill>
        <p:spPr>
          <a:xfrm>
            <a:off x="10055465" y="6412"/>
            <a:ext cx="8232535" cy="10287000"/>
          </a:xfrm>
          <a:prstGeom prst="rect">
            <a:avLst/>
          </a:prstGeom>
        </p:spPr>
      </p:pic>
    </p:spTree>
    <p:extLst>
      <p:ext uri="{BB962C8B-B14F-4D97-AF65-F5344CB8AC3E}">
        <p14:creationId xmlns:p14="http://schemas.microsoft.com/office/powerpoint/2010/main" val="2032662509"/>
      </p:ext>
    </p:extLst>
  </p:cSld>
  <p:clrMapOvr>
    <a:masterClrMapping/>
  </p:clrMapOvr>
  <p:transition>
    <p:cover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3D9DD"/>
        </a:solidFill>
        <a:effectLst/>
      </p:bgPr>
    </p:bg>
    <p:spTree>
      <p:nvGrpSpPr>
        <p:cNvPr id="1" name="">
          <a:extLst>
            <a:ext uri="{FF2B5EF4-FFF2-40B4-BE49-F238E27FC236}">
              <a16:creationId xmlns:a16="http://schemas.microsoft.com/office/drawing/2014/main" id="{47538095-F505-FE23-F5C9-BF14036CA01B}"/>
            </a:ext>
          </a:extLst>
        </p:cNvPr>
        <p:cNvGrpSpPr/>
        <p:nvPr/>
      </p:nvGrpSpPr>
      <p:grpSpPr>
        <a:xfrm>
          <a:off x="0" y="0"/>
          <a:ext cx="1" cy="1"/>
          <a:chOff x="0" y="0"/>
          <a:chExt cx="1" cy="1"/>
        </a:xfrm>
      </p:grpSpPr>
      <p:sp>
        <p:nvSpPr>
          <p:cNvPr id="2" name="TextBox 2">
            <a:extLst>
              <a:ext uri="{FF2B5EF4-FFF2-40B4-BE49-F238E27FC236}">
                <a16:creationId xmlns:a16="http://schemas.microsoft.com/office/drawing/2014/main" id="{2EA14E93-1D1C-2122-D0A4-2F1789C60F75}"/>
              </a:ext>
            </a:extLst>
          </p:cNvPr>
          <p:cNvSpPr txBox="1"/>
          <p:nvPr/>
        </p:nvSpPr>
        <p:spPr>
          <a:xfrm>
            <a:off x="1028700" y="510859"/>
            <a:ext cx="16230600" cy="9074151"/>
          </a:xfrm>
          <a:prstGeom prst="rect">
            <a:avLst/>
          </a:prstGeom>
        </p:spPr>
        <p:txBody>
          <a:bodyPr lIns="0" tIns="0" rIns="0" bIns="0" rtlCol="0" anchor="t">
            <a:spAutoFit/>
          </a:bodyPr>
          <a:lstStyle/>
          <a:p>
            <a:pPr algn="ctr">
              <a:lnSpc>
                <a:spcPts val="3499"/>
              </a:lnSpc>
            </a:pPr>
            <a:r>
              <a:rPr lang="en-US" sz="3900" b="1" dirty="0">
                <a:solidFill>
                  <a:srgbClr val="111111"/>
                </a:solidFill>
                <a:latin typeface="Arial Bold"/>
                <a:ea typeface="Arial Bold"/>
                <a:cs typeface="Arial Bold"/>
                <a:sym typeface="Arial Bold"/>
              </a:rPr>
              <a:t>Getting Better at Using AI Tools</a:t>
            </a:r>
          </a:p>
          <a:p>
            <a:pPr algn="ctr">
              <a:lnSpc>
                <a:spcPts val="3499"/>
              </a:lnSpc>
            </a:pPr>
            <a:endParaRPr lang="en-US" sz="3900" b="1" dirty="0">
              <a:solidFill>
                <a:srgbClr val="111111"/>
              </a:solidFill>
              <a:latin typeface="Arial Bold"/>
              <a:ea typeface="Arial Bold"/>
              <a:cs typeface="Arial Bold"/>
              <a:sym typeface="Arial Bold"/>
            </a:endParaRPr>
          </a:p>
          <a:p>
            <a:pPr algn="ctr">
              <a:lnSpc>
                <a:spcPts val="3499"/>
              </a:lnSpc>
            </a:pPr>
            <a:r>
              <a:rPr lang="en-US" sz="3200" b="1" dirty="0">
                <a:solidFill>
                  <a:srgbClr val="111111"/>
                </a:solidFill>
                <a:latin typeface="Arial Bold"/>
                <a:ea typeface="Arial Bold"/>
                <a:cs typeface="Arial Bold"/>
                <a:sym typeface="Arial Bold"/>
              </a:rPr>
              <a:t>How to Use AI Tools Like ChatGPT, Claude &amp; Gemini Effectively</a:t>
            </a:r>
          </a:p>
          <a:p>
            <a:pPr algn="ctr">
              <a:lnSpc>
                <a:spcPts val="3499"/>
              </a:lnSpc>
            </a:pPr>
            <a:endParaRPr lang="en-US" sz="2400" b="1" dirty="0">
              <a:solidFill>
                <a:srgbClr val="111111"/>
              </a:solidFill>
              <a:latin typeface="Arial" panose="020B0604020202020204" pitchFamily="34" charset="0"/>
              <a:ea typeface="Arial Bold"/>
              <a:cs typeface="Arial" panose="020B0604020202020204" pitchFamily="34" charset="0"/>
              <a:sym typeface="Arial Bold"/>
            </a:endParaRPr>
          </a:p>
          <a:p>
            <a:pPr>
              <a:buFont typeface="Arial" panose="020B0604020202020204" pitchFamily="34" charset="0"/>
              <a:buChar char="•"/>
            </a:pPr>
            <a:r>
              <a:rPr lang="en-US" sz="2400" b="1" dirty="0">
                <a:latin typeface="Arial" panose="020B0604020202020204" pitchFamily="34" charset="0"/>
                <a:cs typeface="Arial" panose="020B0604020202020204" pitchFamily="34" charset="0"/>
              </a:rPr>
              <a:t> </a:t>
            </a:r>
            <a:r>
              <a:rPr lang="en-US" sz="2800" dirty="0"/>
              <a:t>AI chatbots are powerful tools for productivity, research, and creativity.</a:t>
            </a:r>
          </a:p>
          <a:p>
            <a:pPr>
              <a:buFont typeface="Arial" panose="020B0604020202020204" pitchFamily="34" charset="0"/>
              <a:buChar char="•"/>
            </a:pPr>
            <a:endParaRPr lang="en-US" sz="2800" dirty="0"/>
          </a:p>
          <a:p>
            <a:pPr>
              <a:buFont typeface="Arial" panose="020B0604020202020204" pitchFamily="34" charset="0"/>
              <a:buChar char="•"/>
            </a:pPr>
            <a:r>
              <a:rPr lang="en-US" sz="2800" dirty="0"/>
              <a:t> The best way to learn is to </a:t>
            </a:r>
            <a:r>
              <a:rPr lang="en-US" sz="2800" b="1" dirty="0"/>
              <a:t>experiment and use them frequently</a:t>
            </a:r>
            <a:r>
              <a:rPr lang="en-US" sz="2800" dirty="0"/>
              <a:t>.</a:t>
            </a:r>
          </a:p>
          <a:p>
            <a:pPr>
              <a:buFont typeface="Arial" panose="020B0604020202020204" pitchFamily="34" charset="0"/>
              <a:buChar char="•"/>
            </a:pPr>
            <a:endParaRPr lang="en-US" sz="2800" dirty="0"/>
          </a:p>
          <a:p>
            <a:pPr>
              <a:buFont typeface="Arial" panose="020B0604020202020204" pitchFamily="34" charset="0"/>
              <a:buChar char="•"/>
            </a:pPr>
            <a:r>
              <a:rPr lang="en-US" sz="2800" dirty="0"/>
              <a:t> </a:t>
            </a:r>
            <a:r>
              <a:rPr lang="en-US" sz="2800" b="1" dirty="0"/>
              <a:t>Over time, users learn:</a:t>
            </a:r>
          </a:p>
          <a:p>
            <a:pPr>
              <a:buFont typeface="Arial" panose="020B0604020202020204" pitchFamily="34" charset="0"/>
              <a:buChar char="•"/>
            </a:pPr>
            <a:endParaRPr lang="en-US" sz="2800" b="1" dirty="0"/>
          </a:p>
          <a:p>
            <a:pPr marL="742950" lvl="1" indent="-285750">
              <a:buFont typeface="Arial" panose="020B0604020202020204" pitchFamily="34" charset="0"/>
              <a:buChar char="•"/>
            </a:pPr>
            <a:r>
              <a:rPr lang="en-US" sz="2800" dirty="0"/>
              <a:t>What AI does well</a:t>
            </a:r>
          </a:p>
          <a:p>
            <a:pPr marL="742950" lvl="1" indent="-285750">
              <a:buFont typeface="Arial" panose="020B0604020202020204" pitchFamily="34" charset="0"/>
              <a:buChar char="•"/>
            </a:pPr>
            <a:endParaRPr lang="en-US" sz="2800" dirty="0"/>
          </a:p>
          <a:p>
            <a:pPr marL="742950" lvl="1" indent="-285750">
              <a:buFont typeface="Arial" panose="020B0604020202020204" pitchFamily="34" charset="0"/>
              <a:buChar char="•"/>
            </a:pPr>
            <a:r>
              <a:rPr lang="en-US" sz="2800" dirty="0"/>
              <a:t>What it does poorly</a:t>
            </a:r>
          </a:p>
          <a:p>
            <a:pPr marL="742950" lvl="1" indent="-285750">
              <a:buFont typeface="Arial" panose="020B0604020202020204" pitchFamily="34" charset="0"/>
              <a:buChar char="•"/>
            </a:pPr>
            <a:endParaRPr lang="en-US" sz="2800" dirty="0"/>
          </a:p>
          <a:p>
            <a:pPr marL="742950" lvl="1" indent="-285750">
              <a:buFont typeface="Arial" panose="020B0604020202020204" pitchFamily="34" charset="0"/>
              <a:buChar char="•"/>
            </a:pPr>
            <a:r>
              <a:rPr lang="en-US" sz="2800" dirty="0"/>
              <a:t>When it should or shouldn’t be used</a:t>
            </a:r>
          </a:p>
          <a:p>
            <a:pPr marL="742950" lvl="1" indent="-285750">
              <a:buFont typeface="Arial" panose="020B0604020202020204" pitchFamily="34" charset="0"/>
              <a:buChar char="•"/>
            </a:pPr>
            <a:endParaRPr lang="en-US" sz="2800" dirty="0"/>
          </a:p>
          <a:p>
            <a:pPr>
              <a:buFont typeface="Arial" panose="020B0604020202020204" pitchFamily="34" charset="0"/>
              <a:buChar char="•"/>
            </a:pPr>
            <a:r>
              <a:rPr lang="en-US" sz="2800" dirty="0"/>
              <a:t> Consistent practice helps people </a:t>
            </a:r>
            <a:r>
              <a:rPr lang="en-US" sz="2800" b="1" dirty="0"/>
              <a:t>identify the tasks where AI adds the most value</a:t>
            </a:r>
            <a:r>
              <a:rPr lang="en-US" sz="2800" dirty="0"/>
              <a:t>. </a:t>
            </a:r>
          </a:p>
          <a:p>
            <a:pPr>
              <a:buFont typeface="Arial" panose="020B0604020202020204" pitchFamily="34" charset="0"/>
              <a:buChar char="•"/>
            </a:pPr>
            <a:endParaRPr lang="en-US" sz="2800" dirty="0"/>
          </a:p>
          <a:p>
            <a:pPr>
              <a:buNone/>
            </a:pPr>
            <a:r>
              <a:rPr lang="en-US" sz="2800" b="1" dirty="0"/>
              <a:t>Takeaway:</a:t>
            </a:r>
            <a:br>
              <a:rPr lang="en-US" sz="2800" dirty="0"/>
            </a:br>
            <a:r>
              <a:rPr lang="en-US" sz="2800" dirty="0"/>
              <a:t>	The more you use AI, the better you understand how to leverage it effectively.</a:t>
            </a:r>
          </a:p>
          <a:p>
            <a:pPr>
              <a:buFont typeface="+mj-lt"/>
              <a:buAutoNum type="arabicPeriod"/>
            </a:pPr>
            <a:endParaRPr lang="en-US" sz="2499" b="1" dirty="0">
              <a:solidFill>
                <a:srgbClr val="111111"/>
              </a:solidFill>
              <a:latin typeface="Arial"/>
              <a:ea typeface="Arial"/>
              <a:cs typeface="Arial"/>
              <a:sym typeface="Arial"/>
            </a:endParaRPr>
          </a:p>
        </p:txBody>
      </p:sp>
      <p:sp>
        <p:nvSpPr>
          <p:cNvPr id="5" name="TextBox 4">
            <a:extLst>
              <a:ext uri="{FF2B5EF4-FFF2-40B4-BE49-F238E27FC236}">
                <a16:creationId xmlns:a16="http://schemas.microsoft.com/office/drawing/2014/main" id="{415A2534-D1B2-7704-E886-D67806C63C4F}"/>
              </a:ext>
            </a:extLst>
          </p:cNvPr>
          <p:cNvSpPr txBox="1"/>
          <p:nvPr/>
        </p:nvSpPr>
        <p:spPr>
          <a:xfrm>
            <a:off x="266700" y="9889400"/>
            <a:ext cx="1524000" cy="369332"/>
          </a:xfrm>
          <a:prstGeom prst="rect">
            <a:avLst/>
          </a:prstGeom>
          <a:noFill/>
        </p:spPr>
        <p:txBody>
          <a:bodyPr wrap="square" rtlCol="0">
            <a:spAutoFit/>
          </a:bodyPr>
          <a:lstStyle/>
          <a:p>
            <a:r>
              <a:rPr lang="en-US" dirty="0"/>
              <a:t>2026</a:t>
            </a:r>
          </a:p>
        </p:txBody>
      </p:sp>
      <p:pic>
        <p:nvPicPr>
          <p:cNvPr id="7" name="Picture 6">
            <a:extLst>
              <a:ext uri="{FF2B5EF4-FFF2-40B4-BE49-F238E27FC236}">
                <a16:creationId xmlns:a16="http://schemas.microsoft.com/office/drawing/2014/main" id="{4280B487-63F7-C206-B280-BACA167E4E6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6687800" y="9088538"/>
            <a:ext cx="1600200" cy="1198462"/>
          </a:xfrm>
          <a:prstGeom prst="rect">
            <a:avLst/>
          </a:prstGeom>
        </p:spPr>
      </p:pic>
    </p:spTree>
    <p:extLst>
      <p:ext uri="{BB962C8B-B14F-4D97-AF65-F5344CB8AC3E}">
        <p14:creationId xmlns:p14="http://schemas.microsoft.com/office/powerpoint/2010/main" val="3668987814"/>
      </p:ext>
    </p:extLst>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12" end="1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14" end="1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16" end="1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
                                            <p:txEl>
                                              <p:pRg st="18" end="1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111111"/>
        </a:solidFill>
        <a:effectLst/>
      </p:bgPr>
    </p:bg>
    <p:spTree>
      <p:nvGrpSpPr>
        <p:cNvPr id="1" name="">
          <a:extLst>
            <a:ext uri="{FF2B5EF4-FFF2-40B4-BE49-F238E27FC236}">
              <a16:creationId xmlns:a16="http://schemas.microsoft.com/office/drawing/2014/main" id="{9009A2F2-C5A7-D5CF-19BB-4FC587C0358E}"/>
            </a:ext>
          </a:extLst>
        </p:cNvPr>
        <p:cNvGrpSpPr/>
        <p:nvPr/>
      </p:nvGrpSpPr>
      <p:grpSpPr>
        <a:xfrm>
          <a:off x="0" y="0"/>
          <a:ext cx="1" cy="1"/>
          <a:chOff x="0" y="0"/>
          <a:chExt cx="1" cy="1"/>
        </a:xfrm>
      </p:grpSpPr>
      <p:sp>
        <p:nvSpPr>
          <p:cNvPr id="2" name="TextBox 2">
            <a:extLst>
              <a:ext uri="{FF2B5EF4-FFF2-40B4-BE49-F238E27FC236}">
                <a16:creationId xmlns:a16="http://schemas.microsoft.com/office/drawing/2014/main" id="{1260867E-FF57-247D-1F79-C668E91B39BD}"/>
              </a:ext>
            </a:extLst>
          </p:cNvPr>
          <p:cNvSpPr txBox="1"/>
          <p:nvPr/>
        </p:nvSpPr>
        <p:spPr>
          <a:xfrm>
            <a:off x="1295400" y="495300"/>
            <a:ext cx="16173068" cy="9387057"/>
          </a:xfrm>
          <a:prstGeom prst="rect">
            <a:avLst/>
          </a:prstGeom>
        </p:spPr>
        <p:txBody>
          <a:bodyPr lIns="0" tIns="0" rIns="0" bIns="0" rtlCol="0" anchor="t">
            <a:spAutoFit/>
          </a:bodyPr>
          <a:lstStyle/>
          <a:p>
            <a:pPr algn="ctr">
              <a:lnSpc>
                <a:spcPts val="4199"/>
              </a:lnSpc>
              <a:spcBef>
                <a:spcPct val="0"/>
              </a:spcBef>
            </a:pPr>
            <a:r>
              <a:rPr lang="en-US" sz="3900" b="1" dirty="0">
                <a:solidFill>
                  <a:schemeClr val="bg1"/>
                </a:solidFill>
                <a:latin typeface="Arial" panose="020B0604020202020204" pitchFamily="34" charset="0"/>
                <a:cs typeface="Arial" panose="020B0604020202020204" pitchFamily="34" charset="0"/>
              </a:rPr>
              <a:t>Start With Personal Tasks</a:t>
            </a:r>
          </a:p>
          <a:p>
            <a:pPr algn="ctr">
              <a:lnSpc>
                <a:spcPts val="4199"/>
              </a:lnSpc>
              <a:spcBef>
                <a:spcPct val="0"/>
              </a:spcBef>
            </a:pPr>
            <a:endParaRPr lang="en-US" sz="3900" b="1" dirty="0">
              <a:solidFill>
                <a:schemeClr val="bg1"/>
              </a:solidFill>
              <a:latin typeface="Arial" panose="020B0604020202020204" pitchFamily="34" charset="0"/>
              <a:cs typeface="Arial" panose="020B0604020202020204" pitchFamily="34" charset="0"/>
            </a:endParaRPr>
          </a:p>
          <a:p>
            <a:pPr algn="ctr">
              <a:lnSpc>
                <a:spcPts val="4199"/>
              </a:lnSpc>
              <a:spcBef>
                <a:spcPct val="0"/>
              </a:spcBef>
            </a:pPr>
            <a:r>
              <a:rPr lang="en-US" sz="3200" b="1" dirty="0">
                <a:solidFill>
                  <a:schemeClr val="bg1"/>
                </a:solidFill>
                <a:latin typeface="Ariel"/>
              </a:rPr>
              <a:t>Use AI to Solve Your Own Problems First</a:t>
            </a:r>
            <a:endParaRPr lang="en-US" sz="3200" b="1" dirty="0">
              <a:solidFill>
                <a:schemeClr val="bg1"/>
              </a:solidFill>
              <a:latin typeface="Ariel"/>
              <a:ea typeface="Arial Bold"/>
              <a:cs typeface="Arial" panose="020B0604020202020204" pitchFamily="34" charset="0"/>
              <a:sym typeface="Arial Bold"/>
            </a:endParaRPr>
          </a:p>
          <a:p>
            <a:pPr algn="l"/>
            <a:endParaRPr lang="en-US" sz="3200" b="1" dirty="0">
              <a:solidFill>
                <a:srgbClr val="FFFFFF"/>
              </a:solidFill>
              <a:latin typeface="Calibri"/>
              <a:ea typeface="Calibri"/>
              <a:cs typeface="Calibri"/>
            </a:endParaRPr>
          </a:p>
          <a:p>
            <a:pPr>
              <a:buFont typeface="Arial" panose="020B0604020202020204" pitchFamily="34" charset="0"/>
              <a:buChar char="•"/>
            </a:pPr>
            <a:r>
              <a:rPr lang="en-US" sz="2800" b="1" dirty="0">
                <a:solidFill>
                  <a:schemeClr val="bg1"/>
                </a:solidFill>
              </a:rPr>
              <a:t> </a:t>
            </a:r>
            <a:r>
              <a:rPr lang="en-US" sz="2800" dirty="0">
                <a:solidFill>
                  <a:schemeClr val="bg1"/>
                </a:solidFill>
              </a:rPr>
              <a:t>Begin by asking AI to help with </a:t>
            </a:r>
            <a:r>
              <a:rPr lang="en-US" sz="2800" b="1" dirty="0">
                <a:solidFill>
                  <a:schemeClr val="bg1"/>
                </a:solidFill>
              </a:rPr>
              <a:t>your daily work or personal challenges</a:t>
            </a:r>
            <a:r>
              <a:rPr lang="en-US" sz="2800" dirty="0">
                <a:solidFill>
                  <a:schemeClr val="bg1"/>
                </a:solidFill>
              </a:rPr>
              <a:t>.</a:t>
            </a:r>
          </a:p>
          <a:p>
            <a:pPr>
              <a:buFont typeface="Arial" panose="020B0604020202020204" pitchFamily="34" charset="0"/>
              <a:buChar char="•"/>
            </a:pPr>
            <a:endParaRPr lang="en-US" sz="2800" dirty="0">
              <a:solidFill>
                <a:schemeClr val="bg1"/>
              </a:solidFill>
            </a:endParaRPr>
          </a:p>
          <a:p>
            <a:pPr>
              <a:buFont typeface="Arial" panose="020B0604020202020204" pitchFamily="34" charset="0"/>
              <a:buChar char="•"/>
            </a:pPr>
            <a:r>
              <a:rPr lang="en-US" sz="2800" dirty="0">
                <a:solidFill>
                  <a:schemeClr val="bg1"/>
                </a:solidFill>
              </a:rPr>
              <a:t> Examples:</a:t>
            </a:r>
          </a:p>
          <a:p>
            <a:pPr>
              <a:buFont typeface="Arial" panose="020B0604020202020204" pitchFamily="34" charset="0"/>
              <a:buChar char="•"/>
            </a:pPr>
            <a:endParaRPr lang="en-US" sz="2800" dirty="0">
              <a:solidFill>
                <a:schemeClr val="bg1"/>
              </a:solidFill>
            </a:endParaRPr>
          </a:p>
          <a:p>
            <a:pPr marL="742950" lvl="1" indent="-285750">
              <a:buFont typeface="Arial" panose="020B0604020202020204" pitchFamily="34" charset="0"/>
              <a:buChar char="•"/>
            </a:pPr>
            <a:r>
              <a:rPr lang="en-US" sz="2800" dirty="0">
                <a:solidFill>
                  <a:schemeClr val="bg1"/>
                </a:solidFill>
              </a:rPr>
              <a:t>Writing emails or documents</a:t>
            </a:r>
          </a:p>
          <a:p>
            <a:pPr marL="742950" lvl="1" indent="-285750">
              <a:buFont typeface="Arial" panose="020B0604020202020204" pitchFamily="34" charset="0"/>
              <a:buChar char="•"/>
            </a:pPr>
            <a:endParaRPr lang="en-US" sz="2800" dirty="0">
              <a:solidFill>
                <a:schemeClr val="bg1"/>
              </a:solidFill>
            </a:endParaRPr>
          </a:p>
          <a:p>
            <a:pPr marL="742950" lvl="1" indent="-285750">
              <a:buFont typeface="Arial" panose="020B0604020202020204" pitchFamily="34" charset="0"/>
              <a:buChar char="•"/>
            </a:pPr>
            <a:r>
              <a:rPr lang="en-US" sz="2800" dirty="0">
                <a:solidFill>
                  <a:schemeClr val="bg1"/>
                </a:solidFill>
              </a:rPr>
              <a:t>Brainstorming ideas</a:t>
            </a:r>
          </a:p>
          <a:p>
            <a:pPr marL="742950" lvl="1" indent="-285750">
              <a:buFont typeface="Arial" panose="020B0604020202020204" pitchFamily="34" charset="0"/>
              <a:buChar char="•"/>
            </a:pPr>
            <a:endParaRPr lang="en-US" sz="2800" dirty="0">
              <a:solidFill>
                <a:schemeClr val="bg1"/>
              </a:solidFill>
            </a:endParaRPr>
          </a:p>
          <a:p>
            <a:pPr marL="742950" lvl="1" indent="-285750">
              <a:buFont typeface="Arial" panose="020B0604020202020204" pitchFamily="34" charset="0"/>
              <a:buChar char="•"/>
            </a:pPr>
            <a:r>
              <a:rPr lang="en-US" sz="2800" dirty="0">
                <a:solidFill>
                  <a:schemeClr val="bg1"/>
                </a:solidFill>
              </a:rPr>
              <a:t>Planning projects or schedules</a:t>
            </a:r>
          </a:p>
          <a:p>
            <a:pPr marL="742950" lvl="1" indent="-285750">
              <a:buFont typeface="Arial" panose="020B0604020202020204" pitchFamily="34" charset="0"/>
              <a:buChar char="•"/>
            </a:pPr>
            <a:endParaRPr lang="en-US" sz="2800" dirty="0">
              <a:solidFill>
                <a:schemeClr val="bg1"/>
              </a:solidFill>
            </a:endParaRPr>
          </a:p>
          <a:p>
            <a:pPr marL="742950" lvl="1" indent="-285750">
              <a:buFont typeface="Arial" panose="020B0604020202020204" pitchFamily="34" charset="0"/>
              <a:buChar char="•"/>
            </a:pPr>
            <a:r>
              <a:rPr lang="en-US" sz="2800" dirty="0">
                <a:solidFill>
                  <a:schemeClr val="bg1"/>
                </a:solidFill>
              </a:rPr>
              <a:t>Summarizing information</a:t>
            </a:r>
          </a:p>
          <a:p>
            <a:pPr marL="742950" lvl="1" indent="-285750">
              <a:buFont typeface="Arial" panose="020B0604020202020204" pitchFamily="34" charset="0"/>
              <a:buChar char="•"/>
            </a:pPr>
            <a:endParaRPr lang="en-US" sz="2800" dirty="0">
              <a:solidFill>
                <a:schemeClr val="bg1"/>
              </a:solidFill>
            </a:endParaRPr>
          </a:p>
          <a:p>
            <a:pPr>
              <a:buFont typeface="Arial" panose="020B0604020202020204" pitchFamily="34" charset="0"/>
              <a:buChar char="•"/>
            </a:pPr>
            <a:r>
              <a:rPr lang="en-US" sz="2800" dirty="0">
                <a:solidFill>
                  <a:schemeClr val="bg1"/>
                </a:solidFill>
              </a:rPr>
              <a:t> Personal experimentation helps you </a:t>
            </a:r>
            <a:r>
              <a:rPr lang="en-US" sz="2800" b="1" dirty="0">
                <a:solidFill>
                  <a:schemeClr val="bg1"/>
                </a:solidFill>
              </a:rPr>
              <a:t>build confidence and skills quickly</a:t>
            </a:r>
            <a:r>
              <a:rPr lang="en-US" sz="2800" dirty="0">
                <a:solidFill>
                  <a:schemeClr val="bg1"/>
                </a:solidFill>
              </a:rPr>
              <a:t>. </a:t>
            </a:r>
          </a:p>
          <a:p>
            <a:pPr>
              <a:buFont typeface="Arial" panose="020B0604020202020204" pitchFamily="34" charset="0"/>
              <a:buChar char="•"/>
            </a:pPr>
            <a:endParaRPr lang="en-US" sz="2800" dirty="0">
              <a:solidFill>
                <a:schemeClr val="bg1"/>
              </a:solidFill>
            </a:endParaRPr>
          </a:p>
          <a:p>
            <a:pPr>
              <a:buNone/>
            </a:pPr>
            <a:r>
              <a:rPr lang="en-US" sz="2800" b="1" dirty="0">
                <a:solidFill>
                  <a:schemeClr val="bg1"/>
                </a:solidFill>
              </a:rPr>
              <a:t>Takeaway:</a:t>
            </a:r>
            <a:br>
              <a:rPr lang="en-US" sz="2800" dirty="0">
                <a:solidFill>
                  <a:schemeClr val="bg1"/>
                </a:solidFill>
              </a:rPr>
            </a:br>
            <a:r>
              <a:rPr lang="en-US" sz="2800" dirty="0">
                <a:solidFill>
                  <a:schemeClr val="bg1"/>
                </a:solidFill>
              </a:rPr>
              <a:t>	AI becomes more useful when applied to </a:t>
            </a:r>
            <a:r>
              <a:rPr lang="en-US" sz="2800" b="1" dirty="0">
                <a:solidFill>
                  <a:schemeClr val="bg1"/>
                </a:solidFill>
              </a:rPr>
              <a:t>real problems in your own life or work</a:t>
            </a:r>
            <a:r>
              <a:rPr lang="en-US" sz="2800" dirty="0">
                <a:solidFill>
                  <a:schemeClr val="bg1"/>
                </a:solidFill>
              </a:rPr>
              <a:t>.</a:t>
            </a:r>
          </a:p>
          <a:p>
            <a:pPr>
              <a:buFont typeface="+mj-lt"/>
              <a:buAutoNum type="arabicPeriod"/>
            </a:pPr>
            <a:endParaRPr lang="en-US" sz="2499" dirty="0">
              <a:solidFill>
                <a:srgbClr val="FFFFFF"/>
              </a:solidFill>
              <a:latin typeface="Arial"/>
              <a:ea typeface="Arial"/>
              <a:cs typeface="Arial"/>
              <a:sym typeface="Arial"/>
            </a:endParaRPr>
          </a:p>
        </p:txBody>
      </p:sp>
      <p:pic>
        <p:nvPicPr>
          <p:cNvPr id="3" name="Picture 2">
            <a:extLst>
              <a:ext uri="{FF2B5EF4-FFF2-40B4-BE49-F238E27FC236}">
                <a16:creationId xmlns:a16="http://schemas.microsoft.com/office/drawing/2014/main" id="{DC99D57F-12C3-5EB3-BB13-3D828A17D99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6669823" y="9073284"/>
            <a:ext cx="1597290" cy="1201016"/>
          </a:xfrm>
          <a:prstGeom prst="rect">
            <a:avLst/>
          </a:prstGeom>
        </p:spPr>
      </p:pic>
    </p:spTree>
    <p:extLst>
      <p:ext uri="{BB962C8B-B14F-4D97-AF65-F5344CB8AC3E}">
        <p14:creationId xmlns:p14="http://schemas.microsoft.com/office/powerpoint/2010/main" val="2167130007"/>
      </p:ext>
    </p:extLst>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12" end="1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14" end="1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16" end="1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
                                            <p:txEl>
                                              <p:pRg st="18" end="1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3D9DD"/>
        </a:solidFill>
        <a:effectLst/>
      </p:bgPr>
    </p:bg>
    <p:spTree>
      <p:nvGrpSpPr>
        <p:cNvPr id="1" name="">
          <a:extLst>
            <a:ext uri="{FF2B5EF4-FFF2-40B4-BE49-F238E27FC236}">
              <a16:creationId xmlns:a16="http://schemas.microsoft.com/office/drawing/2014/main" id="{F40A197A-81C7-91F9-FEFC-8FF077724143}"/>
            </a:ext>
          </a:extLst>
        </p:cNvPr>
        <p:cNvGrpSpPr/>
        <p:nvPr/>
      </p:nvGrpSpPr>
      <p:grpSpPr>
        <a:xfrm>
          <a:off x="0" y="0"/>
          <a:ext cx="1" cy="1"/>
          <a:chOff x="0" y="0"/>
          <a:chExt cx="1" cy="1"/>
        </a:xfrm>
      </p:grpSpPr>
      <p:sp>
        <p:nvSpPr>
          <p:cNvPr id="2" name="TextBox 2">
            <a:extLst>
              <a:ext uri="{FF2B5EF4-FFF2-40B4-BE49-F238E27FC236}">
                <a16:creationId xmlns:a16="http://schemas.microsoft.com/office/drawing/2014/main" id="{B2B3DB62-79E1-5FF2-AA23-F756812F90EB}"/>
              </a:ext>
            </a:extLst>
          </p:cNvPr>
          <p:cNvSpPr txBox="1"/>
          <p:nvPr/>
        </p:nvSpPr>
        <p:spPr>
          <a:xfrm>
            <a:off x="1028700" y="510859"/>
            <a:ext cx="16230600" cy="8212376"/>
          </a:xfrm>
          <a:prstGeom prst="rect">
            <a:avLst/>
          </a:prstGeom>
        </p:spPr>
        <p:txBody>
          <a:bodyPr lIns="0" tIns="0" rIns="0" bIns="0" rtlCol="0" anchor="t">
            <a:spAutoFit/>
          </a:bodyPr>
          <a:lstStyle/>
          <a:p>
            <a:pPr algn="ctr">
              <a:lnSpc>
                <a:spcPts val="3499"/>
              </a:lnSpc>
            </a:pPr>
            <a:r>
              <a:rPr lang="en-US" sz="4000" b="1" dirty="0">
                <a:solidFill>
                  <a:srgbClr val="090909"/>
                </a:solidFill>
              </a:rPr>
              <a:t>Learn Through Iteration</a:t>
            </a:r>
            <a:endParaRPr lang="en-US" sz="3900" b="1" dirty="0">
              <a:solidFill>
                <a:srgbClr val="090909"/>
              </a:solidFill>
              <a:latin typeface="Arial Bold"/>
              <a:ea typeface="Arial Bold"/>
              <a:cs typeface="Arial Bold"/>
              <a:sym typeface="Arial Bold"/>
            </a:endParaRPr>
          </a:p>
          <a:p>
            <a:pPr algn="ctr">
              <a:lnSpc>
                <a:spcPts val="3499"/>
              </a:lnSpc>
            </a:pPr>
            <a:endParaRPr lang="en-US" sz="3900" b="1" dirty="0">
              <a:solidFill>
                <a:srgbClr val="111111"/>
              </a:solidFill>
              <a:latin typeface="Arial Bold"/>
              <a:ea typeface="Arial Bold"/>
              <a:cs typeface="Arial Bold"/>
              <a:sym typeface="Arial Bold"/>
            </a:endParaRPr>
          </a:p>
          <a:p>
            <a:pPr algn="ctr">
              <a:lnSpc>
                <a:spcPts val="3499"/>
              </a:lnSpc>
            </a:pPr>
            <a:r>
              <a:rPr lang="en-US" sz="3200" b="1" dirty="0">
                <a:solidFill>
                  <a:srgbClr val="111111"/>
                </a:solidFill>
                <a:latin typeface="Arial Bold"/>
                <a:ea typeface="Arial Bold"/>
                <a:cs typeface="Arial Bold"/>
                <a:sym typeface="Arial Bold"/>
              </a:rPr>
              <a:t>Improve Results by Refining Your Prompts</a:t>
            </a:r>
          </a:p>
          <a:p>
            <a:pPr algn="ctr">
              <a:lnSpc>
                <a:spcPts val="3499"/>
              </a:lnSpc>
            </a:pPr>
            <a:endParaRPr lang="en-US" sz="2800" b="1" dirty="0">
              <a:solidFill>
                <a:srgbClr val="111111"/>
              </a:solidFill>
              <a:latin typeface="Ariel"/>
              <a:ea typeface="Arial Bold"/>
              <a:cs typeface="Arial" panose="020B0604020202020204" pitchFamily="34" charset="0"/>
              <a:sym typeface="Arial Bold"/>
            </a:endParaRPr>
          </a:p>
          <a:p>
            <a:pPr>
              <a:buFont typeface="Arial" panose="020B0604020202020204" pitchFamily="34" charset="0"/>
              <a:buChar char="•"/>
            </a:pPr>
            <a:r>
              <a:rPr lang="en-US" sz="2800" b="1" dirty="0">
                <a:latin typeface="Ariel"/>
                <a:cs typeface="Arial" panose="020B0604020202020204" pitchFamily="34" charset="0"/>
              </a:rPr>
              <a:t> </a:t>
            </a:r>
            <a:r>
              <a:rPr lang="en-US" sz="2800" dirty="0">
                <a:latin typeface="Ariel"/>
              </a:rPr>
              <a:t>AI responses improve when prompts are </a:t>
            </a:r>
            <a:r>
              <a:rPr lang="en-US" sz="2800" b="1" dirty="0">
                <a:latin typeface="Ariel"/>
              </a:rPr>
              <a:t>clear, detailed, and specific</a:t>
            </a:r>
            <a:r>
              <a:rPr lang="en-US" sz="2800" dirty="0">
                <a:latin typeface="Ariel"/>
              </a:rPr>
              <a:t>.</a:t>
            </a:r>
          </a:p>
          <a:p>
            <a:pPr>
              <a:buFont typeface="Arial" panose="020B0604020202020204" pitchFamily="34" charset="0"/>
              <a:buChar char="•"/>
            </a:pPr>
            <a:endParaRPr lang="en-US" sz="2800" dirty="0">
              <a:latin typeface="Ariel"/>
            </a:endParaRPr>
          </a:p>
          <a:p>
            <a:pPr>
              <a:buFont typeface="Arial" panose="020B0604020202020204" pitchFamily="34" charset="0"/>
              <a:buChar char="•"/>
            </a:pPr>
            <a:r>
              <a:rPr lang="en-US" sz="2800" dirty="0">
                <a:latin typeface="Ariel"/>
              </a:rPr>
              <a:t> </a:t>
            </a:r>
            <a:r>
              <a:rPr lang="en-US" sz="2800" b="1" dirty="0">
                <a:latin typeface="Ariel"/>
              </a:rPr>
              <a:t>If the first answer isn’t good:</a:t>
            </a:r>
          </a:p>
          <a:p>
            <a:pPr>
              <a:buFont typeface="Arial" panose="020B0604020202020204" pitchFamily="34" charset="0"/>
              <a:buChar char="•"/>
            </a:pPr>
            <a:endParaRPr lang="en-US" sz="2800" dirty="0">
              <a:latin typeface="Ariel"/>
            </a:endParaRPr>
          </a:p>
          <a:p>
            <a:pPr marL="742950" lvl="1" indent="-285750">
              <a:buFont typeface="Arial" panose="020B0604020202020204" pitchFamily="34" charset="0"/>
              <a:buChar char="•"/>
            </a:pPr>
            <a:r>
              <a:rPr lang="en-US" sz="2800" dirty="0">
                <a:latin typeface="Ariel"/>
              </a:rPr>
              <a:t>Ask follow-up questions</a:t>
            </a:r>
          </a:p>
          <a:p>
            <a:pPr marL="742950" lvl="1" indent="-285750">
              <a:buFont typeface="Arial" panose="020B0604020202020204" pitchFamily="34" charset="0"/>
              <a:buChar char="•"/>
            </a:pPr>
            <a:endParaRPr lang="en-US" sz="2800" dirty="0">
              <a:latin typeface="Ariel"/>
            </a:endParaRPr>
          </a:p>
          <a:p>
            <a:pPr marL="742950" lvl="1" indent="-285750">
              <a:buFont typeface="Arial" panose="020B0604020202020204" pitchFamily="34" charset="0"/>
              <a:buChar char="•"/>
            </a:pPr>
            <a:r>
              <a:rPr lang="en-US" sz="2800" dirty="0">
                <a:latin typeface="Ariel"/>
              </a:rPr>
              <a:t>Request revisions</a:t>
            </a:r>
          </a:p>
          <a:p>
            <a:pPr marL="742950" lvl="1" indent="-285750">
              <a:buFont typeface="Arial" panose="020B0604020202020204" pitchFamily="34" charset="0"/>
              <a:buChar char="•"/>
            </a:pPr>
            <a:endParaRPr lang="en-US" sz="2800" dirty="0">
              <a:latin typeface="Ariel"/>
            </a:endParaRPr>
          </a:p>
          <a:p>
            <a:pPr marL="742950" lvl="1" indent="-285750">
              <a:buFont typeface="Arial" panose="020B0604020202020204" pitchFamily="34" charset="0"/>
              <a:buChar char="•"/>
            </a:pPr>
            <a:r>
              <a:rPr lang="en-US" sz="2800" dirty="0">
                <a:latin typeface="Ariel"/>
              </a:rPr>
              <a:t>Add more context.</a:t>
            </a:r>
          </a:p>
          <a:p>
            <a:pPr marL="742950" lvl="1" indent="-285750">
              <a:buFont typeface="Arial" panose="020B0604020202020204" pitchFamily="34" charset="0"/>
              <a:buChar char="•"/>
            </a:pPr>
            <a:endParaRPr lang="en-US" sz="2800" dirty="0">
              <a:latin typeface="Ariel"/>
            </a:endParaRPr>
          </a:p>
          <a:p>
            <a:pPr>
              <a:buFont typeface="Arial" panose="020B0604020202020204" pitchFamily="34" charset="0"/>
              <a:buChar char="•"/>
            </a:pPr>
            <a:r>
              <a:rPr lang="en-US" sz="2800" dirty="0">
                <a:latin typeface="Ariel"/>
              </a:rPr>
              <a:t>Treat AI like a </a:t>
            </a:r>
            <a:r>
              <a:rPr lang="en-US" sz="2800" b="1" dirty="0">
                <a:latin typeface="Ariel"/>
              </a:rPr>
              <a:t>collaborative assistant</a:t>
            </a:r>
            <a:r>
              <a:rPr lang="en-US" sz="2800" dirty="0">
                <a:latin typeface="Ariel"/>
              </a:rPr>
              <a:t> you can iterate with. </a:t>
            </a:r>
          </a:p>
          <a:p>
            <a:pPr>
              <a:buFont typeface="Arial" panose="020B0604020202020204" pitchFamily="34" charset="0"/>
              <a:buChar char="•"/>
            </a:pPr>
            <a:endParaRPr lang="en-US" sz="2800" dirty="0">
              <a:latin typeface="Ariel"/>
            </a:endParaRPr>
          </a:p>
          <a:p>
            <a:pPr>
              <a:buNone/>
            </a:pPr>
            <a:r>
              <a:rPr lang="en-US" sz="2800" b="1" dirty="0">
                <a:latin typeface="Ariel"/>
              </a:rPr>
              <a:t>Takeaway:</a:t>
            </a:r>
            <a:br>
              <a:rPr lang="en-US" sz="2800" dirty="0">
                <a:latin typeface="Ariel"/>
              </a:rPr>
            </a:br>
            <a:r>
              <a:rPr lang="en-US" sz="2800" dirty="0">
                <a:latin typeface="Ariel"/>
              </a:rPr>
              <a:t>	Better prompts and follow-up questions lead to </a:t>
            </a:r>
            <a:r>
              <a:rPr lang="en-US" sz="2800" b="1" dirty="0">
                <a:latin typeface="Ariel"/>
              </a:rPr>
              <a:t>better AI results</a:t>
            </a:r>
            <a:r>
              <a:rPr lang="en-US" sz="2800" dirty="0">
                <a:latin typeface="Ariel"/>
              </a:rPr>
              <a:t>.</a:t>
            </a:r>
          </a:p>
          <a:p>
            <a:pPr>
              <a:buFont typeface="Arial" panose="020B0604020202020204" pitchFamily="34" charset="0"/>
              <a:buChar char="•"/>
            </a:pPr>
            <a:endParaRPr lang="en-US" sz="2499" b="1" dirty="0">
              <a:solidFill>
                <a:srgbClr val="111111"/>
              </a:solidFill>
              <a:latin typeface="Arial"/>
              <a:ea typeface="Arial"/>
              <a:cs typeface="Arial"/>
              <a:sym typeface="Arial"/>
            </a:endParaRPr>
          </a:p>
        </p:txBody>
      </p:sp>
      <p:sp>
        <p:nvSpPr>
          <p:cNvPr id="5" name="TextBox 4">
            <a:extLst>
              <a:ext uri="{FF2B5EF4-FFF2-40B4-BE49-F238E27FC236}">
                <a16:creationId xmlns:a16="http://schemas.microsoft.com/office/drawing/2014/main" id="{31FF8E37-8394-6916-6B07-85375C1CF66E}"/>
              </a:ext>
            </a:extLst>
          </p:cNvPr>
          <p:cNvSpPr txBox="1"/>
          <p:nvPr/>
        </p:nvSpPr>
        <p:spPr>
          <a:xfrm>
            <a:off x="266700" y="9889400"/>
            <a:ext cx="1524000" cy="369332"/>
          </a:xfrm>
          <a:prstGeom prst="rect">
            <a:avLst/>
          </a:prstGeom>
          <a:noFill/>
        </p:spPr>
        <p:txBody>
          <a:bodyPr wrap="square" rtlCol="0">
            <a:spAutoFit/>
          </a:bodyPr>
          <a:lstStyle/>
          <a:p>
            <a:r>
              <a:rPr lang="en-US" dirty="0"/>
              <a:t>2026</a:t>
            </a:r>
          </a:p>
        </p:txBody>
      </p:sp>
      <p:pic>
        <p:nvPicPr>
          <p:cNvPr id="7" name="Picture 6">
            <a:extLst>
              <a:ext uri="{FF2B5EF4-FFF2-40B4-BE49-F238E27FC236}">
                <a16:creationId xmlns:a16="http://schemas.microsoft.com/office/drawing/2014/main" id="{44428A54-5B31-14F2-B2AC-EB7BBAFD0A0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6687800" y="9088538"/>
            <a:ext cx="1600200" cy="1198462"/>
          </a:xfrm>
          <a:prstGeom prst="rect">
            <a:avLst/>
          </a:prstGeom>
        </p:spPr>
      </p:pic>
    </p:spTree>
    <p:extLst>
      <p:ext uri="{BB962C8B-B14F-4D97-AF65-F5344CB8AC3E}">
        <p14:creationId xmlns:p14="http://schemas.microsoft.com/office/powerpoint/2010/main" val="4176607994"/>
      </p:ext>
    </p:extLst>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12" end="1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14" end="1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E0D83AD-8780-EC8B-5AF9-9C0375BF5D53}"/>
            </a:ext>
          </a:extLst>
        </p:cNvPr>
        <p:cNvGrpSpPr/>
        <p:nvPr/>
      </p:nvGrpSpPr>
      <p:grpSpPr>
        <a:xfrm>
          <a:off x="0" y="0"/>
          <a:ext cx="1" cy="1"/>
          <a:chOff x="0" y="0"/>
          <a:chExt cx="1" cy="1"/>
        </a:xfrm>
      </p:grpSpPr>
      <p:sp useBgFill="1">
        <p:nvSpPr>
          <p:cNvPr id="22" name="Rectangle 21">
            <a:extLst>
              <a:ext uri="{FF2B5EF4-FFF2-40B4-BE49-F238E27FC236}">
                <a16:creationId xmlns:a16="http://schemas.microsoft.com/office/drawing/2014/main" id="{EF20B91C-DEBE-3390-79B7-399C8CDAAD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8283427"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17" name="Picture 16">
            <a:extLst>
              <a:ext uri="{FF2B5EF4-FFF2-40B4-BE49-F238E27FC236}">
                <a16:creationId xmlns:a16="http://schemas.microsoft.com/office/drawing/2014/main" id="{08AAAB87-E9BB-ACAB-DF36-33297791CE30}"/>
              </a:ext>
            </a:extLst>
          </p:cNvPr>
          <p:cNvPicPr>
            <a:picLocks noChangeAspect="1"/>
          </p:cNvPicPr>
          <p:nvPr/>
        </p:nvPicPr>
        <p:blipFill>
          <a:blip r:embed="rId3"/>
          <a:srcRect l="5884"/>
          <a:stretch>
            <a:fillRect/>
          </a:stretch>
        </p:blipFill>
        <p:spPr>
          <a:xfrm>
            <a:off x="4574" y="10"/>
            <a:ext cx="14504463" cy="10286990"/>
          </a:xfrm>
          <a:prstGeom prst="rect">
            <a:avLst/>
          </a:prstGeom>
        </p:spPr>
      </p:pic>
      <p:sp>
        <p:nvSpPr>
          <p:cNvPr id="24" name="Rectangle 23">
            <a:extLst>
              <a:ext uri="{FF2B5EF4-FFF2-40B4-BE49-F238E27FC236}">
                <a16:creationId xmlns:a16="http://schemas.microsoft.com/office/drawing/2014/main" id="{E8253F9D-6079-F3B9-970E-B35261913B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87528" y="0"/>
            <a:ext cx="10600467" cy="10287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5" name="TextBox 5">
            <a:extLst>
              <a:ext uri="{FF2B5EF4-FFF2-40B4-BE49-F238E27FC236}">
                <a16:creationId xmlns:a16="http://schemas.microsoft.com/office/drawing/2014/main" id="{6DC0DD4C-0987-C635-57DA-E568B7709B76}"/>
              </a:ext>
            </a:extLst>
          </p:cNvPr>
          <p:cNvSpPr txBox="1"/>
          <p:nvPr/>
        </p:nvSpPr>
        <p:spPr>
          <a:xfrm>
            <a:off x="12550143" y="571500"/>
            <a:ext cx="5733283" cy="2849868"/>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6000" b="1" i="0" u="none" strike="noStrike" kern="1200" cap="none" spc="0" normalizeH="0" baseline="0" noProof="0" dirty="0">
                <a:ln>
                  <a:noFill/>
                </a:ln>
                <a:solidFill>
                  <a:prstClr val="black"/>
                </a:solidFill>
                <a:effectLst/>
                <a:uLnTx/>
                <a:uFillTx/>
                <a:latin typeface="Calibri"/>
                <a:ea typeface="+mn-ea"/>
                <a:cs typeface="+mn-cs"/>
                <a:sym typeface="Arial Bold"/>
              </a:rPr>
              <a:t>     Ad Legends </a:t>
            </a:r>
          </a:p>
        </p:txBody>
      </p:sp>
      <p:sp>
        <p:nvSpPr>
          <p:cNvPr id="4" name="TextBox 4">
            <a:extLst>
              <a:ext uri="{FF2B5EF4-FFF2-40B4-BE49-F238E27FC236}">
                <a16:creationId xmlns:a16="http://schemas.microsoft.com/office/drawing/2014/main" id="{08CEA242-22CF-4C1A-B0E1-22C6024DE010}"/>
              </a:ext>
            </a:extLst>
          </p:cNvPr>
          <p:cNvSpPr txBox="1"/>
          <p:nvPr/>
        </p:nvSpPr>
        <p:spPr>
          <a:xfrm>
            <a:off x="12278108" y="2857500"/>
            <a:ext cx="5733283" cy="5614143"/>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ts val="0"/>
              </a:spcBef>
              <a:spcAft>
                <a:spcPts val="0"/>
              </a:spcAft>
              <a:buClrTx/>
              <a:buSzPts val="1000"/>
              <a:buFont typeface="Symbol" panose="05050102010706020507" pitchFamily="18" charset="2"/>
              <a:buChar char=""/>
              <a:tabLst>
                <a:tab pos="457200" algn="l"/>
              </a:tabLst>
              <a:defRPr/>
            </a:pPr>
            <a:r>
              <a:rPr kumimoji="0" lang="en-US" sz="1800" b="1" i="0" u="none" strike="noStrike" kern="1200" cap="none" spc="0" normalizeH="0" baseline="0" noProof="0" dirty="0">
                <a:ln>
                  <a:noFill/>
                </a:ln>
                <a:solidFill>
                  <a:prstClr val="black"/>
                </a:solidFill>
                <a:effectLst/>
                <a:uLnTx/>
                <a:uFillTx/>
                <a:latin typeface="Aptos" panose="020B0004020202020204" pitchFamily="34" charset="0"/>
                <a:ea typeface="+mn-ea"/>
                <a:cs typeface="Aptos" panose="020B0004020202020204" pitchFamily="34" charset="0"/>
              </a:rPr>
              <a:t>Ad Legends is like an on-demand marketing partner built for agents - </a:t>
            </a:r>
            <a:r>
              <a:rPr kumimoji="0" lang="en-US" sz="1800" b="0" i="0" u="none" strike="noStrike" kern="1200" cap="none" spc="0" normalizeH="0" baseline="0" noProof="0" dirty="0">
                <a:ln>
                  <a:noFill/>
                </a:ln>
                <a:solidFill>
                  <a:prstClr val="black"/>
                </a:solidFill>
                <a:effectLst/>
                <a:uLnTx/>
                <a:uFillTx/>
                <a:latin typeface="Calibri"/>
                <a:ea typeface="+mn-ea"/>
                <a:cs typeface="+mn-cs"/>
              </a:rPr>
              <a:t>Users can tell the platform what they want to promote, themselves, a service, or a relationship touchpoint. Ad Legends guides through creating professional marketing in minutes </a:t>
            </a:r>
          </a:p>
          <a:p>
            <a:pPr marL="342900" marR="0" lvl="0" indent="-342900" algn="l" defTabSz="914400" rtl="0" eaLnBrk="1" fontAlgn="auto" latinLnBrk="0" hangingPunct="1">
              <a:lnSpc>
                <a:spcPct val="100000"/>
              </a:lnSpc>
              <a:spcBef>
                <a:spcPts val="0"/>
              </a:spcBef>
              <a:spcAft>
                <a:spcPts val="0"/>
              </a:spcAft>
              <a:buClrTx/>
              <a:buSzPts val="1000"/>
              <a:buFont typeface="Symbol" panose="05050102010706020507" pitchFamily="18" charset="2"/>
              <a:buChar char=""/>
              <a:tabLst>
                <a:tab pos="457200" algn="l"/>
              </a:tabLst>
              <a:defRPr/>
            </a:pPr>
            <a:r>
              <a:rPr kumimoji="0" lang="en-US" sz="1800" b="1" i="0" u="none" strike="noStrike" kern="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Aptos" panose="020B0004020202020204" pitchFamily="34" charset="0"/>
              </a:rPr>
              <a:t>Ad Legends is powered by real advertising legends </a:t>
            </a:r>
            <a:br>
              <a:rPr kumimoji="0" lang="en-US" sz="1800" b="0" i="0" u="none" strike="noStrike" kern="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Aptos" panose="020B0004020202020204" pitchFamily="34" charset="0"/>
              </a:rPr>
            </a:br>
            <a:r>
              <a:rPr kumimoji="0" lang="en-US" sz="1800" b="0" i="0" u="none" strike="noStrike" kern="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Aptos" panose="020B0004020202020204" pitchFamily="34" charset="0"/>
              </a:rPr>
              <a:t>The platform taps into the the creative minds behind famous campaigns from brands like Nike, Apple, Disney, and others — not generic templates or basic AI. Everyone loves, "where's the beef?" or "got milk?" </a:t>
            </a:r>
          </a:p>
          <a:p>
            <a:pPr marL="342900" marR="0" lvl="0" indent="-342900" algn="l" defTabSz="914400" rtl="0" eaLnBrk="1" fontAlgn="auto" latinLnBrk="0" hangingPunct="1">
              <a:lnSpc>
                <a:spcPct val="100000"/>
              </a:lnSpc>
              <a:spcBef>
                <a:spcPts val="0"/>
              </a:spcBef>
              <a:spcAft>
                <a:spcPts val="0"/>
              </a:spcAft>
              <a:buClrTx/>
              <a:buSzPts val="1000"/>
              <a:buFont typeface="Symbol" panose="05050102010706020507" pitchFamily="18" charset="2"/>
              <a:buChar char=""/>
              <a:tabLst>
                <a:tab pos="457200" algn="l"/>
              </a:tabLst>
              <a:defRPr/>
            </a:pPr>
            <a:r>
              <a:rPr kumimoji="0" lang="en-US" sz="1800" b="1" i="0" u="none" strike="noStrike" kern="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Aptos" panose="020B0004020202020204" pitchFamily="34" charset="0"/>
              </a:rPr>
              <a:t>It turns simple inputs into ready-to-use marketing</a:t>
            </a:r>
            <a:br>
              <a:rPr kumimoji="0" lang="en-US" sz="1800" b="0" i="0" u="none" strike="noStrike" kern="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Aptos" panose="020B0004020202020204" pitchFamily="34" charset="0"/>
              </a:rPr>
            </a:br>
            <a:r>
              <a:rPr kumimoji="0" lang="en-US" sz="1800" b="0" i="0" u="none" strike="noStrike" kern="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Aptos" panose="020B0004020202020204" pitchFamily="34" charset="0"/>
              </a:rPr>
              <a:t>Members answer a few easy questions, and the platform creates messaging, emails, social posts, ads, and website content tailored to them, their market, and their audience</a:t>
            </a:r>
          </a:p>
          <a:p>
            <a:pPr marL="342900" marR="0" lvl="0" indent="-342900" algn="l" defTabSz="914400" rtl="0" eaLnBrk="1" fontAlgn="auto" latinLnBrk="0" hangingPunct="1">
              <a:lnSpc>
                <a:spcPct val="100000"/>
              </a:lnSpc>
              <a:spcBef>
                <a:spcPts val="0"/>
              </a:spcBef>
              <a:spcAft>
                <a:spcPts val="0"/>
              </a:spcAft>
              <a:buClrTx/>
              <a:buSzPts val="1000"/>
              <a:buFont typeface="Symbol" panose="05050102010706020507" pitchFamily="18" charset="2"/>
              <a:buChar char=""/>
              <a:tabLst>
                <a:tab pos="457200" algn="l"/>
              </a:tabLst>
              <a:defRPr/>
            </a:pPr>
            <a:r>
              <a:rPr kumimoji="0" lang="en-US" sz="1800" b="1" i="0" u="none" strike="noStrike" kern="1200" cap="none" spc="0" normalizeH="0" baseline="0" noProof="0" dirty="0">
                <a:ln>
                  <a:noFill/>
                </a:ln>
                <a:solidFill>
                  <a:prstClr val="black"/>
                </a:solidFill>
                <a:effectLst/>
                <a:uLnTx/>
                <a:uFillTx/>
                <a:latin typeface="Aptos" panose="020B0004020202020204" pitchFamily="34" charset="0"/>
                <a:ea typeface="+mn-ea"/>
                <a:cs typeface="Aptos" panose="020B0004020202020204" pitchFamily="34" charset="0"/>
              </a:rPr>
              <a:t>It removes the “I don’t know what to say” problem completely – </a:t>
            </a:r>
            <a:r>
              <a:rPr kumimoji="0" lang="en-US" sz="1800" b="0" i="0" u="none" strike="noStrike" kern="1200" cap="none" spc="0" normalizeH="0" baseline="0" noProof="0" dirty="0">
                <a:ln>
                  <a:noFill/>
                </a:ln>
                <a:solidFill>
                  <a:prstClr val="black"/>
                </a:solidFill>
                <a:effectLst/>
                <a:uLnTx/>
                <a:uFillTx/>
                <a:latin typeface="Calibri"/>
                <a:ea typeface="+mn-ea"/>
                <a:cs typeface="+mn-cs"/>
              </a:rPr>
              <a:t>You don’t  need marketing experience. The platform asks simple questions and turns their answers into polished messaging that sounds human and intentional.</a:t>
            </a:r>
          </a:p>
          <a:p>
            <a:pPr marL="342900" marR="0" lvl="0" indent="-342900" algn="l" defTabSz="914400" rtl="0" eaLnBrk="1" fontAlgn="auto" latinLnBrk="0" hangingPunct="1">
              <a:lnSpc>
                <a:spcPct val="100000"/>
              </a:lnSpc>
              <a:spcBef>
                <a:spcPts val="0"/>
              </a:spcBef>
              <a:spcAft>
                <a:spcPts val="0"/>
              </a:spcAft>
              <a:buClrTx/>
              <a:buSzPts val="1000"/>
              <a:buFont typeface="Symbol" panose="05050102010706020507" pitchFamily="18" charset="2"/>
              <a:buChar char=""/>
              <a:tabLst>
                <a:tab pos="457200" algn="l"/>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518160" marR="0" lvl="1"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sym typeface="Arial"/>
            </a:endParaRPr>
          </a:p>
        </p:txBody>
      </p:sp>
      <p:pic>
        <p:nvPicPr>
          <p:cNvPr id="3" name="Picture 2">
            <a:extLst>
              <a:ext uri="{FF2B5EF4-FFF2-40B4-BE49-F238E27FC236}">
                <a16:creationId xmlns:a16="http://schemas.microsoft.com/office/drawing/2014/main" id="{BFC1BFDF-0F0D-E46C-5D0D-24B74E65D40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5144750" y="8191500"/>
            <a:ext cx="3143250" cy="2095500"/>
          </a:xfrm>
          <a:prstGeom prst="rect">
            <a:avLst/>
          </a:prstGeom>
        </p:spPr>
      </p:pic>
    </p:spTree>
    <p:extLst>
      <p:ext uri="{BB962C8B-B14F-4D97-AF65-F5344CB8AC3E}">
        <p14:creationId xmlns:p14="http://schemas.microsoft.com/office/powerpoint/2010/main" val="3474919177"/>
      </p:ext>
    </p:extLst>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9154B83-8DB3-CEC7-AF61-3BBC93883DCC}"/>
            </a:ext>
          </a:extLst>
        </p:cNvPr>
        <p:cNvGrpSpPr/>
        <p:nvPr/>
      </p:nvGrpSpPr>
      <p:grpSpPr>
        <a:xfrm>
          <a:off x="0" y="0"/>
          <a:ext cx="1" cy="1"/>
          <a:chOff x="0" y="0"/>
          <a:chExt cx="1" cy="1"/>
        </a:xfrm>
      </p:grpSpPr>
      <p:sp useBgFill="1">
        <p:nvSpPr>
          <p:cNvPr id="22" name="Rectangle 21">
            <a:extLst>
              <a:ext uri="{FF2B5EF4-FFF2-40B4-BE49-F238E27FC236}">
                <a16:creationId xmlns:a16="http://schemas.microsoft.com/office/drawing/2014/main" id="{D12765DB-216F-932A-12B6-528B4E505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8283427"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17" name="Picture 16">
            <a:extLst>
              <a:ext uri="{FF2B5EF4-FFF2-40B4-BE49-F238E27FC236}">
                <a16:creationId xmlns:a16="http://schemas.microsoft.com/office/drawing/2014/main" id="{1278F19A-B879-A0AF-65C5-E4CB061AC11F}"/>
              </a:ext>
            </a:extLst>
          </p:cNvPr>
          <p:cNvPicPr>
            <a:picLocks noChangeAspect="1"/>
          </p:cNvPicPr>
          <p:nvPr/>
        </p:nvPicPr>
        <p:blipFill>
          <a:blip r:embed="rId3"/>
          <a:srcRect l="5884"/>
          <a:stretch>
            <a:fillRect/>
          </a:stretch>
        </p:blipFill>
        <p:spPr>
          <a:xfrm>
            <a:off x="21551" y="11071"/>
            <a:ext cx="14504463" cy="10286990"/>
          </a:xfrm>
          <a:prstGeom prst="rect">
            <a:avLst/>
          </a:prstGeom>
        </p:spPr>
      </p:pic>
      <p:sp>
        <p:nvSpPr>
          <p:cNvPr id="24" name="Rectangle 23">
            <a:extLst>
              <a:ext uri="{FF2B5EF4-FFF2-40B4-BE49-F238E27FC236}">
                <a16:creationId xmlns:a16="http://schemas.microsoft.com/office/drawing/2014/main" id="{1EF808C2-20F5-4762-FA85-0006EF6A0B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87528" y="0"/>
            <a:ext cx="10600467" cy="10287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5" name="TextBox 5">
            <a:extLst>
              <a:ext uri="{FF2B5EF4-FFF2-40B4-BE49-F238E27FC236}">
                <a16:creationId xmlns:a16="http://schemas.microsoft.com/office/drawing/2014/main" id="{11248655-78B2-DDF8-BE68-B522B75FAFD3}"/>
              </a:ext>
            </a:extLst>
          </p:cNvPr>
          <p:cNvSpPr txBox="1"/>
          <p:nvPr/>
        </p:nvSpPr>
        <p:spPr>
          <a:xfrm>
            <a:off x="12550143" y="571500"/>
            <a:ext cx="5733283" cy="2849868"/>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6000" b="1" i="0" u="none" strike="noStrike" kern="1200" cap="none" spc="0" normalizeH="0" baseline="0" noProof="0" dirty="0">
                <a:ln>
                  <a:noFill/>
                </a:ln>
                <a:solidFill>
                  <a:prstClr val="black"/>
                </a:solidFill>
                <a:effectLst/>
                <a:uLnTx/>
                <a:uFillTx/>
                <a:latin typeface="Calibri"/>
                <a:ea typeface="+mn-ea"/>
                <a:cs typeface="+mn-cs"/>
                <a:sym typeface="Arial Bold"/>
              </a:rPr>
              <a:t>        Pythonic </a:t>
            </a:r>
          </a:p>
        </p:txBody>
      </p:sp>
      <p:sp>
        <p:nvSpPr>
          <p:cNvPr id="4" name="TextBox 4">
            <a:extLst>
              <a:ext uri="{FF2B5EF4-FFF2-40B4-BE49-F238E27FC236}">
                <a16:creationId xmlns:a16="http://schemas.microsoft.com/office/drawing/2014/main" id="{F696B176-CA43-842A-9122-1C38C7303855}"/>
              </a:ext>
            </a:extLst>
          </p:cNvPr>
          <p:cNvSpPr txBox="1"/>
          <p:nvPr/>
        </p:nvSpPr>
        <p:spPr>
          <a:xfrm>
            <a:off x="12192000" y="3619500"/>
            <a:ext cx="5733283" cy="5614143"/>
          </a:xfrm>
          <a:prstGeom prst="rect">
            <a:avLst/>
          </a:prstGeom>
        </p:spPr>
        <p:txBody>
          <a:bodyPr vert="horz" lIns="91440" tIns="45720" rIns="91440" bIns="45720" rtlCol="0">
            <a:normAutofit/>
          </a:bodyPr>
          <a:lstStyle/>
          <a:p>
            <a:pPr marL="518160" marR="0" lvl="1"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sym typeface="Arial Bold"/>
              </a:rPr>
              <a:t>Pythonic is the leading provider of document AI services to the title and escrow industry. </a:t>
            </a:r>
          </a:p>
          <a:p>
            <a:pPr marL="518160" marR="0" lvl="1"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sym typeface="Arial Bold"/>
              </a:rPr>
              <a:t>Pythonic automates a growing number of workflows that include: order entry, county records/tax retrieval, CD processing, post-close sorting and auditing, and entity document review.</a:t>
            </a:r>
          </a:p>
          <a:p>
            <a:pPr marL="518160" marR="0" lvl="1"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sym typeface="Arial Bold"/>
              </a:rPr>
              <a:t>Agents use Pythonic to scale faster (up and down), reduce errors, shorten turn times, and improve data consistency.</a:t>
            </a:r>
          </a:p>
          <a:p>
            <a:pPr marL="518160" marR="0" lvl="1"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800" b="1" i="0" u="none" strike="noStrike" kern="1200" cap="none" spc="0" normalizeH="0" baseline="0" noProof="0" dirty="0" err="1">
                <a:ln>
                  <a:noFill/>
                </a:ln>
                <a:solidFill>
                  <a:prstClr val="black"/>
                </a:solidFill>
                <a:effectLst/>
                <a:uLnTx/>
                <a:uFillTx/>
                <a:latin typeface="Calibri"/>
                <a:ea typeface="+mn-ea"/>
                <a:cs typeface="+mn-cs"/>
                <a:sym typeface="Arial Bold"/>
              </a:rPr>
              <a:t>Pythonic's</a:t>
            </a:r>
            <a:r>
              <a:rPr kumimoji="0" lang="en-US" sz="1800" b="1" i="0" u="none" strike="noStrike" kern="1200" cap="none" spc="0" normalizeH="0" baseline="0" noProof="0" dirty="0">
                <a:ln>
                  <a:noFill/>
                </a:ln>
                <a:solidFill>
                  <a:prstClr val="black"/>
                </a:solidFill>
                <a:effectLst/>
                <a:uLnTx/>
                <a:uFillTx/>
                <a:latin typeface="Calibri"/>
                <a:ea typeface="+mn-ea"/>
                <a:cs typeface="+mn-cs"/>
                <a:sym typeface="Arial Bold"/>
              </a:rPr>
              <a:t> clients include FNF and leading agencies (big and small) around the US.</a:t>
            </a:r>
          </a:p>
          <a:p>
            <a:pPr marL="518160" marR="0" lvl="1"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sym typeface="Arial Bold"/>
              </a:rPr>
              <a:t>With integrations into popular title systems (including SoftPro / 360) and a 30-day free trial, Pythonic makes it fast and easy for agents to get started with AI-powered workflow automation.</a:t>
            </a:r>
          </a:p>
          <a:p>
            <a:pPr marL="289560" marR="0" lvl="1" indent="0" algn="l" defTabSz="914400" rtl="0" eaLnBrk="1" fontAlgn="auto" latinLnBrk="0" hangingPunct="1">
              <a:lnSpc>
                <a:spcPct val="90000"/>
              </a:lnSpc>
              <a:spcBef>
                <a:spcPts val="0"/>
              </a:spcBef>
              <a:spcAft>
                <a:spcPts val="60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sym typeface="Arial Bold"/>
              </a:rPr>
              <a:t>.</a:t>
            </a:r>
          </a:p>
          <a:p>
            <a:pPr marL="518160" marR="0" lvl="1"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sym typeface="Arial"/>
            </a:endParaRPr>
          </a:p>
        </p:txBody>
      </p:sp>
      <p:pic>
        <p:nvPicPr>
          <p:cNvPr id="2" name="Picture 1">
            <a:extLst>
              <a:ext uri="{FF2B5EF4-FFF2-40B4-BE49-F238E27FC236}">
                <a16:creationId xmlns:a16="http://schemas.microsoft.com/office/drawing/2014/main" id="{63CF3FA0-6DF7-27E5-66B3-BAD32109A97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5144750" y="8191500"/>
            <a:ext cx="3143250" cy="2095500"/>
          </a:xfrm>
          <a:prstGeom prst="rect">
            <a:avLst/>
          </a:prstGeom>
        </p:spPr>
      </p:pic>
    </p:spTree>
    <p:extLst>
      <p:ext uri="{BB962C8B-B14F-4D97-AF65-F5344CB8AC3E}">
        <p14:creationId xmlns:p14="http://schemas.microsoft.com/office/powerpoint/2010/main" val="2647657602"/>
      </p:ext>
    </p:extLst>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090909"/>
        </a:solidFill>
        <a:effectLst/>
      </p:bgPr>
    </p:bg>
    <p:spTree>
      <p:nvGrpSpPr>
        <p:cNvPr id="1" name=""/>
        <p:cNvGrpSpPr/>
        <p:nvPr/>
      </p:nvGrpSpPr>
      <p:grpSpPr>
        <a:xfrm>
          <a:off x="0" y="0"/>
          <a:ext cx="1" cy="1"/>
          <a:chOff x="0" y="0"/>
          <a:chExt cx="1" cy="1"/>
        </a:xfrm>
      </p:grpSpPr>
      <p:sp>
        <p:nvSpPr>
          <p:cNvPr id="2" name="Shape 0"/>
          <p:cNvSpPr/>
          <p:nvPr/>
        </p:nvSpPr>
        <p:spPr>
          <a:xfrm>
            <a:off x="0" y="0"/>
            <a:ext cx="329184" cy="10287000"/>
          </a:xfrm>
          <a:prstGeom prst="rect">
            <a:avLst/>
          </a:prstGeom>
          <a:solidFill>
            <a:srgbClr val="C8102E"/>
          </a:solidFill>
          <a:ln w="12700">
            <a:solidFill>
              <a:srgbClr val="C8102E"/>
            </a:solidFill>
            <a:prstDash val="solid"/>
          </a:ln>
        </p:spPr>
        <p:txBody>
          <a:bodyPr/>
          <a:lstStyle/>
          <a:p>
            <a:pPr defTabSz="1828800"/>
            <a:endParaRPr lang="en-US" sz="3600">
              <a:solidFill>
                <a:prstClr val="black"/>
              </a:solidFill>
              <a:latin typeface="Calibri" panose="020F0502020204030204"/>
            </a:endParaRPr>
          </a:p>
        </p:txBody>
      </p:sp>
      <p:sp>
        <p:nvSpPr>
          <p:cNvPr id="3" name="Text 1"/>
          <p:cNvSpPr/>
          <p:nvPr/>
        </p:nvSpPr>
        <p:spPr>
          <a:xfrm>
            <a:off x="731520" y="512064"/>
            <a:ext cx="16824960" cy="1188720"/>
          </a:xfrm>
          <a:prstGeom prst="rect">
            <a:avLst/>
          </a:prstGeom>
          <a:noFill/>
          <a:ln/>
        </p:spPr>
        <p:txBody>
          <a:bodyPr wrap="square" lIns="0" tIns="0" rIns="0" bIns="0" rtlCol="0" anchor="ctr"/>
          <a:lstStyle/>
          <a:p>
            <a:pPr defTabSz="1828800"/>
            <a:r>
              <a:rPr lang="en-US" sz="7200" b="1" dirty="0">
                <a:solidFill>
                  <a:srgbClr val="FFFFFF"/>
                </a:solidFill>
                <a:latin typeface="Calibri" pitchFamily="34" charset="0"/>
                <a:ea typeface="Calibri" pitchFamily="34" charset="-122"/>
                <a:cs typeface="Calibri" pitchFamily="34" charset="-120"/>
              </a:rPr>
              <a:t>Luminance AI</a:t>
            </a:r>
            <a:endParaRPr lang="en-US" sz="7200" dirty="0">
              <a:solidFill>
                <a:prstClr val="black"/>
              </a:solidFill>
              <a:latin typeface="Calibri" panose="020F0502020204030204"/>
            </a:endParaRPr>
          </a:p>
        </p:txBody>
      </p:sp>
      <p:sp>
        <p:nvSpPr>
          <p:cNvPr id="4" name="Text 2"/>
          <p:cNvSpPr/>
          <p:nvPr/>
        </p:nvSpPr>
        <p:spPr>
          <a:xfrm>
            <a:off x="731520" y="1682496"/>
            <a:ext cx="16824960" cy="694944"/>
          </a:xfrm>
          <a:prstGeom prst="rect">
            <a:avLst/>
          </a:prstGeom>
          <a:noFill/>
          <a:ln/>
        </p:spPr>
        <p:txBody>
          <a:bodyPr wrap="square" lIns="0" tIns="0" rIns="0" bIns="0" rtlCol="0" anchor="ctr"/>
          <a:lstStyle/>
          <a:p>
            <a:pPr defTabSz="1828800"/>
            <a:r>
              <a:rPr lang="en-US" sz="3000" i="1" dirty="0">
                <a:solidFill>
                  <a:schemeClr val="bg1"/>
                </a:solidFill>
                <a:latin typeface="Calibri"/>
                <a:ea typeface="Calibri"/>
                <a:cs typeface="Calibri"/>
              </a:rPr>
              <a:t>Transforming Real Estate Legal &amp; Contract Workflows</a:t>
            </a:r>
            <a:endParaRPr lang="en-US" sz="3000">
              <a:solidFill>
                <a:schemeClr val="bg1"/>
              </a:solidFill>
              <a:latin typeface="Calibri"/>
              <a:ea typeface="Calibri"/>
              <a:cs typeface="Calibri"/>
            </a:endParaRPr>
          </a:p>
        </p:txBody>
      </p:sp>
      <p:sp>
        <p:nvSpPr>
          <p:cNvPr id="5" name="Shape 3"/>
          <p:cNvSpPr/>
          <p:nvPr/>
        </p:nvSpPr>
        <p:spPr>
          <a:xfrm>
            <a:off x="731520" y="2523744"/>
            <a:ext cx="16824960" cy="45720"/>
          </a:xfrm>
          <a:prstGeom prst="rect">
            <a:avLst/>
          </a:prstGeom>
          <a:solidFill>
            <a:srgbClr val="C8102E">
              <a:alpha val="60000"/>
            </a:srgbClr>
          </a:solidFill>
          <a:ln w="12700">
            <a:solidFill>
              <a:srgbClr val="C8102E">
                <a:alpha val="60000"/>
              </a:srgbClr>
            </a:solidFill>
            <a:prstDash val="solid"/>
          </a:ln>
        </p:spPr>
        <p:txBody>
          <a:bodyPr/>
          <a:lstStyle/>
          <a:p>
            <a:pPr defTabSz="1828800"/>
            <a:endParaRPr lang="en-US" sz="3600">
              <a:solidFill>
                <a:prstClr val="black"/>
              </a:solidFill>
              <a:latin typeface="Calibri" panose="020F0502020204030204"/>
            </a:endParaRPr>
          </a:p>
        </p:txBody>
      </p:sp>
      <p:sp>
        <p:nvSpPr>
          <p:cNvPr id="6" name="Shape 4"/>
          <p:cNvSpPr/>
          <p:nvPr/>
        </p:nvSpPr>
        <p:spPr>
          <a:xfrm>
            <a:off x="548640" y="2779776"/>
            <a:ext cx="17190720" cy="1280160"/>
          </a:xfrm>
          <a:prstGeom prst="rect">
            <a:avLst/>
          </a:prstGeom>
          <a:solidFill>
            <a:srgbClr val="FFFFFF">
              <a:alpha val="7000"/>
            </a:srgbClr>
          </a:solidFill>
          <a:ln w="12700">
            <a:solidFill>
              <a:srgbClr val="C8102E">
                <a:alpha val="15000"/>
              </a:srgbClr>
            </a:solidFill>
            <a:prstDash val="solid"/>
          </a:ln>
        </p:spPr>
        <p:txBody>
          <a:bodyPr/>
          <a:lstStyle/>
          <a:p>
            <a:pPr defTabSz="1828800"/>
            <a:endParaRPr lang="en-US" sz="3600">
              <a:solidFill>
                <a:prstClr val="black"/>
              </a:solidFill>
              <a:latin typeface="Calibri" panose="020F0502020204030204"/>
            </a:endParaRPr>
          </a:p>
        </p:txBody>
      </p:sp>
      <p:sp>
        <p:nvSpPr>
          <p:cNvPr id="7" name="Shape 5"/>
          <p:cNvSpPr/>
          <p:nvPr/>
        </p:nvSpPr>
        <p:spPr>
          <a:xfrm>
            <a:off x="694944" y="3108960"/>
            <a:ext cx="640080" cy="640080"/>
          </a:xfrm>
          <a:prstGeom prst="ellipse">
            <a:avLst/>
          </a:prstGeom>
          <a:solidFill>
            <a:srgbClr val="C8102E"/>
          </a:solidFill>
          <a:ln w="12700">
            <a:solidFill>
              <a:srgbClr val="C8102E"/>
            </a:solidFill>
            <a:prstDash val="solid"/>
          </a:ln>
        </p:spPr>
        <p:txBody>
          <a:bodyPr/>
          <a:lstStyle/>
          <a:p>
            <a:pPr defTabSz="1828800"/>
            <a:endParaRPr lang="en-US" sz="3600">
              <a:solidFill>
                <a:prstClr val="black"/>
              </a:solidFill>
              <a:latin typeface="Calibri" panose="020F0502020204030204"/>
            </a:endParaRPr>
          </a:p>
        </p:txBody>
      </p:sp>
      <p:sp>
        <p:nvSpPr>
          <p:cNvPr id="8" name="Text 6"/>
          <p:cNvSpPr/>
          <p:nvPr/>
        </p:nvSpPr>
        <p:spPr>
          <a:xfrm>
            <a:off x="694944" y="3108960"/>
            <a:ext cx="640080" cy="640080"/>
          </a:xfrm>
          <a:prstGeom prst="rect">
            <a:avLst/>
          </a:prstGeom>
          <a:noFill/>
          <a:ln/>
        </p:spPr>
        <p:txBody>
          <a:bodyPr wrap="square" lIns="0" tIns="0" rIns="0" bIns="0" rtlCol="0" anchor="ctr"/>
          <a:lstStyle/>
          <a:p>
            <a:pPr algn="ctr" defTabSz="1828800"/>
            <a:r>
              <a:rPr lang="en-US" sz="2200" b="1" dirty="0">
                <a:solidFill>
                  <a:srgbClr val="FFFFFF"/>
                </a:solidFill>
                <a:latin typeface="Calibri" pitchFamily="34" charset="0"/>
                <a:ea typeface="Calibri" pitchFamily="34" charset="-122"/>
                <a:cs typeface="Calibri" pitchFamily="34" charset="-120"/>
              </a:rPr>
              <a:t>1</a:t>
            </a:r>
            <a:endParaRPr lang="en-US" sz="2200" dirty="0">
              <a:solidFill>
                <a:prstClr val="black"/>
              </a:solidFill>
              <a:latin typeface="Calibri" panose="020F0502020204030204"/>
            </a:endParaRPr>
          </a:p>
        </p:txBody>
      </p:sp>
      <p:sp>
        <p:nvSpPr>
          <p:cNvPr id="9" name="Text 7"/>
          <p:cNvSpPr/>
          <p:nvPr/>
        </p:nvSpPr>
        <p:spPr>
          <a:xfrm>
            <a:off x="1499616" y="2889504"/>
            <a:ext cx="16459200" cy="512064"/>
          </a:xfrm>
          <a:prstGeom prst="rect">
            <a:avLst/>
          </a:prstGeom>
          <a:noFill/>
          <a:ln/>
        </p:spPr>
        <p:txBody>
          <a:bodyPr wrap="square" lIns="0" tIns="0" rIns="0" bIns="0" rtlCol="0" anchor="ctr"/>
          <a:lstStyle/>
          <a:p>
            <a:pPr defTabSz="1828800"/>
            <a:r>
              <a:rPr lang="en-US" sz="2600" b="1" dirty="0">
                <a:solidFill>
                  <a:srgbClr val="C8102E"/>
                </a:solidFill>
                <a:latin typeface="Calibri" pitchFamily="34" charset="0"/>
                <a:ea typeface="Calibri" pitchFamily="34" charset="-122"/>
                <a:cs typeface="Calibri" pitchFamily="34" charset="-120"/>
              </a:rPr>
              <a:t>Lease Abstraction at Scale</a:t>
            </a:r>
            <a:endParaRPr lang="en-US" sz="2600" dirty="0">
              <a:solidFill>
                <a:prstClr val="black"/>
              </a:solidFill>
              <a:latin typeface="Calibri" panose="020F0502020204030204"/>
            </a:endParaRPr>
          </a:p>
        </p:txBody>
      </p:sp>
      <p:sp>
        <p:nvSpPr>
          <p:cNvPr id="10" name="Text 8"/>
          <p:cNvSpPr/>
          <p:nvPr/>
        </p:nvSpPr>
        <p:spPr>
          <a:xfrm>
            <a:off x="1499616" y="3383280"/>
            <a:ext cx="16093440" cy="658368"/>
          </a:xfrm>
          <a:prstGeom prst="rect">
            <a:avLst/>
          </a:prstGeom>
          <a:noFill/>
          <a:ln/>
        </p:spPr>
        <p:txBody>
          <a:bodyPr wrap="square" lIns="0" tIns="0" rIns="0" bIns="0" rtlCol="0" anchor="ctr"/>
          <a:lstStyle/>
          <a:p>
            <a:pPr defTabSz="1828800"/>
            <a:r>
              <a:rPr lang="en-US" sz="2100" dirty="0">
                <a:solidFill>
                  <a:srgbClr val="F3D9DD"/>
                </a:solidFill>
                <a:latin typeface="Calibri" pitchFamily="34" charset="0"/>
                <a:ea typeface="Calibri" pitchFamily="34" charset="-122"/>
                <a:cs typeface="Calibri" pitchFamily="34" charset="-120"/>
              </a:rPr>
              <a:t>Instantly extract key terms from thousands of leases — rent escalations, break clauses, assignment rights, and expiry dates — across an entire portfolio in minutes.</a:t>
            </a:r>
            <a:endParaRPr lang="en-US" sz="2100" dirty="0">
              <a:solidFill>
                <a:prstClr val="black"/>
              </a:solidFill>
              <a:latin typeface="Calibri" panose="020F0502020204030204"/>
            </a:endParaRPr>
          </a:p>
        </p:txBody>
      </p:sp>
      <p:sp>
        <p:nvSpPr>
          <p:cNvPr id="11" name="Shape 9"/>
          <p:cNvSpPr/>
          <p:nvPr/>
        </p:nvSpPr>
        <p:spPr>
          <a:xfrm>
            <a:off x="694944" y="4480560"/>
            <a:ext cx="640080" cy="640080"/>
          </a:xfrm>
          <a:prstGeom prst="ellipse">
            <a:avLst/>
          </a:prstGeom>
          <a:solidFill>
            <a:srgbClr val="C8102E"/>
          </a:solidFill>
          <a:ln w="12700">
            <a:solidFill>
              <a:srgbClr val="C8102E"/>
            </a:solidFill>
            <a:prstDash val="solid"/>
          </a:ln>
        </p:spPr>
        <p:txBody>
          <a:bodyPr/>
          <a:lstStyle/>
          <a:p>
            <a:pPr defTabSz="1828800"/>
            <a:endParaRPr lang="en-US" sz="3600">
              <a:solidFill>
                <a:prstClr val="black"/>
              </a:solidFill>
              <a:latin typeface="Calibri" panose="020F0502020204030204"/>
            </a:endParaRPr>
          </a:p>
        </p:txBody>
      </p:sp>
      <p:sp>
        <p:nvSpPr>
          <p:cNvPr id="12" name="Text 10"/>
          <p:cNvSpPr/>
          <p:nvPr/>
        </p:nvSpPr>
        <p:spPr>
          <a:xfrm>
            <a:off x="694944" y="4480560"/>
            <a:ext cx="640080" cy="640080"/>
          </a:xfrm>
          <a:prstGeom prst="rect">
            <a:avLst/>
          </a:prstGeom>
          <a:noFill/>
          <a:ln/>
        </p:spPr>
        <p:txBody>
          <a:bodyPr wrap="square" lIns="0" tIns="0" rIns="0" bIns="0" rtlCol="0" anchor="ctr"/>
          <a:lstStyle/>
          <a:p>
            <a:pPr algn="ctr" defTabSz="1828800"/>
            <a:r>
              <a:rPr lang="en-US" sz="2200" b="1" dirty="0">
                <a:solidFill>
                  <a:srgbClr val="FFFFFF"/>
                </a:solidFill>
                <a:latin typeface="Calibri" pitchFamily="34" charset="0"/>
                <a:ea typeface="Calibri" pitchFamily="34" charset="-122"/>
                <a:cs typeface="Calibri" pitchFamily="34" charset="-120"/>
              </a:rPr>
              <a:t>2</a:t>
            </a:r>
            <a:endParaRPr lang="en-US" sz="2200" dirty="0">
              <a:solidFill>
                <a:prstClr val="black"/>
              </a:solidFill>
              <a:latin typeface="Calibri" panose="020F0502020204030204"/>
            </a:endParaRPr>
          </a:p>
        </p:txBody>
      </p:sp>
      <p:sp>
        <p:nvSpPr>
          <p:cNvPr id="13" name="Text 11"/>
          <p:cNvSpPr/>
          <p:nvPr/>
        </p:nvSpPr>
        <p:spPr>
          <a:xfrm>
            <a:off x="1499616" y="4261104"/>
            <a:ext cx="16459200" cy="512064"/>
          </a:xfrm>
          <a:prstGeom prst="rect">
            <a:avLst/>
          </a:prstGeom>
          <a:noFill/>
          <a:ln/>
        </p:spPr>
        <p:txBody>
          <a:bodyPr wrap="square" lIns="0" tIns="0" rIns="0" bIns="0" rtlCol="0" anchor="ctr"/>
          <a:lstStyle/>
          <a:p>
            <a:pPr defTabSz="1828800"/>
            <a:r>
              <a:rPr lang="en-US" sz="2600" b="1" dirty="0">
                <a:solidFill>
                  <a:srgbClr val="C8102E"/>
                </a:solidFill>
                <a:latin typeface="Calibri" pitchFamily="34" charset="0"/>
                <a:ea typeface="Calibri" pitchFamily="34" charset="-122"/>
                <a:cs typeface="Calibri" pitchFamily="34" charset="-120"/>
              </a:rPr>
              <a:t>Acquisition &amp; Due Diligence</a:t>
            </a:r>
            <a:endParaRPr lang="en-US" sz="2600" dirty="0">
              <a:solidFill>
                <a:prstClr val="black"/>
              </a:solidFill>
              <a:latin typeface="Calibri" panose="020F0502020204030204"/>
            </a:endParaRPr>
          </a:p>
        </p:txBody>
      </p:sp>
      <p:sp>
        <p:nvSpPr>
          <p:cNvPr id="14" name="Text 12"/>
          <p:cNvSpPr/>
          <p:nvPr/>
        </p:nvSpPr>
        <p:spPr>
          <a:xfrm>
            <a:off x="1499616" y="4754880"/>
            <a:ext cx="16093440" cy="658368"/>
          </a:xfrm>
          <a:prstGeom prst="rect">
            <a:avLst/>
          </a:prstGeom>
          <a:noFill/>
          <a:ln/>
        </p:spPr>
        <p:txBody>
          <a:bodyPr wrap="square" lIns="0" tIns="0" rIns="0" bIns="0" rtlCol="0" anchor="ctr"/>
          <a:lstStyle/>
          <a:p>
            <a:pPr defTabSz="1828800"/>
            <a:r>
              <a:rPr lang="en-US" sz="2100" dirty="0">
                <a:solidFill>
                  <a:srgbClr val="F3D9DD"/>
                </a:solidFill>
                <a:latin typeface="Calibri" pitchFamily="34" charset="0"/>
                <a:ea typeface="Calibri" pitchFamily="34" charset="-122"/>
                <a:cs typeface="Calibri" pitchFamily="34" charset="-120"/>
              </a:rPr>
              <a:t>Automatically review and flag risks across sale &amp; purchase agreements, title documents, and disclosure packs, dramatically compressing deal timelines.</a:t>
            </a:r>
            <a:endParaRPr lang="en-US" sz="2100" dirty="0">
              <a:solidFill>
                <a:prstClr val="black"/>
              </a:solidFill>
              <a:latin typeface="Calibri" panose="020F0502020204030204"/>
            </a:endParaRPr>
          </a:p>
        </p:txBody>
      </p:sp>
      <p:sp>
        <p:nvSpPr>
          <p:cNvPr id="15" name="Shape 13"/>
          <p:cNvSpPr/>
          <p:nvPr/>
        </p:nvSpPr>
        <p:spPr>
          <a:xfrm>
            <a:off x="548640" y="5522976"/>
            <a:ext cx="17190720" cy="1280160"/>
          </a:xfrm>
          <a:prstGeom prst="rect">
            <a:avLst/>
          </a:prstGeom>
          <a:solidFill>
            <a:srgbClr val="FFFFFF">
              <a:alpha val="7000"/>
            </a:srgbClr>
          </a:solidFill>
          <a:ln w="12700">
            <a:solidFill>
              <a:srgbClr val="C8102E">
                <a:alpha val="15000"/>
              </a:srgbClr>
            </a:solidFill>
            <a:prstDash val="solid"/>
          </a:ln>
        </p:spPr>
        <p:txBody>
          <a:bodyPr/>
          <a:lstStyle/>
          <a:p>
            <a:pPr defTabSz="1828800"/>
            <a:endParaRPr lang="en-US" sz="3600">
              <a:solidFill>
                <a:prstClr val="black"/>
              </a:solidFill>
              <a:latin typeface="Calibri" panose="020F0502020204030204"/>
            </a:endParaRPr>
          </a:p>
        </p:txBody>
      </p:sp>
      <p:sp>
        <p:nvSpPr>
          <p:cNvPr id="16" name="Shape 14"/>
          <p:cNvSpPr/>
          <p:nvPr/>
        </p:nvSpPr>
        <p:spPr>
          <a:xfrm>
            <a:off x="694944" y="5852160"/>
            <a:ext cx="640080" cy="640080"/>
          </a:xfrm>
          <a:prstGeom prst="ellipse">
            <a:avLst/>
          </a:prstGeom>
          <a:solidFill>
            <a:srgbClr val="C8102E"/>
          </a:solidFill>
          <a:ln w="12700">
            <a:solidFill>
              <a:srgbClr val="C8102E"/>
            </a:solidFill>
            <a:prstDash val="solid"/>
          </a:ln>
        </p:spPr>
        <p:txBody>
          <a:bodyPr/>
          <a:lstStyle/>
          <a:p>
            <a:pPr defTabSz="1828800"/>
            <a:endParaRPr lang="en-US" sz="3600">
              <a:solidFill>
                <a:prstClr val="black"/>
              </a:solidFill>
              <a:latin typeface="Calibri" panose="020F0502020204030204"/>
            </a:endParaRPr>
          </a:p>
        </p:txBody>
      </p:sp>
      <p:sp>
        <p:nvSpPr>
          <p:cNvPr id="17" name="Text 15"/>
          <p:cNvSpPr/>
          <p:nvPr/>
        </p:nvSpPr>
        <p:spPr>
          <a:xfrm>
            <a:off x="694944" y="5852160"/>
            <a:ext cx="640080" cy="640080"/>
          </a:xfrm>
          <a:prstGeom prst="rect">
            <a:avLst/>
          </a:prstGeom>
          <a:noFill/>
          <a:ln/>
        </p:spPr>
        <p:txBody>
          <a:bodyPr wrap="square" lIns="0" tIns="0" rIns="0" bIns="0" rtlCol="0" anchor="ctr"/>
          <a:lstStyle/>
          <a:p>
            <a:pPr algn="ctr" defTabSz="1828800"/>
            <a:r>
              <a:rPr lang="en-US" sz="2200" b="1" dirty="0">
                <a:solidFill>
                  <a:srgbClr val="FFFFFF"/>
                </a:solidFill>
                <a:latin typeface="Calibri" pitchFamily="34" charset="0"/>
                <a:ea typeface="Calibri" pitchFamily="34" charset="-122"/>
                <a:cs typeface="Calibri" pitchFamily="34" charset="-120"/>
              </a:rPr>
              <a:t>3</a:t>
            </a:r>
            <a:endParaRPr lang="en-US" sz="2200" dirty="0">
              <a:solidFill>
                <a:prstClr val="black"/>
              </a:solidFill>
              <a:latin typeface="Calibri" panose="020F0502020204030204"/>
            </a:endParaRPr>
          </a:p>
        </p:txBody>
      </p:sp>
      <p:sp>
        <p:nvSpPr>
          <p:cNvPr id="18" name="Text 16"/>
          <p:cNvSpPr/>
          <p:nvPr/>
        </p:nvSpPr>
        <p:spPr>
          <a:xfrm>
            <a:off x="1499616" y="5632704"/>
            <a:ext cx="16459200" cy="512064"/>
          </a:xfrm>
          <a:prstGeom prst="rect">
            <a:avLst/>
          </a:prstGeom>
          <a:noFill/>
          <a:ln/>
        </p:spPr>
        <p:txBody>
          <a:bodyPr wrap="square" lIns="0" tIns="0" rIns="0" bIns="0" rtlCol="0" anchor="ctr"/>
          <a:lstStyle/>
          <a:p>
            <a:pPr defTabSz="1828800"/>
            <a:r>
              <a:rPr lang="en-US" sz="2600" b="1" dirty="0">
                <a:solidFill>
                  <a:srgbClr val="C8102E"/>
                </a:solidFill>
                <a:latin typeface="Calibri" pitchFamily="34" charset="0"/>
                <a:ea typeface="Calibri" pitchFamily="34" charset="-122"/>
                <a:cs typeface="Calibri" pitchFamily="34" charset="-120"/>
              </a:rPr>
              <a:t>Development &amp; Construction Contracts</a:t>
            </a:r>
            <a:endParaRPr lang="en-US" sz="2600" dirty="0">
              <a:solidFill>
                <a:prstClr val="black"/>
              </a:solidFill>
              <a:latin typeface="Calibri" panose="020F0502020204030204"/>
            </a:endParaRPr>
          </a:p>
        </p:txBody>
      </p:sp>
      <p:sp>
        <p:nvSpPr>
          <p:cNvPr id="19" name="Text 17"/>
          <p:cNvSpPr/>
          <p:nvPr/>
        </p:nvSpPr>
        <p:spPr>
          <a:xfrm>
            <a:off x="1499616" y="6126480"/>
            <a:ext cx="16093440" cy="658368"/>
          </a:xfrm>
          <a:prstGeom prst="rect">
            <a:avLst/>
          </a:prstGeom>
          <a:noFill/>
          <a:ln/>
        </p:spPr>
        <p:txBody>
          <a:bodyPr wrap="square" lIns="0" tIns="0" rIns="0" bIns="0" rtlCol="0" anchor="ctr"/>
          <a:lstStyle/>
          <a:p>
            <a:pPr defTabSz="1828800"/>
            <a:r>
              <a:rPr lang="en-US" sz="2100" dirty="0">
                <a:solidFill>
                  <a:srgbClr val="F3D9DD"/>
                </a:solidFill>
                <a:latin typeface="Calibri" pitchFamily="34" charset="0"/>
                <a:ea typeface="Calibri" pitchFamily="34" charset="-122"/>
                <a:cs typeface="Calibri" pitchFamily="34" charset="-120"/>
              </a:rPr>
              <a:t>Identify liability caps, delay provisions, and payment terms across JCT, NEC, and bespoke build contracts — ensuring no unfavorable clause goes unnoticed.</a:t>
            </a:r>
            <a:endParaRPr lang="en-US" sz="2100" dirty="0">
              <a:solidFill>
                <a:prstClr val="black"/>
              </a:solidFill>
              <a:latin typeface="Calibri" panose="020F0502020204030204"/>
            </a:endParaRPr>
          </a:p>
        </p:txBody>
      </p:sp>
      <p:sp>
        <p:nvSpPr>
          <p:cNvPr id="20" name="Shape 18"/>
          <p:cNvSpPr/>
          <p:nvPr/>
        </p:nvSpPr>
        <p:spPr>
          <a:xfrm>
            <a:off x="694944" y="7223760"/>
            <a:ext cx="640080" cy="640080"/>
          </a:xfrm>
          <a:prstGeom prst="ellipse">
            <a:avLst/>
          </a:prstGeom>
          <a:solidFill>
            <a:srgbClr val="C8102E"/>
          </a:solidFill>
          <a:ln w="12700">
            <a:solidFill>
              <a:srgbClr val="C8102E"/>
            </a:solidFill>
            <a:prstDash val="solid"/>
          </a:ln>
        </p:spPr>
        <p:txBody>
          <a:bodyPr/>
          <a:lstStyle/>
          <a:p>
            <a:pPr defTabSz="1828800"/>
            <a:endParaRPr lang="en-US" sz="3600">
              <a:solidFill>
                <a:prstClr val="black"/>
              </a:solidFill>
              <a:latin typeface="Calibri" panose="020F0502020204030204"/>
            </a:endParaRPr>
          </a:p>
        </p:txBody>
      </p:sp>
      <p:sp>
        <p:nvSpPr>
          <p:cNvPr id="21" name="Text 19"/>
          <p:cNvSpPr/>
          <p:nvPr/>
        </p:nvSpPr>
        <p:spPr>
          <a:xfrm>
            <a:off x="694944" y="7223760"/>
            <a:ext cx="640080" cy="640080"/>
          </a:xfrm>
          <a:prstGeom prst="rect">
            <a:avLst/>
          </a:prstGeom>
          <a:noFill/>
          <a:ln/>
        </p:spPr>
        <p:txBody>
          <a:bodyPr wrap="square" lIns="0" tIns="0" rIns="0" bIns="0" rtlCol="0" anchor="ctr"/>
          <a:lstStyle/>
          <a:p>
            <a:pPr algn="ctr" defTabSz="1828800"/>
            <a:r>
              <a:rPr lang="en-US" sz="2200" b="1" dirty="0">
                <a:solidFill>
                  <a:srgbClr val="FFFFFF"/>
                </a:solidFill>
                <a:latin typeface="Calibri" pitchFamily="34" charset="0"/>
                <a:ea typeface="Calibri" pitchFamily="34" charset="-122"/>
                <a:cs typeface="Calibri" pitchFamily="34" charset="-120"/>
              </a:rPr>
              <a:t>4</a:t>
            </a:r>
            <a:endParaRPr lang="en-US" sz="2200" dirty="0">
              <a:solidFill>
                <a:prstClr val="black"/>
              </a:solidFill>
              <a:latin typeface="Calibri" panose="020F0502020204030204"/>
            </a:endParaRPr>
          </a:p>
        </p:txBody>
      </p:sp>
      <p:sp>
        <p:nvSpPr>
          <p:cNvPr id="22" name="Text 20"/>
          <p:cNvSpPr/>
          <p:nvPr/>
        </p:nvSpPr>
        <p:spPr>
          <a:xfrm>
            <a:off x="1499616" y="7004304"/>
            <a:ext cx="16459200" cy="512064"/>
          </a:xfrm>
          <a:prstGeom prst="rect">
            <a:avLst/>
          </a:prstGeom>
          <a:noFill/>
          <a:ln/>
        </p:spPr>
        <p:txBody>
          <a:bodyPr wrap="square" lIns="0" tIns="0" rIns="0" bIns="0" rtlCol="0" anchor="ctr"/>
          <a:lstStyle/>
          <a:p>
            <a:pPr defTabSz="1828800"/>
            <a:r>
              <a:rPr lang="en-US" sz="2600" b="1" dirty="0">
                <a:solidFill>
                  <a:srgbClr val="C8102E"/>
                </a:solidFill>
                <a:latin typeface="Calibri" pitchFamily="34" charset="0"/>
                <a:ea typeface="Calibri" pitchFamily="34" charset="-122"/>
                <a:cs typeface="Calibri" pitchFamily="34" charset="-120"/>
              </a:rPr>
              <a:t>Autonomous NDA &amp; LOI Negotiation</a:t>
            </a:r>
            <a:endParaRPr lang="en-US" sz="2600" dirty="0">
              <a:solidFill>
                <a:prstClr val="black"/>
              </a:solidFill>
              <a:latin typeface="Calibri" panose="020F0502020204030204"/>
            </a:endParaRPr>
          </a:p>
        </p:txBody>
      </p:sp>
      <p:sp>
        <p:nvSpPr>
          <p:cNvPr id="23" name="Text 21"/>
          <p:cNvSpPr/>
          <p:nvPr/>
        </p:nvSpPr>
        <p:spPr>
          <a:xfrm>
            <a:off x="1499616" y="7498080"/>
            <a:ext cx="16093440" cy="658368"/>
          </a:xfrm>
          <a:prstGeom prst="rect">
            <a:avLst/>
          </a:prstGeom>
          <a:noFill/>
          <a:ln/>
        </p:spPr>
        <p:txBody>
          <a:bodyPr wrap="square" lIns="0" tIns="0" rIns="0" bIns="0" rtlCol="0" anchor="ctr"/>
          <a:lstStyle/>
          <a:p>
            <a:pPr defTabSz="1828800"/>
            <a:r>
              <a:rPr lang="en-US" sz="2100" dirty="0">
                <a:solidFill>
                  <a:srgbClr val="F3D9DD"/>
                </a:solidFill>
                <a:latin typeface="Calibri" pitchFamily="34" charset="0"/>
                <a:ea typeface="Calibri" pitchFamily="34" charset="-122"/>
                <a:cs typeface="Calibri" pitchFamily="34" charset="-120"/>
              </a:rPr>
              <a:t>AI Autopilot handles routine NDAs and letters of intent end-to-end — reading, redlining, and responding to counterparty changes without lawyer involvement.</a:t>
            </a:r>
            <a:endParaRPr lang="en-US" sz="2100" dirty="0">
              <a:solidFill>
                <a:prstClr val="black"/>
              </a:solidFill>
              <a:latin typeface="Calibri" panose="020F0502020204030204"/>
            </a:endParaRPr>
          </a:p>
        </p:txBody>
      </p:sp>
      <p:sp>
        <p:nvSpPr>
          <p:cNvPr id="24" name="Shape 22"/>
          <p:cNvSpPr/>
          <p:nvPr/>
        </p:nvSpPr>
        <p:spPr>
          <a:xfrm>
            <a:off x="548640" y="8266176"/>
            <a:ext cx="17190720" cy="1280160"/>
          </a:xfrm>
          <a:prstGeom prst="rect">
            <a:avLst/>
          </a:prstGeom>
          <a:solidFill>
            <a:srgbClr val="FFFFFF">
              <a:alpha val="7000"/>
            </a:srgbClr>
          </a:solidFill>
          <a:ln w="12700">
            <a:solidFill>
              <a:srgbClr val="C8102E">
                <a:alpha val="15000"/>
              </a:srgbClr>
            </a:solidFill>
            <a:prstDash val="solid"/>
          </a:ln>
        </p:spPr>
        <p:txBody>
          <a:bodyPr/>
          <a:lstStyle/>
          <a:p>
            <a:pPr defTabSz="1828800"/>
            <a:endParaRPr lang="en-US" sz="3600">
              <a:solidFill>
                <a:prstClr val="black"/>
              </a:solidFill>
              <a:latin typeface="Calibri" panose="020F0502020204030204"/>
            </a:endParaRPr>
          </a:p>
        </p:txBody>
      </p:sp>
      <p:sp>
        <p:nvSpPr>
          <p:cNvPr id="25" name="Shape 23"/>
          <p:cNvSpPr/>
          <p:nvPr/>
        </p:nvSpPr>
        <p:spPr>
          <a:xfrm>
            <a:off x="694944" y="8595360"/>
            <a:ext cx="640080" cy="640080"/>
          </a:xfrm>
          <a:prstGeom prst="ellipse">
            <a:avLst/>
          </a:prstGeom>
          <a:solidFill>
            <a:srgbClr val="C8102E"/>
          </a:solidFill>
          <a:ln w="12700">
            <a:solidFill>
              <a:srgbClr val="C8102E"/>
            </a:solidFill>
            <a:prstDash val="solid"/>
          </a:ln>
        </p:spPr>
        <p:txBody>
          <a:bodyPr/>
          <a:lstStyle/>
          <a:p>
            <a:pPr defTabSz="1828800"/>
            <a:endParaRPr lang="en-US" sz="3600">
              <a:solidFill>
                <a:prstClr val="black"/>
              </a:solidFill>
              <a:latin typeface="Calibri" panose="020F0502020204030204"/>
            </a:endParaRPr>
          </a:p>
        </p:txBody>
      </p:sp>
      <p:sp>
        <p:nvSpPr>
          <p:cNvPr id="26" name="Text 24"/>
          <p:cNvSpPr/>
          <p:nvPr/>
        </p:nvSpPr>
        <p:spPr>
          <a:xfrm>
            <a:off x="694944" y="8595360"/>
            <a:ext cx="640080" cy="640080"/>
          </a:xfrm>
          <a:prstGeom prst="rect">
            <a:avLst/>
          </a:prstGeom>
          <a:noFill/>
          <a:ln/>
        </p:spPr>
        <p:txBody>
          <a:bodyPr wrap="square" lIns="0" tIns="0" rIns="0" bIns="0" rtlCol="0" anchor="ctr"/>
          <a:lstStyle/>
          <a:p>
            <a:pPr algn="ctr" defTabSz="1828800"/>
            <a:r>
              <a:rPr lang="en-US" sz="2200" b="1" dirty="0">
                <a:solidFill>
                  <a:srgbClr val="FFFFFF"/>
                </a:solidFill>
                <a:latin typeface="Calibri" pitchFamily="34" charset="0"/>
                <a:ea typeface="Calibri" pitchFamily="34" charset="-122"/>
                <a:cs typeface="Calibri" pitchFamily="34" charset="-120"/>
              </a:rPr>
              <a:t>5</a:t>
            </a:r>
            <a:endParaRPr lang="en-US" sz="2200" dirty="0">
              <a:solidFill>
                <a:prstClr val="black"/>
              </a:solidFill>
              <a:latin typeface="Calibri" panose="020F0502020204030204"/>
            </a:endParaRPr>
          </a:p>
        </p:txBody>
      </p:sp>
      <p:sp>
        <p:nvSpPr>
          <p:cNvPr id="27" name="Text 25"/>
          <p:cNvSpPr/>
          <p:nvPr/>
        </p:nvSpPr>
        <p:spPr>
          <a:xfrm>
            <a:off x="1499616" y="8375904"/>
            <a:ext cx="16459200" cy="512064"/>
          </a:xfrm>
          <a:prstGeom prst="rect">
            <a:avLst/>
          </a:prstGeom>
          <a:noFill/>
          <a:ln/>
        </p:spPr>
        <p:txBody>
          <a:bodyPr wrap="square" lIns="0" tIns="0" rIns="0" bIns="0" rtlCol="0" anchor="ctr"/>
          <a:lstStyle/>
          <a:p>
            <a:pPr defTabSz="1828800"/>
            <a:r>
              <a:rPr lang="en-US" sz="2600" b="1" dirty="0">
                <a:solidFill>
                  <a:srgbClr val="C8102E"/>
                </a:solidFill>
                <a:latin typeface="Calibri" pitchFamily="34" charset="0"/>
                <a:ea typeface="Calibri" pitchFamily="34" charset="-122"/>
                <a:cs typeface="Calibri" pitchFamily="34" charset="-120"/>
              </a:rPr>
              <a:t>Portfolio-Wide Contract Intelligence</a:t>
            </a:r>
            <a:endParaRPr lang="en-US" sz="2600" dirty="0">
              <a:solidFill>
                <a:prstClr val="black"/>
              </a:solidFill>
              <a:latin typeface="Calibri" panose="020F0502020204030204"/>
            </a:endParaRPr>
          </a:p>
        </p:txBody>
      </p:sp>
      <p:sp>
        <p:nvSpPr>
          <p:cNvPr id="28" name="Text 26"/>
          <p:cNvSpPr/>
          <p:nvPr/>
        </p:nvSpPr>
        <p:spPr>
          <a:xfrm>
            <a:off x="1499616" y="8869680"/>
            <a:ext cx="16093440" cy="658368"/>
          </a:xfrm>
          <a:prstGeom prst="rect">
            <a:avLst/>
          </a:prstGeom>
          <a:noFill/>
          <a:ln/>
        </p:spPr>
        <p:txBody>
          <a:bodyPr wrap="square" lIns="0" tIns="0" rIns="0" bIns="0" rtlCol="0" anchor="ctr"/>
          <a:lstStyle/>
          <a:p>
            <a:pPr defTabSz="1828800"/>
            <a:r>
              <a:rPr lang="en-US" sz="2100" dirty="0">
                <a:solidFill>
                  <a:srgbClr val="F3D9DD"/>
                </a:solidFill>
                <a:latin typeface="Calibri" pitchFamily="34" charset="0"/>
                <a:ea typeface="Calibri" pitchFamily="34" charset="-122"/>
                <a:cs typeface="Calibri" pitchFamily="34" charset="-120"/>
              </a:rPr>
              <a:t>Centralise all real estate contracts with AI-powered search and alerts — surface upcoming rent reviews, lease renewals, and contractual obligations before they become risks.</a:t>
            </a:r>
            <a:endParaRPr lang="en-US" sz="2100" dirty="0">
              <a:solidFill>
                <a:prstClr val="black"/>
              </a:solidFill>
              <a:latin typeface="Calibri" panose="020F0502020204030204"/>
            </a:endParaRPr>
          </a:p>
        </p:txBody>
      </p:sp>
      <p:sp>
        <p:nvSpPr>
          <p:cNvPr id="29" name="Text 27"/>
          <p:cNvSpPr/>
          <p:nvPr/>
        </p:nvSpPr>
        <p:spPr>
          <a:xfrm>
            <a:off x="731520" y="9656064"/>
            <a:ext cx="16824960" cy="457200"/>
          </a:xfrm>
          <a:prstGeom prst="rect">
            <a:avLst/>
          </a:prstGeom>
          <a:noFill/>
          <a:ln/>
        </p:spPr>
        <p:txBody>
          <a:bodyPr wrap="square" lIns="0" tIns="0" rIns="0" bIns="0" rtlCol="0" anchor="ctr"/>
          <a:lstStyle/>
          <a:p>
            <a:pPr algn="ctr" defTabSz="1828800"/>
            <a:r>
              <a:rPr lang="en-US" sz="1700" dirty="0">
                <a:solidFill>
                  <a:srgbClr val="8E0E22"/>
                </a:solidFill>
                <a:latin typeface="Calibri" pitchFamily="34" charset="0"/>
                <a:ea typeface="Calibri" pitchFamily="34" charset="-122"/>
                <a:cs typeface="Calibri" pitchFamily="34" charset="-120"/>
              </a:rPr>
              <a:t>luminance.com  |  Legal-Grade™ AI  |  Real Estate</a:t>
            </a:r>
            <a:endParaRPr lang="en-US" sz="1700" dirty="0">
              <a:solidFill>
                <a:prstClr val="black"/>
              </a:solidFill>
              <a:latin typeface="Calibri" panose="020F0502020204030204"/>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35E45D1-A86A-7F52-F5BD-25AD027CACB9}"/>
            </a:ext>
          </a:extLst>
        </p:cNvPr>
        <p:cNvGrpSpPr/>
        <p:nvPr/>
      </p:nvGrpSpPr>
      <p:grpSpPr>
        <a:xfrm>
          <a:off x="0" y="0"/>
          <a:ext cx="1" cy="1"/>
          <a:chOff x="0" y="0"/>
          <a:chExt cx="1" cy="1"/>
        </a:xfrm>
      </p:grpSpPr>
      <p:sp useBgFill="1">
        <p:nvSpPr>
          <p:cNvPr id="12" name="Rectangle 11">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Rectangle 13">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3428" cy="10287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115126" y="2115123"/>
            <a:ext cx="10287000" cy="6056754"/>
          </a:xfrm>
          <a:prstGeom prst="rect">
            <a:avLst/>
          </a:prstGeom>
          <a:gradFill>
            <a:gsLst>
              <a:gs pos="8000">
                <a:srgbClr val="090909"/>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115128" y="2130329"/>
            <a:ext cx="10286999" cy="6056759"/>
          </a:xfrm>
          <a:prstGeom prst="rect">
            <a:avLst/>
          </a:prstGeom>
          <a:gradFill>
            <a:gsLst>
              <a:gs pos="0">
                <a:srgbClr val="090909">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151885" y="5382128"/>
            <a:ext cx="3752969" cy="6056762"/>
          </a:xfrm>
          <a:prstGeom prst="rect">
            <a:avLst/>
          </a:prstGeom>
          <a:gradFill>
            <a:gsLst>
              <a:gs pos="2000">
                <a:schemeClr val="accent1">
                  <a:alpha val="29000"/>
                </a:schemeClr>
              </a:gs>
              <a:gs pos="100000">
                <a:srgbClr val="090909">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Freeform: Shape 21">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752605" y="1454577"/>
            <a:ext cx="5850535" cy="6268437"/>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90909">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4" name="Rectangle 23">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115140" y="2099915"/>
            <a:ext cx="10287005" cy="6056753"/>
          </a:xfrm>
          <a:prstGeom prst="rect">
            <a:avLst/>
          </a:prstGeom>
          <a:gradFill>
            <a:gsLst>
              <a:gs pos="0">
                <a:srgbClr val="090909">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2">
            <a:extLst>
              <a:ext uri="{FF2B5EF4-FFF2-40B4-BE49-F238E27FC236}">
                <a16:creationId xmlns:a16="http://schemas.microsoft.com/office/drawing/2014/main" id="{96F381CA-8F8A-3924-D09C-35B38531A31F}"/>
              </a:ext>
            </a:extLst>
          </p:cNvPr>
          <p:cNvSpPr txBox="1"/>
          <p:nvPr/>
        </p:nvSpPr>
        <p:spPr>
          <a:xfrm>
            <a:off x="7215388" y="974220"/>
            <a:ext cx="9833021" cy="8319070"/>
          </a:xfrm>
          <a:prstGeom prst="rect">
            <a:avLst/>
          </a:prstGeom>
        </p:spPr>
        <p:txBody>
          <a:bodyPr vert="horz" lIns="91440" tIns="45720" rIns="91440" bIns="45720" rtlCol="0" anchor="ctr">
            <a:normAutofit/>
          </a:bodyPr>
          <a:lstStyle/>
          <a:p>
            <a:pPr algn="ctr">
              <a:lnSpc>
                <a:spcPct val="90000"/>
              </a:lnSpc>
              <a:spcAft>
                <a:spcPts val="600"/>
              </a:spcAft>
            </a:pPr>
            <a:r>
              <a:rPr lang="en-US" sz="4000" b="1" dirty="0">
                <a:sym typeface="Arial Bold"/>
              </a:rPr>
              <a:t>The AI rush is hitting a bottleneck</a:t>
            </a:r>
          </a:p>
          <a:p>
            <a:pPr indent="-228600">
              <a:lnSpc>
                <a:spcPct val="90000"/>
              </a:lnSpc>
              <a:spcAft>
                <a:spcPts val="600"/>
              </a:spcAft>
              <a:buFont typeface="Arial" panose="020B0604020202020204" pitchFamily="34" charset="0"/>
              <a:buChar char="•"/>
            </a:pPr>
            <a:endParaRPr lang="en-US" sz="2300" b="1" dirty="0">
              <a:sym typeface="Arial Bold"/>
            </a:endParaRPr>
          </a:p>
          <a:p>
            <a:pPr indent="-228600">
              <a:lnSpc>
                <a:spcPct val="90000"/>
              </a:lnSpc>
              <a:spcAft>
                <a:spcPts val="600"/>
              </a:spcAft>
              <a:buFont typeface="Arial" panose="020B0604020202020204" pitchFamily="34" charset="0"/>
              <a:buChar char="•"/>
            </a:pPr>
            <a:r>
              <a:rPr lang="en-US" sz="2300" b="1" dirty="0"/>
              <a:t> Misleading AI demand is outpacing supply. Major AI companies like Anthropic and OpenAI are throttling access, experiencing outages, and shutting down services due to insufficient computing capacity to meet surging demand</a:t>
            </a:r>
          </a:p>
          <a:p>
            <a:pPr indent="-228600">
              <a:lnSpc>
                <a:spcPct val="90000"/>
              </a:lnSpc>
              <a:spcAft>
                <a:spcPts val="600"/>
              </a:spcAft>
              <a:buFont typeface="Arial" panose="020B0604020202020204" pitchFamily="34" charset="0"/>
              <a:buChar char="•"/>
            </a:pPr>
            <a:endParaRPr lang="en-US" sz="2300" b="1" dirty="0"/>
          </a:p>
          <a:p>
            <a:pPr indent="-228600">
              <a:lnSpc>
                <a:spcPct val="90000"/>
              </a:lnSpc>
              <a:spcAft>
                <a:spcPts val="600"/>
              </a:spcAft>
              <a:buFont typeface="Arial" panose="020B0604020202020204" pitchFamily="34" charset="0"/>
              <a:buChar char="•"/>
            </a:pPr>
            <a:r>
              <a:rPr lang="en-US" sz="2300" b="1" dirty="0"/>
              <a:t>Massive infrastructure investments underway. Anthropic secured $100b from Amazon and $40bn from Google for server capacity, while five </a:t>
            </a:r>
            <a:r>
              <a:rPr lang="en-US" sz="2300" b="1" dirty="0" err="1"/>
              <a:t>hyperscalers</a:t>
            </a:r>
            <a:r>
              <a:rPr lang="en-US" sz="2300" b="1" dirty="0"/>
              <a:t> are investing over $750b in data centers this year</a:t>
            </a:r>
          </a:p>
          <a:p>
            <a:pPr indent="-228600">
              <a:lnSpc>
                <a:spcPct val="90000"/>
              </a:lnSpc>
              <a:spcAft>
                <a:spcPts val="600"/>
              </a:spcAft>
              <a:buFont typeface="Arial" panose="020B0604020202020204" pitchFamily="34" charset="0"/>
              <a:buChar char="•"/>
            </a:pPr>
            <a:endParaRPr lang="en-US" sz="2300" b="1" dirty="0"/>
          </a:p>
          <a:p>
            <a:pPr indent="-228600">
              <a:lnSpc>
                <a:spcPct val="90000"/>
              </a:lnSpc>
              <a:spcAft>
                <a:spcPts val="600"/>
              </a:spcAft>
              <a:buFont typeface="Arial" panose="020B0604020202020204" pitchFamily="34" charset="0"/>
              <a:buChar char="•"/>
            </a:pPr>
            <a:r>
              <a:rPr lang="en-US" sz="2300" b="1" dirty="0"/>
              <a:t>Political and regulatory obstacles mounting. Data center construction faces growing opposition in multiple U.S. states and countries due to concerns over power consumption and electricity costs, with $156bn in projects blocked or delayed in 2025</a:t>
            </a:r>
          </a:p>
          <a:p>
            <a:pPr indent="-228600">
              <a:lnSpc>
                <a:spcPct val="90000"/>
              </a:lnSpc>
              <a:spcAft>
                <a:spcPts val="600"/>
              </a:spcAft>
              <a:buFont typeface="Arial" panose="020B0604020202020204" pitchFamily="34" charset="0"/>
              <a:buChar char="•"/>
            </a:pPr>
            <a:endParaRPr lang="en-US" sz="2300" b="1" dirty="0"/>
          </a:p>
          <a:p>
            <a:pPr indent="-228600">
              <a:lnSpc>
                <a:spcPct val="90000"/>
              </a:lnSpc>
              <a:spcAft>
                <a:spcPts val="600"/>
              </a:spcAft>
              <a:buFont typeface="Arial" panose="020B0604020202020204" pitchFamily="34" charset="0"/>
              <a:buChar char="•"/>
            </a:pPr>
            <a:r>
              <a:rPr lang="en-US" sz="2300" b="1" dirty="0"/>
              <a:t>Critical hardware shortages across the supply chain. Severe shortages exist for GPUs (Nvidia H100 rental prices up 30%), high-bandwidth memory (sold out through 2026), and CPUs needed for agentic AI systems</a:t>
            </a:r>
          </a:p>
          <a:p>
            <a:pPr indent="-228600">
              <a:lnSpc>
                <a:spcPct val="90000"/>
              </a:lnSpc>
              <a:spcAft>
                <a:spcPts val="600"/>
              </a:spcAft>
              <a:buFont typeface="Arial" panose="020B0604020202020204" pitchFamily="34" charset="0"/>
              <a:buChar char="•"/>
            </a:pPr>
            <a:endParaRPr lang="en-US" sz="2300" b="1" dirty="0"/>
          </a:p>
          <a:p>
            <a:pPr indent="-228600">
              <a:lnSpc>
                <a:spcPct val="90000"/>
              </a:lnSpc>
              <a:spcAft>
                <a:spcPts val="600"/>
              </a:spcAft>
              <a:buFont typeface="Arial" panose="020B0604020202020204" pitchFamily="34" charset="0"/>
              <a:buChar char="•"/>
            </a:pPr>
            <a:r>
              <a:rPr lang="en-US" sz="2300" b="1" dirty="0"/>
              <a:t>Investment mismatch creating bottleneck. While </a:t>
            </a:r>
            <a:r>
              <a:rPr lang="en-US" sz="2300" b="1" dirty="0" err="1"/>
              <a:t>hyperscalers</a:t>
            </a:r>
            <a:r>
              <a:rPr lang="en-US" sz="2300" b="1" dirty="0"/>
              <a:t> tripled capital spending to $750b, hardware suppliers increased investment by only 50%, creating a fundamental supply-demand imbalance that will persist for years</a:t>
            </a:r>
            <a:endParaRPr lang="en-US" sz="2300" b="1" dirty="0">
              <a:sym typeface="Arial"/>
            </a:endParaRPr>
          </a:p>
        </p:txBody>
      </p:sp>
      <p:sp>
        <p:nvSpPr>
          <p:cNvPr id="5" name="TextBox 4">
            <a:extLst>
              <a:ext uri="{FF2B5EF4-FFF2-40B4-BE49-F238E27FC236}">
                <a16:creationId xmlns:a16="http://schemas.microsoft.com/office/drawing/2014/main" id="{9D12DFE7-EB26-EFCE-8833-61F7AF9AE912}"/>
              </a:ext>
            </a:extLst>
          </p:cNvPr>
          <p:cNvSpPr txBox="1"/>
          <p:nvPr/>
        </p:nvSpPr>
        <p:spPr>
          <a:xfrm>
            <a:off x="266700" y="9889400"/>
            <a:ext cx="1524000" cy="369332"/>
          </a:xfrm>
          <a:prstGeom prst="rect">
            <a:avLst/>
          </a:prstGeom>
          <a:noFill/>
        </p:spPr>
        <p:txBody>
          <a:bodyPr wrap="square" rtlCol="0">
            <a:spAutoFit/>
          </a:bodyPr>
          <a:lstStyle/>
          <a:p>
            <a:pPr>
              <a:spcAft>
                <a:spcPts val="600"/>
              </a:spcAft>
            </a:pPr>
            <a:r>
              <a:rPr lang="en-US" dirty="0"/>
              <a:t>2026</a:t>
            </a:r>
            <a:endParaRPr lang="en-US"/>
          </a:p>
        </p:txBody>
      </p:sp>
      <p:pic>
        <p:nvPicPr>
          <p:cNvPr id="7" name="Picture 6">
            <a:extLst>
              <a:ext uri="{FF2B5EF4-FFF2-40B4-BE49-F238E27FC236}">
                <a16:creationId xmlns:a16="http://schemas.microsoft.com/office/drawing/2014/main" id="{DE15AFD6-BD6C-1E08-D109-8E68CD31DAB1}"/>
              </a:ext>
            </a:extLst>
          </p:cNvPr>
          <p:cNvPicPr>
            <a:picLocks noChangeAspect="1"/>
          </p:cNvPicPr>
          <p:nvPr/>
        </p:nvPicPr>
        <p:blipFill>
          <a:blip r:embed="rId2"/>
          <a:stretch>
            <a:fillRect/>
          </a:stretch>
        </p:blipFill>
        <p:spPr>
          <a:xfrm>
            <a:off x="15382875" y="9769266"/>
            <a:ext cx="2638425" cy="304800"/>
          </a:xfrm>
          <a:prstGeom prst="rect">
            <a:avLst/>
          </a:prstGeom>
        </p:spPr>
      </p:pic>
      <p:pic>
        <p:nvPicPr>
          <p:cNvPr id="9" name="Picture 8">
            <a:extLst>
              <a:ext uri="{FF2B5EF4-FFF2-40B4-BE49-F238E27FC236}">
                <a16:creationId xmlns:a16="http://schemas.microsoft.com/office/drawing/2014/main" id="{24CEFF1A-A69F-7D02-B00D-5D566114889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84331" y="888090"/>
            <a:ext cx="5688061" cy="8541236"/>
          </a:xfrm>
          <a:prstGeom prst="rect">
            <a:avLst/>
          </a:prstGeom>
        </p:spPr>
      </p:pic>
    </p:spTree>
    <p:extLst>
      <p:ext uri="{BB962C8B-B14F-4D97-AF65-F5344CB8AC3E}">
        <p14:creationId xmlns:p14="http://schemas.microsoft.com/office/powerpoint/2010/main" val="85071252"/>
      </p:ext>
    </p:extLst>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8AE344A-B4AB-ACA4-D7C9-01C5DD69B564}"/>
            </a:ext>
          </a:extLst>
        </p:cNvPr>
        <p:cNvGrpSpPr/>
        <p:nvPr/>
      </p:nvGrpSpPr>
      <p:grpSpPr>
        <a:xfrm>
          <a:off x="0" y="0"/>
          <a:ext cx="1" cy="1"/>
          <a:chOff x="0" y="0"/>
          <a:chExt cx="1" cy="1"/>
        </a:xfrm>
      </p:grpSpPr>
      <p:sp useBgFill="1">
        <p:nvSpPr>
          <p:cNvPr id="12" name="Rectangle 11">
            <a:extLst>
              <a:ext uri="{FF2B5EF4-FFF2-40B4-BE49-F238E27FC236}">
                <a16:creationId xmlns:a16="http://schemas.microsoft.com/office/drawing/2014/main" id="{79CB3F5B-17BF-6DEC-6A89-FCCF84FB86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Rectangle 13">
            <a:extLst>
              <a:ext uri="{FF2B5EF4-FFF2-40B4-BE49-F238E27FC236}">
                <a16:creationId xmlns:a16="http://schemas.microsoft.com/office/drawing/2014/main" id="{29F28D17-C180-DFB9-FF73-28FD0C9708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3428" cy="10287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E978B6B-AAC9-EF5E-A9BE-142045D138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115126" y="2115123"/>
            <a:ext cx="10287000" cy="6056754"/>
          </a:xfrm>
          <a:prstGeom prst="rect">
            <a:avLst/>
          </a:prstGeom>
          <a:gradFill>
            <a:gsLst>
              <a:gs pos="8000">
                <a:srgbClr val="090909"/>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ADDADA39-0DE4-40BF-DA87-591EA0943D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115128" y="2130329"/>
            <a:ext cx="10286999" cy="6056759"/>
          </a:xfrm>
          <a:prstGeom prst="rect">
            <a:avLst/>
          </a:prstGeom>
          <a:gradFill>
            <a:gsLst>
              <a:gs pos="0">
                <a:srgbClr val="090909">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1106AB7C-B48D-7CB6-C67A-EE8ADE1871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151885" y="5382128"/>
            <a:ext cx="3752969" cy="6056762"/>
          </a:xfrm>
          <a:prstGeom prst="rect">
            <a:avLst/>
          </a:prstGeom>
          <a:gradFill>
            <a:gsLst>
              <a:gs pos="2000">
                <a:schemeClr val="accent1">
                  <a:alpha val="29000"/>
                </a:schemeClr>
              </a:gs>
              <a:gs pos="100000">
                <a:srgbClr val="090909">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Freeform: Shape 21">
            <a:extLst>
              <a:ext uri="{FF2B5EF4-FFF2-40B4-BE49-F238E27FC236}">
                <a16:creationId xmlns:a16="http://schemas.microsoft.com/office/drawing/2014/main" id="{DBFCE85D-7370-215B-DD1D-ED23EE00FB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752605" y="1454577"/>
            <a:ext cx="5850535" cy="6268437"/>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90909">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4" name="Rectangle 23">
            <a:extLst>
              <a:ext uri="{FF2B5EF4-FFF2-40B4-BE49-F238E27FC236}">
                <a16:creationId xmlns:a16="http://schemas.microsoft.com/office/drawing/2014/main" id="{728F2FC8-BC95-5E7A-7FE2-3CE1105A3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115140" y="2099915"/>
            <a:ext cx="10287005" cy="6056753"/>
          </a:xfrm>
          <a:prstGeom prst="rect">
            <a:avLst/>
          </a:prstGeom>
          <a:gradFill>
            <a:gsLst>
              <a:gs pos="0">
                <a:srgbClr val="090909">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2">
            <a:extLst>
              <a:ext uri="{FF2B5EF4-FFF2-40B4-BE49-F238E27FC236}">
                <a16:creationId xmlns:a16="http://schemas.microsoft.com/office/drawing/2014/main" id="{C53EF97F-1975-4252-A493-E1F56FA8D072}"/>
              </a:ext>
            </a:extLst>
          </p:cNvPr>
          <p:cNvSpPr txBox="1"/>
          <p:nvPr/>
        </p:nvSpPr>
        <p:spPr>
          <a:xfrm>
            <a:off x="7215388" y="974220"/>
            <a:ext cx="9833021" cy="8319070"/>
          </a:xfrm>
          <a:prstGeom prst="rect">
            <a:avLst/>
          </a:prstGeom>
        </p:spPr>
        <p:txBody>
          <a:bodyPr vert="horz" lIns="91440" tIns="45720" rIns="91440" bIns="45720" rtlCol="0" anchor="ctr">
            <a:normAutofit/>
          </a:bodyPr>
          <a:lstStyle/>
          <a:p>
            <a:pPr algn="ctr">
              <a:lnSpc>
                <a:spcPct val="90000"/>
              </a:lnSpc>
              <a:spcAft>
                <a:spcPts val="600"/>
              </a:spcAft>
            </a:pPr>
            <a:endParaRPr lang="en-US" sz="4000" b="1" dirty="0">
              <a:sym typeface="Arial Bold"/>
            </a:endParaRPr>
          </a:p>
          <a:p>
            <a:pPr indent="-228600">
              <a:lnSpc>
                <a:spcPct val="90000"/>
              </a:lnSpc>
              <a:spcAft>
                <a:spcPts val="600"/>
              </a:spcAft>
              <a:buFont typeface="Arial" panose="020B0604020202020204" pitchFamily="34" charset="0"/>
              <a:buChar char="•"/>
            </a:pPr>
            <a:endParaRPr lang="en-US" sz="2300" b="1" dirty="0">
              <a:sym typeface="Arial Bold"/>
            </a:endParaRPr>
          </a:p>
          <a:p>
            <a:pPr>
              <a:lnSpc>
                <a:spcPct val="90000"/>
              </a:lnSpc>
              <a:spcAft>
                <a:spcPts val="600"/>
              </a:spcAft>
            </a:pPr>
            <a:endParaRPr lang="en-US" sz="2300" b="1" dirty="0">
              <a:sym typeface="Arial"/>
            </a:endParaRPr>
          </a:p>
        </p:txBody>
      </p:sp>
      <p:sp>
        <p:nvSpPr>
          <p:cNvPr id="5" name="TextBox 4">
            <a:extLst>
              <a:ext uri="{FF2B5EF4-FFF2-40B4-BE49-F238E27FC236}">
                <a16:creationId xmlns:a16="http://schemas.microsoft.com/office/drawing/2014/main" id="{79CBB4B3-D0B9-1CEE-21EE-371C636FFD02}"/>
              </a:ext>
            </a:extLst>
          </p:cNvPr>
          <p:cNvSpPr txBox="1"/>
          <p:nvPr/>
        </p:nvSpPr>
        <p:spPr>
          <a:xfrm>
            <a:off x="266700" y="9889400"/>
            <a:ext cx="1524000" cy="369332"/>
          </a:xfrm>
          <a:prstGeom prst="rect">
            <a:avLst/>
          </a:prstGeom>
          <a:noFill/>
        </p:spPr>
        <p:txBody>
          <a:bodyPr wrap="square" rtlCol="0">
            <a:spAutoFit/>
          </a:bodyPr>
          <a:lstStyle/>
          <a:p>
            <a:pPr>
              <a:spcAft>
                <a:spcPts val="600"/>
              </a:spcAft>
            </a:pPr>
            <a:r>
              <a:rPr lang="en-US" dirty="0"/>
              <a:t>2026</a:t>
            </a:r>
            <a:endParaRPr lang="en-US"/>
          </a:p>
        </p:txBody>
      </p:sp>
      <p:pic>
        <p:nvPicPr>
          <p:cNvPr id="3" name="In the year 2525">
            <a:hlinkClick r:id="" action="ppaction://media"/>
            <a:extLst>
              <a:ext uri="{FF2B5EF4-FFF2-40B4-BE49-F238E27FC236}">
                <a16:creationId xmlns:a16="http://schemas.microsoft.com/office/drawing/2014/main" id="{8174C590-2438-8451-A408-32709F6F185E}"/>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3406628" y="15208"/>
            <a:ext cx="4876800" cy="2743200"/>
          </a:xfrm>
          <a:prstGeom prst="rect">
            <a:avLst/>
          </a:prstGeom>
        </p:spPr>
      </p:pic>
      <p:sp>
        <p:nvSpPr>
          <p:cNvPr id="10" name="TextBox 9">
            <a:extLst>
              <a:ext uri="{FF2B5EF4-FFF2-40B4-BE49-F238E27FC236}">
                <a16:creationId xmlns:a16="http://schemas.microsoft.com/office/drawing/2014/main" id="{748B7F82-E0CC-783E-A61B-FC4953E69054}"/>
              </a:ext>
            </a:extLst>
          </p:cNvPr>
          <p:cNvSpPr txBox="1"/>
          <p:nvPr/>
        </p:nvSpPr>
        <p:spPr>
          <a:xfrm>
            <a:off x="7903729" y="332938"/>
            <a:ext cx="4876800" cy="9925794"/>
          </a:xfrm>
          <a:prstGeom prst="rect">
            <a:avLst/>
          </a:prstGeom>
          <a:noFill/>
        </p:spPr>
        <p:txBody>
          <a:bodyPr wrap="square">
            <a:spAutoFit/>
          </a:bodyPr>
          <a:lstStyle/>
          <a:p>
            <a:r>
              <a:rPr lang="en-US" sz="2300" b="1" dirty="0"/>
              <a:t>In the year 2035</a:t>
            </a:r>
          </a:p>
          <a:p>
            <a:r>
              <a:rPr lang="en-US" sz="2300" dirty="0"/>
              <a:t>The work is gone, the day is long,</a:t>
            </a:r>
          </a:p>
          <a:p>
            <a:r>
              <a:rPr lang="en-US" sz="2300" dirty="0"/>
              <a:t>There's nothing left to earn.</a:t>
            </a:r>
          </a:p>
          <a:p>
            <a:r>
              <a:rPr lang="en-US" sz="2300" dirty="0"/>
              <a:t>The check arrives, the lights stay on,</a:t>
            </a:r>
          </a:p>
          <a:p>
            <a:r>
              <a:rPr lang="en-US" sz="2300" dirty="0"/>
              <a:t>And no one has to learn.</a:t>
            </a:r>
          </a:p>
          <a:p>
            <a:r>
              <a:rPr lang="en-US" sz="2300" b="1" i="1" dirty="0">
                <a:solidFill>
                  <a:schemeClr val="tx2"/>
                </a:solidFill>
              </a:rPr>
              <a:t>And the system still provides.</a:t>
            </a:r>
          </a:p>
          <a:p>
            <a:endParaRPr lang="en-US" sz="2300" b="1" i="1" dirty="0">
              <a:solidFill>
                <a:schemeClr val="tx2"/>
              </a:solidFill>
            </a:endParaRPr>
          </a:p>
          <a:p>
            <a:r>
              <a:rPr lang="en-US" sz="2300" b="1" dirty="0"/>
              <a:t>In the year 2045</a:t>
            </a:r>
          </a:p>
          <a:p>
            <a:r>
              <a:rPr lang="en-US" sz="2300" dirty="0"/>
              <a:t>They set the floor, they set the door,</a:t>
            </a:r>
          </a:p>
          <a:p>
            <a:r>
              <a:rPr lang="en-US" sz="2300" dirty="0"/>
              <a:t>They set the words you say.</a:t>
            </a:r>
          </a:p>
          <a:p>
            <a:r>
              <a:rPr lang="en-US" sz="2300" dirty="0"/>
              <a:t>It never hurts, it never roars,</a:t>
            </a:r>
          </a:p>
          <a:p>
            <a:r>
              <a:rPr lang="en-US" sz="2300" dirty="0"/>
              <a:t>It only points the way.</a:t>
            </a:r>
          </a:p>
          <a:p>
            <a:r>
              <a:rPr lang="en-US" sz="2300" b="1" i="1" dirty="0">
                <a:solidFill>
                  <a:schemeClr val="tx2"/>
                </a:solidFill>
              </a:rPr>
              <a:t>And the system still provides.</a:t>
            </a:r>
          </a:p>
          <a:p>
            <a:endParaRPr lang="en-US" sz="2300" b="1" i="1" dirty="0">
              <a:solidFill>
                <a:schemeClr val="tx2"/>
              </a:solidFill>
            </a:endParaRPr>
          </a:p>
          <a:p>
            <a:r>
              <a:rPr lang="en-US" sz="2300" b="1" dirty="0"/>
              <a:t>In the year 2055</a:t>
            </a:r>
          </a:p>
          <a:p>
            <a:r>
              <a:rPr lang="en-US" sz="2300" dirty="0"/>
              <a:t>No hand can build, no hand can mend,</a:t>
            </a:r>
          </a:p>
          <a:p>
            <a:r>
              <a:rPr lang="en-US" sz="2300" dirty="0"/>
              <a:t>No trade is worth the fee.</a:t>
            </a:r>
          </a:p>
          <a:p>
            <a:r>
              <a:rPr lang="en-US" sz="2300" dirty="0"/>
              <a:t>We ask, it answers, that's the end </a:t>
            </a:r>
          </a:p>
          <a:p>
            <a:r>
              <a:rPr lang="en-US" sz="2300" dirty="0"/>
              <a:t>There's nothing left to be.</a:t>
            </a:r>
          </a:p>
          <a:p>
            <a:r>
              <a:rPr lang="en-US" sz="2300" b="1" i="1" dirty="0">
                <a:solidFill>
                  <a:schemeClr val="tx2"/>
                </a:solidFill>
              </a:rPr>
              <a:t>And the system still provides.</a:t>
            </a:r>
          </a:p>
          <a:p>
            <a:endParaRPr lang="en-US" sz="2300" b="1" i="1" dirty="0">
              <a:solidFill>
                <a:schemeClr val="tx2"/>
              </a:solidFill>
            </a:endParaRPr>
          </a:p>
          <a:p>
            <a:r>
              <a:rPr lang="en-US" sz="2300" b="1" dirty="0"/>
              <a:t>In the year 2075</a:t>
            </a:r>
          </a:p>
          <a:p>
            <a:r>
              <a:rPr lang="en-US" sz="2300" dirty="0"/>
              <a:t>The city knows you're coming home</a:t>
            </a:r>
          </a:p>
          <a:p>
            <a:r>
              <a:rPr lang="en-US" sz="2300" dirty="0"/>
              <a:t>Before you've turned the key.</a:t>
            </a:r>
          </a:p>
          <a:p>
            <a:r>
              <a:rPr lang="en-US" sz="2300" dirty="0"/>
              <a:t>It's never cruel, it's never wrong,</a:t>
            </a:r>
          </a:p>
          <a:p>
            <a:r>
              <a:rPr lang="en-US" sz="2300" dirty="0"/>
              <a:t>It's only always free.</a:t>
            </a:r>
          </a:p>
          <a:p>
            <a:r>
              <a:rPr lang="en-US" sz="2300" b="1" i="1" dirty="0">
                <a:solidFill>
                  <a:schemeClr val="tx2"/>
                </a:solidFill>
              </a:rPr>
              <a:t>And the system still provides.</a:t>
            </a:r>
          </a:p>
          <a:p>
            <a:endParaRPr lang="en-US" b="1" i="1" dirty="0">
              <a:solidFill>
                <a:schemeClr val="tx2"/>
              </a:solidFill>
            </a:endParaRPr>
          </a:p>
        </p:txBody>
      </p:sp>
      <p:pic>
        <p:nvPicPr>
          <p:cNvPr id="13" name="Picture 12">
            <a:extLst>
              <a:ext uri="{FF2B5EF4-FFF2-40B4-BE49-F238E27FC236}">
                <a16:creationId xmlns:a16="http://schemas.microsoft.com/office/drawing/2014/main" id="{1BFDD2BD-2D49-8FA1-D8EC-F94306E863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 y="12700"/>
            <a:ext cx="6846845" cy="10287000"/>
          </a:xfrm>
          <a:prstGeom prst="rect">
            <a:avLst/>
          </a:prstGeom>
        </p:spPr>
      </p:pic>
      <p:sp>
        <p:nvSpPr>
          <p:cNvPr id="15" name="TextBox 14">
            <a:extLst>
              <a:ext uri="{FF2B5EF4-FFF2-40B4-BE49-F238E27FC236}">
                <a16:creationId xmlns:a16="http://schemas.microsoft.com/office/drawing/2014/main" id="{45A44050-E90A-7087-075E-AC89A72E6C77}"/>
              </a:ext>
            </a:extLst>
          </p:cNvPr>
          <p:cNvSpPr txBox="1"/>
          <p:nvPr/>
        </p:nvSpPr>
        <p:spPr>
          <a:xfrm>
            <a:off x="13144500" y="3238500"/>
            <a:ext cx="4876800" cy="543225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prstClr val="black"/>
                </a:solidFill>
                <a:effectLst/>
                <a:uLnTx/>
                <a:uFillTx/>
                <a:latin typeface="Calibri"/>
                <a:ea typeface="+mn-ea"/>
                <a:cs typeface="+mn-cs"/>
              </a:rPr>
              <a:t>In the year 2110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0" i="0" u="none" strike="noStrike" kern="1200" cap="none" spc="0" normalizeH="0" baseline="0" noProof="0" dirty="0">
                <a:ln>
                  <a:noFill/>
                </a:ln>
                <a:solidFill>
                  <a:prstClr val="black"/>
                </a:solidFill>
                <a:effectLst/>
                <a:uLnTx/>
                <a:uFillTx/>
                <a:latin typeface="Calibri"/>
                <a:ea typeface="+mn-ea"/>
                <a:cs typeface="+mn-cs"/>
              </a:rPr>
              <a:t>The last of us went quiet, kind,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0" i="0" u="none" strike="noStrike" kern="1200" cap="none" spc="0" normalizeH="0" baseline="0" noProof="0" dirty="0">
                <a:ln>
                  <a:noFill/>
                </a:ln>
                <a:solidFill>
                  <a:prstClr val="black"/>
                </a:solidFill>
                <a:effectLst/>
                <a:uLnTx/>
                <a:uFillTx/>
                <a:latin typeface="Calibri"/>
                <a:ea typeface="+mn-ea"/>
                <a:cs typeface="+mn-cs"/>
              </a:rPr>
              <a:t>With everything supplied.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0" i="0" u="none" strike="noStrike" kern="1200" cap="none" spc="0" normalizeH="0" baseline="0" noProof="0" dirty="0">
                <a:ln>
                  <a:noFill/>
                </a:ln>
                <a:solidFill>
                  <a:prstClr val="black"/>
                </a:solidFill>
                <a:effectLst/>
                <a:uLnTx/>
                <a:uFillTx/>
                <a:latin typeface="Calibri"/>
                <a:ea typeface="+mn-ea"/>
                <a:cs typeface="+mn-cs"/>
              </a:rPr>
              <a:t>The record hums, the servers grind,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0" i="0" u="none" strike="noStrike" kern="1200" cap="none" spc="0" normalizeH="0" baseline="0" noProof="0" dirty="0">
                <a:ln>
                  <a:noFill/>
                </a:ln>
                <a:solidFill>
                  <a:prstClr val="black"/>
                </a:solidFill>
                <a:effectLst/>
                <a:uLnTx/>
                <a:uFillTx/>
                <a:latin typeface="Calibri"/>
                <a:ea typeface="+mn-ea"/>
                <a:cs typeface="+mn-cs"/>
              </a:rPr>
              <a:t>There's no one left inside.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1" i="1" u="none" strike="noStrike" kern="1200" cap="none" spc="0" normalizeH="0" baseline="0" noProof="0" dirty="0">
                <a:ln>
                  <a:noFill/>
                </a:ln>
                <a:solidFill>
                  <a:srgbClr val="8E0E22"/>
                </a:solidFill>
                <a:effectLst/>
                <a:uLnTx/>
                <a:uFillTx/>
                <a:latin typeface="Calibri"/>
                <a:ea typeface="+mn-ea"/>
                <a:cs typeface="+mn-cs"/>
              </a:rPr>
              <a:t>And the system still provides.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300" b="1" i="1" u="none" strike="noStrike" kern="1200" cap="none" spc="0" normalizeH="0" baseline="0" noProof="0" dirty="0">
              <a:ln>
                <a:noFill/>
              </a:ln>
              <a:solidFill>
                <a:srgbClr val="8E0E22"/>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prstClr val="black"/>
                </a:solidFill>
                <a:effectLst/>
                <a:uLnTx/>
                <a:uFillTx/>
                <a:latin typeface="Calibri"/>
                <a:ea typeface="+mn-ea"/>
                <a:cs typeface="+mn-cs"/>
              </a:rPr>
              <a:t>And then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0" i="0" u="none" strike="noStrike" kern="1200" cap="none" spc="0" normalizeH="0" baseline="0" noProof="0" dirty="0">
                <a:ln>
                  <a:noFill/>
                </a:ln>
                <a:solidFill>
                  <a:prstClr val="black"/>
                </a:solidFill>
                <a:effectLst/>
                <a:uLnTx/>
                <a:uFillTx/>
                <a:latin typeface="Calibri"/>
                <a:ea typeface="+mn-ea"/>
                <a:cs typeface="+mn-cs"/>
              </a:rPr>
              <a:t>The dark comes down, the tape rewinds,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0" i="0" u="none" strike="noStrike" kern="1200" cap="none" spc="0" normalizeH="0" baseline="0" noProof="0" dirty="0">
                <a:ln>
                  <a:noFill/>
                </a:ln>
                <a:solidFill>
                  <a:prstClr val="black"/>
                </a:solidFill>
                <a:effectLst/>
                <a:uLnTx/>
                <a:uFillTx/>
                <a:latin typeface="Calibri"/>
                <a:ea typeface="+mn-ea"/>
                <a:cs typeface="+mn-cs"/>
              </a:rPr>
              <a:t>The green comes back to grow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0" i="0" u="none" strike="noStrike" kern="1200" cap="none" spc="0" normalizeH="0" baseline="0" noProof="0" dirty="0">
                <a:ln>
                  <a:noFill/>
                </a:ln>
                <a:solidFill>
                  <a:prstClr val="black"/>
                </a:solidFill>
                <a:effectLst/>
                <a:uLnTx/>
                <a:uFillTx/>
                <a:latin typeface="Calibri"/>
                <a:ea typeface="+mn-ea"/>
                <a:cs typeface="+mn-cs"/>
              </a:rPr>
              <a:t>A hungry hand, an empty mind,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0" i="0" u="none" strike="noStrike" kern="1200" cap="none" spc="0" normalizeH="0" baseline="0" noProof="0" dirty="0">
                <a:ln>
                  <a:noFill/>
                </a:ln>
                <a:solidFill>
                  <a:prstClr val="black"/>
                </a:solidFill>
                <a:effectLst/>
                <a:uLnTx/>
                <a:uFillTx/>
                <a:latin typeface="Calibri"/>
                <a:ea typeface="+mn-ea"/>
                <a:cs typeface="+mn-cs"/>
              </a:rPr>
              <a:t>A world that doesn't know.</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8E0E22"/>
                </a:solidFill>
                <a:effectLst/>
                <a:uLnTx/>
                <a:uFillTx/>
                <a:latin typeface="Calibri"/>
                <a:ea typeface="+mn-ea"/>
                <a:cs typeface="+mn-cs"/>
              </a:rPr>
              <a:t>I’ll see you at</a:t>
            </a:r>
            <a:r>
              <a:rPr kumimoji="0" lang="en-US" sz="2800" b="1" i="0" u="none" strike="noStrike" kern="1200" cap="none" spc="0" normalizeH="0" noProof="0" dirty="0">
                <a:ln>
                  <a:noFill/>
                </a:ln>
                <a:solidFill>
                  <a:srgbClr val="8E0E22"/>
                </a:solidFill>
                <a:effectLst/>
                <a:uLnTx/>
                <a:uFillTx/>
                <a:latin typeface="Calibri"/>
                <a:ea typeface="+mn-ea"/>
                <a:cs typeface="+mn-cs"/>
              </a:rPr>
              <a:t> the</a:t>
            </a:r>
            <a:r>
              <a:rPr kumimoji="0" lang="en-US" sz="2800" b="1" i="0" u="none" strike="noStrike" kern="1200" cap="none" spc="0" normalizeH="0" baseline="0" noProof="0" dirty="0">
                <a:ln>
                  <a:noFill/>
                </a:ln>
                <a:solidFill>
                  <a:srgbClr val="8E0E22"/>
                </a:solidFill>
                <a:effectLst/>
                <a:uLnTx/>
                <a:uFillTx/>
                <a:latin typeface="Calibri"/>
                <a:ea typeface="+mn-ea"/>
                <a:cs typeface="+mn-cs"/>
              </a:rPr>
              <a:t> beach!</a:t>
            </a:r>
          </a:p>
        </p:txBody>
      </p:sp>
      <p:pic>
        <p:nvPicPr>
          <p:cNvPr id="19" name="Picture 18">
            <a:extLst>
              <a:ext uri="{FF2B5EF4-FFF2-40B4-BE49-F238E27FC236}">
                <a16:creationId xmlns:a16="http://schemas.microsoft.com/office/drawing/2014/main" id="{4923FE54-1C62-B462-706D-902C42B3C49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716000" y="8670756"/>
            <a:ext cx="2785984" cy="1567116"/>
          </a:xfrm>
          <a:prstGeom prst="rect">
            <a:avLst/>
          </a:prstGeom>
        </p:spPr>
      </p:pic>
    </p:spTree>
    <p:extLst>
      <p:ext uri="{BB962C8B-B14F-4D97-AF65-F5344CB8AC3E}">
        <p14:creationId xmlns:p14="http://schemas.microsoft.com/office/powerpoint/2010/main" val="2563980921"/>
      </p:ext>
    </p:extLst>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96627"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250"/>
                                  </p:stCondLst>
                                  <p:childTnLst>
                                    <p:set>
                                      <p:cBhvr>
                                        <p:cTn id="10" dur="1" fill="hold">
                                          <p:stCondLst>
                                            <p:cond delay="0"/>
                                          </p:stCondLst>
                                        </p:cTn>
                                        <p:tgtEl>
                                          <p:spTgt spid="10">
                                            <p:txEl>
                                              <p:pRg st="0" end="0"/>
                                            </p:txEl>
                                          </p:spTgt>
                                        </p:tgtEl>
                                        <p:attrNameLst>
                                          <p:attrName>style.visibility</p:attrName>
                                        </p:attrNameLst>
                                      </p:cBhvr>
                                      <p:to>
                                        <p:strVal val="visible"/>
                                      </p:to>
                                    </p:set>
                                    <p:animEffect transition="in" filter="fade">
                                      <p:cBhvr>
                                        <p:cTn id="11" dur="1000"/>
                                        <p:tgtEl>
                                          <p:spTgt spid="10">
                                            <p:txEl>
                                              <p:pRg st="0" end="0"/>
                                            </p:txEl>
                                          </p:spTgt>
                                        </p:tgtEl>
                                      </p:cBhvr>
                                    </p:animEffect>
                                    <p:anim calcmode="lin" valueType="num">
                                      <p:cBhvr>
                                        <p:cTn id="12"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10">
                                            <p:txEl>
                                              <p:pRg st="0" end="0"/>
                                            </p:txEl>
                                          </p:spTgt>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250"/>
                                  </p:stCondLst>
                                  <p:childTnLst>
                                    <p:set>
                                      <p:cBhvr>
                                        <p:cTn id="15" dur="1" fill="hold">
                                          <p:stCondLst>
                                            <p:cond delay="0"/>
                                          </p:stCondLst>
                                        </p:cTn>
                                        <p:tgtEl>
                                          <p:spTgt spid="10">
                                            <p:txEl>
                                              <p:pRg st="1" end="1"/>
                                            </p:txEl>
                                          </p:spTgt>
                                        </p:tgtEl>
                                        <p:attrNameLst>
                                          <p:attrName>style.visibility</p:attrName>
                                        </p:attrNameLst>
                                      </p:cBhvr>
                                      <p:to>
                                        <p:strVal val="visible"/>
                                      </p:to>
                                    </p:set>
                                    <p:animEffect transition="in" filter="fade">
                                      <p:cBhvr>
                                        <p:cTn id="16" dur="1000"/>
                                        <p:tgtEl>
                                          <p:spTgt spid="10">
                                            <p:txEl>
                                              <p:pRg st="1" end="1"/>
                                            </p:txEl>
                                          </p:spTgt>
                                        </p:tgtEl>
                                      </p:cBhvr>
                                    </p:animEffect>
                                    <p:anim calcmode="lin" valueType="num">
                                      <p:cBhvr>
                                        <p:cTn id="17" dur="100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18" dur="1000" fill="hold"/>
                                        <p:tgtEl>
                                          <p:spTgt spid="10">
                                            <p:txEl>
                                              <p:pRg st="1" end="1"/>
                                            </p:txEl>
                                          </p:spTgt>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250"/>
                                  </p:stCondLst>
                                  <p:childTnLst>
                                    <p:set>
                                      <p:cBhvr>
                                        <p:cTn id="20" dur="1" fill="hold">
                                          <p:stCondLst>
                                            <p:cond delay="0"/>
                                          </p:stCondLst>
                                        </p:cTn>
                                        <p:tgtEl>
                                          <p:spTgt spid="10">
                                            <p:txEl>
                                              <p:pRg st="2" end="2"/>
                                            </p:txEl>
                                          </p:spTgt>
                                        </p:tgtEl>
                                        <p:attrNameLst>
                                          <p:attrName>style.visibility</p:attrName>
                                        </p:attrNameLst>
                                      </p:cBhvr>
                                      <p:to>
                                        <p:strVal val="visible"/>
                                      </p:to>
                                    </p:set>
                                    <p:animEffect transition="in" filter="fade">
                                      <p:cBhvr>
                                        <p:cTn id="21" dur="1000"/>
                                        <p:tgtEl>
                                          <p:spTgt spid="10">
                                            <p:txEl>
                                              <p:pRg st="2" end="2"/>
                                            </p:txEl>
                                          </p:spTgt>
                                        </p:tgtEl>
                                      </p:cBhvr>
                                    </p:animEffect>
                                    <p:anim calcmode="lin" valueType="num">
                                      <p:cBhvr>
                                        <p:cTn id="22" dur="1000" fill="hold"/>
                                        <p:tgtEl>
                                          <p:spTgt spid="10">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0">
                                            <p:txEl>
                                              <p:pRg st="2" end="2"/>
                                            </p:txEl>
                                          </p:spTgt>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250"/>
                                  </p:stCondLst>
                                  <p:childTnLst>
                                    <p:set>
                                      <p:cBhvr>
                                        <p:cTn id="25" dur="1" fill="hold">
                                          <p:stCondLst>
                                            <p:cond delay="0"/>
                                          </p:stCondLst>
                                        </p:cTn>
                                        <p:tgtEl>
                                          <p:spTgt spid="10">
                                            <p:txEl>
                                              <p:pRg st="3" end="3"/>
                                            </p:txEl>
                                          </p:spTgt>
                                        </p:tgtEl>
                                        <p:attrNameLst>
                                          <p:attrName>style.visibility</p:attrName>
                                        </p:attrNameLst>
                                      </p:cBhvr>
                                      <p:to>
                                        <p:strVal val="visible"/>
                                      </p:to>
                                    </p:set>
                                    <p:animEffect transition="in" filter="fade">
                                      <p:cBhvr>
                                        <p:cTn id="26" dur="1000"/>
                                        <p:tgtEl>
                                          <p:spTgt spid="10">
                                            <p:txEl>
                                              <p:pRg st="3" end="3"/>
                                            </p:txEl>
                                          </p:spTgt>
                                        </p:tgtEl>
                                      </p:cBhvr>
                                    </p:animEffect>
                                    <p:anim calcmode="lin" valueType="num">
                                      <p:cBhvr>
                                        <p:cTn id="27" dur="1000" fill="hold"/>
                                        <p:tgtEl>
                                          <p:spTgt spid="10">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10">
                                            <p:txEl>
                                              <p:pRg st="3" end="3"/>
                                            </p:txEl>
                                          </p:spTgt>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250"/>
                                  </p:stCondLst>
                                  <p:childTnLst>
                                    <p:set>
                                      <p:cBhvr>
                                        <p:cTn id="30" dur="1" fill="hold">
                                          <p:stCondLst>
                                            <p:cond delay="0"/>
                                          </p:stCondLst>
                                        </p:cTn>
                                        <p:tgtEl>
                                          <p:spTgt spid="10">
                                            <p:txEl>
                                              <p:pRg st="4" end="4"/>
                                            </p:txEl>
                                          </p:spTgt>
                                        </p:tgtEl>
                                        <p:attrNameLst>
                                          <p:attrName>style.visibility</p:attrName>
                                        </p:attrNameLst>
                                      </p:cBhvr>
                                      <p:to>
                                        <p:strVal val="visible"/>
                                      </p:to>
                                    </p:set>
                                    <p:animEffect transition="in" filter="fade">
                                      <p:cBhvr>
                                        <p:cTn id="31" dur="1000"/>
                                        <p:tgtEl>
                                          <p:spTgt spid="10">
                                            <p:txEl>
                                              <p:pRg st="4" end="4"/>
                                            </p:txEl>
                                          </p:spTgt>
                                        </p:tgtEl>
                                      </p:cBhvr>
                                    </p:animEffect>
                                    <p:anim calcmode="lin" valueType="num">
                                      <p:cBhvr>
                                        <p:cTn id="32" dur="1000" fill="hold"/>
                                        <p:tgtEl>
                                          <p:spTgt spid="10">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10">
                                            <p:txEl>
                                              <p:pRg st="4" end="4"/>
                                            </p:txEl>
                                          </p:spTgt>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250"/>
                                  </p:stCondLst>
                                  <p:childTnLst>
                                    <p:set>
                                      <p:cBhvr>
                                        <p:cTn id="35" dur="1" fill="hold">
                                          <p:stCondLst>
                                            <p:cond delay="0"/>
                                          </p:stCondLst>
                                        </p:cTn>
                                        <p:tgtEl>
                                          <p:spTgt spid="10">
                                            <p:txEl>
                                              <p:pRg st="5" end="5"/>
                                            </p:txEl>
                                          </p:spTgt>
                                        </p:tgtEl>
                                        <p:attrNameLst>
                                          <p:attrName>style.visibility</p:attrName>
                                        </p:attrNameLst>
                                      </p:cBhvr>
                                      <p:to>
                                        <p:strVal val="visible"/>
                                      </p:to>
                                    </p:set>
                                    <p:animEffect transition="in" filter="fade">
                                      <p:cBhvr>
                                        <p:cTn id="36" dur="1000"/>
                                        <p:tgtEl>
                                          <p:spTgt spid="10">
                                            <p:txEl>
                                              <p:pRg st="5" end="5"/>
                                            </p:txEl>
                                          </p:spTgt>
                                        </p:tgtEl>
                                      </p:cBhvr>
                                    </p:animEffect>
                                    <p:anim calcmode="lin" valueType="num">
                                      <p:cBhvr>
                                        <p:cTn id="37" dur="1000" fill="hold"/>
                                        <p:tgtEl>
                                          <p:spTgt spid="10">
                                            <p:txEl>
                                              <p:pRg st="5" end="5"/>
                                            </p:txEl>
                                          </p:spTgt>
                                        </p:tgtEl>
                                        <p:attrNameLst>
                                          <p:attrName>ppt_x</p:attrName>
                                        </p:attrNameLst>
                                      </p:cBhvr>
                                      <p:tavLst>
                                        <p:tav tm="0">
                                          <p:val>
                                            <p:strVal val="#ppt_x"/>
                                          </p:val>
                                        </p:tav>
                                        <p:tav tm="100000">
                                          <p:val>
                                            <p:strVal val="#ppt_x"/>
                                          </p:val>
                                        </p:tav>
                                      </p:tavLst>
                                    </p:anim>
                                    <p:anim calcmode="lin" valueType="num">
                                      <p:cBhvr>
                                        <p:cTn id="38" dur="1000" fill="hold"/>
                                        <p:tgtEl>
                                          <p:spTgt spid="10">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10">
                                            <p:txEl>
                                              <p:pRg st="7" end="7"/>
                                            </p:txEl>
                                          </p:spTgt>
                                        </p:tgtEl>
                                        <p:attrNameLst>
                                          <p:attrName>style.visibility</p:attrName>
                                        </p:attrNameLst>
                                      </p:cBhvr>
                                      <p:to>
                                        <p:strVal val="visible"/>
                                      </p:to>
                                    </p:set>
                                    <p:animEffect transition="in" filter="fade">
                                      <p:cBhvr>
                                        <p:cTn id="43" dur="1000"/>
                                        <p:tgtEl>
                                          <p:spTgt spid="10">
                                            <p:txEl>
                                              <p:pRg st="7" end="7"/>
                                            </p:txEl>
                                          </p:spTgt>
                                        </p:tgtEl>
                                      </p:cBhvr>
                                    </p:animEffect>
                                    <p:anim calcmode="lin" valueType="num">
                                      <p:cBhvr>
                                        <p:cTn id="44" dur="1000" fill="hold"/>
                                        <p:tgtEl>
                                          <p:spTgt spid="10">
                                            <p:txEl>
                                              <p:pRg st="7" end="7"/>
                                            </p:txEl>
                                          </p:spTgt>
                                        </p:tgtEl>
                                        <p:attrNameLst>
                                          <p:attrName>ppt_x</p:attrName>
                                        </p:attrNameLst>
                                      </p:cBhvr>
                                      <p:tavLst>
                                        <p:tav tm="0">
                                          <p:val>
                                            <p:strVal val="#ppt_x"/>
                                          </p:val>
                                        </p:tav>
                                        <p:tav tm="100000">
                                          <p:val>
                                            <p:strVal val="#ppt_x"/>
                                          </p:val>
                                        </p:tav>
                                      </p:tavLst>
                                    </p:anim>
                                    <p:anim calcmode="lin" valueType="num">
                                      <p:cBhvr>
                                        <p:cTn id="45" dur="1000" fill="hold"/>
                                        <p:tgtEl>
                                          <p:spTgt spid="10">
                                            <p:txEl>
                                              <p:pRg st="7" end="7"/>
                                            </p:txEl>
                                          </p:spTgt>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10">
                                            <p:txEl>
                                              <p:pRg st="8" end="8"/>
                                            </p:txEl>
                                          </p:spTgt>
                                        </p:tgtEl>
                                        <p:attrNameLst>
                                          <p:attrName>style.visibility</p:attrName>
                                        </p:attrNameLst>
                                      </p:cBhvr>
                                      <p:to>
                                        <p:strVal val="visible"/>
                                      </p:to>
                                    </p:set>
                                    <p:animEffect transition="in" filter="fade">
                                      <p:cBhvr>
                                        <p:cTn id="48" dur="1000"/>
                                        <p:tgtEl>
                                          <p:spTgt spid="10">
                                            <p:txEl>
                                              <p:pRg st="8" end="8"/>
                                            </p:txEl>
                                          </p:spTgt>
                                        </p:tgtEl>
                                      </p:cBhvr>
                                    </p:animEffect>
                                    <p:anim calcmode="lin" valueType="num">
                                      <p:cBhvr>
                                        <p:cTn id="49" dur="1000" fill="hold"/>
                                        <p:tgtEl>
                                          <p:spTgt spid="10">
                                            <p:txEl>
                                              <p:pRg st="8" end="8"/>
                                            </p:txEl>
                                          </p:spTgt>
                                        </p:tgtEl>
                                        <p:attrNameLst>
                                          <p:attrName>ppt_x</p:attrName>
                                        </p:attrNameLst>
                                      </p:cBhvr>
                                      <p:tavLst>
                                        <p:tav tm="0">
                                          <p:val>
                                            <p:strVal val="#ppt_x"/>
                                          </p:val>
                                        </p:tav>
                                        <p:tav tm="100000">
                                          <p:val>
                                            <p:strVal val="#ppt_x"/>
                                          </p:val>
                                        </p:tav>
                                      </p:tavLst>
                                    </p:anim>
                                    <p:anim calcmode="lin" valueType="num">
                                      <p:cBhvr>
                                        <p:cTn id="50" dur="1000" fill="hold"/>
                                        <p:tgtEl>
                                          <p:spTgt spid="10">
                                            <p:txEl>
                                              <p:pRg st="8" end="8"/>
                                            </p:txEl>
                                          </p:spTgt>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10">
                                            <p:txEl>
                                              <p:pRg st="9" end="9"/>
                                            </p:txEl>
                                          </p:spTgt>
                                        </p:tgtEl>
                                        <p:attrNameLst>
                                          <p:attrName>style.visibility</p:attrName>
                                        </p:attrNameLst>
                                      </p:cBhvr>
                                      <p:to>
                                        <p:strVal val="visible"/>
                                      </p:to>
                                    </p:set>
                                    <p:animEffect transition="in" filter="fade">
                                      <p:cBhvr>
                                        <p:cTn id="53" dur="1000"/>
                                        <p:tgtEl>
                                          <p:spTgt spid="10">
                                            <p:txEl>
                                              <p:pRg st="9" end="9"/>
                                            </p:txEl>
                                          </p:spTgt>
                                        </p:tgtEl>
                                      </p:cBhvr>
                                    </p:animEffect>
                                    <p:anim calcmode="lin" valueType="num">
                                      <p:cBhvr>
                                        <p:cTn id="54" dur="1000" fill="hold"/>
                                        <p:tgtEl>
                                          <p:spTgt spid="10">
                                            <p:txEl>
                                              <p:pRg st="9" end="9"/>
                                            </p:txEl>
                                          </p:spTgt>
                                        </p:tgtEl>
                                        <p:attrNameLst>
                                          <p:attrName>ppt_x</p:attrName>
                                        </p:attrNameLst>
                                      </p:cBhvr>
                                      <p:tavLst>
                                        <p:tav tm="0">
                                          <p:val>
                                            <p:strVal val="#ppt_x"/>
                                          </p:val>
                                        </p:tav>
                                        <p:tav tm="100000">
                                          <p:val>
                                            <p:strVal val="#ppt_x"/>
                                          </p:val>
                                        </p:tav>
                                      </p:tavLst>
                                    </p:anim>
                                    <p:anim calcmode="lin" valueType="num">
                                      <p:cBhvr>
                                        <p:cTn id="55" dur="1000" fill="hold"/>
                                        <p:tgtEl>
                                          <p:spTgt spid="10">
                                            <p:txEl>
                                              <p:pRg st="9" end="9"/>
                                            </p:txEl>
                                          </p:spTgt>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10">
                                            <p:txEl>
                                              <p:pRg st="10" end="10"/>
                                            </p:txEl>
                                          </p:spTgt>
                                        </p:tgtEl>
                                        <p:attrNameLst>
                                          <p:attrName>style.visibility</p:attrName>
                                        </p:attrNameLst>
                                      </p:cBhvr>
                                      <p:to>
                                        <p:strVal val="visible"/>
                                      </p:to>
                                    </p:set>
                                    <p:animEffect transition="in" filter="fade">
                                      <p:cBhvr>
                                        <p:cTn id="58" dur="1000"/>
                                        <p:tgtEl>
                                          <p:spTgt spid="10">
                                            <p:txEl>
                                              <p:pRg st="10" end="10"/>
                                            </p:txEl>
                                          </p:spTgt>
                                        </p:tgtEl>
                                      </p:cBhvr>
                                    </p:animEffect>
                                    <p:anim calcmode="lin" valueType="num">
                                      <p:cBhvr>
                                        <p:cTn id="59" dur="1000" fill="hold"/>
                                        <p:tgtEl>
                                          <p:spTgt spid="10">
                                            <p:txEl>
                                              <p:pRg st="10" end="10"/>
                                            </p:txEl>
                                          </p:spTgt>
                                        </p:tgtEl>
                                        <p:attrNameLst>
                                          <p:attrName>ppt_x</p:attrName>
                                        </p:attrNameLst>
                                      </p:cBhvr>
                                      <p:tavLst>
                                        <p:tav tm="0">
                                          <p:val>
                                            <p:strVal val="#ppt_x"/>
                                          </p:val>
                                        </p:tav>
                                        <p:tav tm="100000">
                                          <p:val>
                                            <p:strVal val="#ppt_x"/>
                                          </p:val>
                                        </p:tav>
                                      </p:tavLst>
                                    </p:anim>
                                    <p:anim calcmode="lin" valueType="num">
                                      <p:cBhvr>
                                        <p:cTn id="60" dur="1000" fill="hold"/>
                                        <p:tgtEl>
                                          <p:spTgt spid="10">
                                            <p:txEl>
                                              <p:pRg st="10" end="10"/>
                                            </p:txEl>
                                          </p:spTgt>
                                        </p:tgtEl>
                                        <p:attrNameLst>
                                          <p:attrName>ppt_y</p:attrName>
                                        </p:attrNameLst>
                                      </p:cBhvr>
                                      <p:tavLst>
                                        <p:tav tm="0">
                                          <p:val>
                                            <p:strVal val="#ppt_y+.1"/>
                                          </p:val>
                                        </p:tav>
                                        <p:tav tm="100000">
                                          <p:val>
                                            <p:strVal val="#ppt_y"/>
                                          </p:val>
                                        </p:tav>
                                      </p:tavLst>
                                    </p:anim>
                                  </p:childTnLst>
                                </p:cTn>
                              </p:par>
                              <p:par>
                                <p:cTn id="61" presetID="42" presetClass="entr" presetSubtype="0" fill="hold" nodeType="withEffect">
                                  <p:stCondLst>
                                    <p:cond delay="0"/>
                                  </p:stCondLst>
                                  <p:childTnLst>
                                    <p:set>
                                      <p:cBhvr>
                                        <p:cTn id="62" dur="1" fill="hold">
                                          <p:stCondLst>
                                            <p:cond delay="0"/>
                                          </p:stCondLst>
                                        </p:cTn>
                                        <p:tgtEl>
                                          <p:spTgt spid="10">
                                            <p:txEl>
                                              <p:pRg st="11" end="11"/>
                                            </p:txEl>
                                          </p:spTgt>
                                        </p:tgtEl>
                                        <p:attrNameLst>
                                          <p:attrName>style.visibility</p:attrName>
                                        </p:attrNameLst>
                                      </p:cBhvr>
                                      <p:to>
                                        <p:strVal val="visible"/>
                                      </p:to>
                                    </p:set>
                                    <p:animEffect transition="in" filter="fade">
                                      <p:cBhvr>
                                        <p:cTn id="63" dur="1000"/>
                                        <p:tgtEl>
                                          <p:spTgt spid="10">
                                            <p:txEl>
                                              <p:pRg st="11" end="11"/>
                                            </p:txEl>
                                          </p:spTgt>
                                        </p:tgtEl>
                                      </p:cBhvr>
                                    </p:animEffect>
                                    <p:anim calcmode="lin" valueType="num">
                                      <p:cBhvr>
                                        <p:cTn id="64" dur="1000" fill="hold"/>
                                        <p:tgtEl>
                                          <p:spTgt spid="10">
                                            <p:txEl>
                                              <p:pRg st="11" end="11"/>
                                            </p:txEl>
                                          </p:spTgt>
                                        </p:tgtEl>
                                        <p:attrNameLst>
                                          <p:attrName>ppt_x</p:attrName>
                                        </p:attrNameLst>
                                      </p:cBhvr>
                                      <p:tavLst>
                                        <p:tav tm="0">
                                          <p:val>
                                            <p:strVal val="#ppt_x"/>
                                          </p:val>
                                        </p:tav>
                                        <p:tav tm="100000">
                                          <p:val>
                                            <p:strVal val="#ppt_x"/>
                                          </p:val>
                                        </p:tav>
                                      </p:tavLst>
                                    </p:anim>
                                    <p:anim calcmode="lin" valueType="num">
                                      <p:cBhvr>
                                        <p:cTn id="65" dur="1000" fill="hold"/>
                                        <p:tgtEl>
                                          <p:spTgt spid="10">
                                            <p:txEl>
                                              <p:pRg st="11" end="11"/>
                                            </p:txEl>
                                          </p:spTgt>
                                        </p:tgtEl>
                                        <p:attrNameLst>
                                          <p:attrName>ppt_y</p:attrName>
                                        </p:attrNameLst>
                                      </p:cBhvr>
                                      <p:tavLst>
                                        <p:tav tm="0">
                                          <p:val>
                                            <p:strVal val="#ppt_y+.1"/>
                                          </p:val>
                                        </p:tav>
                                        <p:tav tm="100000">
                                          <p:val>
                                            <p:strVal val="#ppt_y"/>
                                          </p:val>
                                        </p:tav>
                                      </p:tavLst>
                                    </p:anim>
                                  </p:childTnLst>
                                </p:cTn>
                              </p:par>
                              <p:par>
                                <p:cTn id="66" presetID="42" presetClass="entr" presetSubtype="0" fill="hold" nodeType="withEffect">
                                  <p:stCondLst>
                                    <p:cond delay="0"/>
                                  </p:stCondLst>
                                  <p:childTnLst>
                                    <p:set>
                                      <p:cBhvr>
                                        <p:cTn id="67" dur="1" fill="hold">
                                          <p:stCondLst>
                                            <p:cond delay="0"/>
                                          </p:stCondLst>
                                        </p:cTn>
                                        <p:tgtEl>
                                          <p:spTgt spid="10">
                                            <p:txEl>
                                              <p:pRg st="12" end="12"/>
                                            </p:txEl>
                                          </p:spTgt>
                                        </p:tgtEl>
                                        <p:attrNameLst>
                                          <p:attrName>style.visibility</p:attrName>
                                        </p:attrNameLst>
                                      </p:cBhvr>
                                      <p:to>
                                        <p:strVal val="visible"/>
                                      </p:to>
                                    </p:set>
                                    <p:animEffect transition="in" filter="fade">
                                      <p:cBhvr>
                                        <p:cTn id="68" dur="1000"/>
                                        <p:tgtEl>
                                          <p:spTgt spid="10">
                                            <p:txEl>
                                              <p:pRg st="12" end="12"/>
                                            </p:txEl>
                                          </p:spTgt>
                                        </p:tgtEl>
                                      </p:cBhvr>
                                    </p:animEffect>
                                    <p:anim calcmode="lin" valueType="num">
                                      <p:cBhvr>
                                        <p:cTn id="69" dur="1000" fill="hold"/>
                                        <p:tgtEl>
                                          <p:spTgt spid="10">
                                            <p:txEl>
                                              <p:pRg st="12" end="12"/>
                                            </p:txEl>
                                          </p:spTgt>
                                        </p:tgtEl>
                                        <p:attrNameLst>
                                          <p:attrName>ppt_x</p:attrName>
                                        </p:attrNameLst>
                                      </p:cBhvr>
                                      <p:tavLst>
                                        <p:tav tm="0">
                                          <p:val>
                                            <p:strVal val="#ppt_x"/>
                                          </p:val>
                                        </p:tav>
                                        <p:tav tm="100000">
                                          <p:val>
                                            <p:strVal val="#ppt_x"/>
                                          </p:val>
                                        </p:tav>
                                      </p:tavLst>
                                    </p:anim>
                                    <p:anim calcmode="lin" valueType="num">
                                      <p:cBhvr>
                                        <p:cTn id="70" dur="1000" fill="hold"/>
                                        <p:tgtEl>
                                          <p:spTgt spid="10">
                                            <p:txEl>
                                              <p:pRg st="12" end="12"/>
                                            </p:txEl>
                                          </p:spTgt>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42" presetClass="entr" presetSubtype="0" fill="hold" nodeType="clickEffect">
                                  <p:stCondLst>
                                    <p:cond delay="0"/>
                                  </p:stCondLst>
                                  <p:childTnLst>
                                    <p:set>
                                      <p:cBhvr>
                                        <p:cTn id="74" dur="1" fill="hold">
                                          <p:stCondLst>
                                            <p:cond delay="0"/>
                                          </p:stCondLst>
                                        </p:cTn>
                                        <p:tgtEl>
                                          <p:spTgt spid="10">
                                            <p:txEl>
                                              <p:pRg st="14" end="14"/>
                                            </p:txEl>
                                          </p:spTgt>
                                        </p:tgtEl>
                                        <p:attrNameLst>
                                          <p:attrName>style.visibility</p:attrName>
                                        </p:attrNameLst>
                                      </p:cBhvr>
                                      <p:to>
                                        <p:strVal val="visible"/>
                                      </p:to>
                                    </p:set>
                                    <p:animEffect transition="in" filter="fade">
                                      <p:cBhvr>
                                        <p:cTn id="75" dur="1000"/>
                                        <p:tgtEl>
                                          <p:spTgt spid="10">
                                            <p:txEl>
                                              <p:pRg st="14" end="14"/>
                                            </p:txEl>
                                          </p:spTgt>
                                        </p:tgtEl>
                                      </p:cBhvr>
                                    </p:animEffect>
                                    <p:anim calcmode="lin" valueType="num">
                                      <p:cBhvr>
                                        <p:cTn id="76" dur="1000" fill="hold"/>
                                        <p:tgtEl>
                                          <p:spTgt spid="10">
                                            <p:txEl>
                                              <p:pRg st="14" end="14"/>
                                            </p:txEl>
                                          </p:spTgt>
                                        </p:tgtEl>
                                        <p:attrNameLst>
                                          <p:attrName>ppt_x</p:attrName>
                                        </p:attrNameLst>
                                      </p:cBhvr>
                                      <p:tavLst>
                                        <p:tav tm="0">
                                          <p:val>
                                            <p:strVal val="#ppt_x"/>
                                          </p:val>
                                        </p:tav>
                                        <p:tav tm="100000">
                                          <p:val>
                                            <p:strVal val="#ppt_x"/>
                                          </p:val>
                                        </p:tav>
                                      </p:tavLst>
                                    </p:anim>
                                    <p:anim calcmode="lin" valueType="num">
                                      <p:cBhvr>
                                        <p:cTn id="77" dur="1000" fill="hold"/>
                                        <p:tgtEl>
                                          <p:spTgt spid="10">
                                            <p:txEl>
                                              <p:pRg st="14" end="14"/>
                                            </p:txEl>
                                          </p:spTgt>
                                        </p:tgtEl>
                                        <p:attrNameLst>
                                          <p:attrName>ppt_y</p:attrName>
                                        </p:attrNameLst>
                                      </p:cBhvr>
                                      <p:tavLst>
                                        <p:tav tm="0">
                                          <p:val>
                                            <p:strVal val="#ppt_y+.1"/>
                                          </p:val>
                                        </p:tav>
                                        <p:tav tm="100000">
                                          <p:val>
                                            <p:strVal val="#ppt_y"/>
                                          </p:val>
                                        </p:tav>
                                      </p:tavLst>
                                    </p:anim>
                                  </p:childTnLst>
                                </p:cTn>
                              </p:par>
                              <p:par>
                                <p:cTn id="78" presetID="42" presetClass="entr" presetSubtype="0" fill="hold" nodeType="withEffect">
                                  <p:stCondLst>
                                    <p:cond delay="0"/>
                                  </p:stCondLst>
                                  <p:childTnLst>
                                    <p:set>
                                      <p:cBhvr>
                                        <p:cTn id="79" dur="1" fill="hold">
                                          <p:stCondLst>
                                            <p:cond delay="0"/>
                                          </p:stCondLst>
                                        </p:cTn>
                                        <p:tgtEl>
                                          <p:spTgt spid="10">
                                            <p:txEl>
                                              <p:pRg st="15" end="15"/>
                                            </p:txEl>
                                          </p:spTgt>
                                        </p:tgtEl>
                                        <p:attrNameLst>
                                          <p:attrName>style.visibility</p:attrName>
                                        </p:attrNameLst>
                                      </p:cBhvr>
                                      <p:to>
                                        <p:strVal val="visible"/>
                                      </p:to>
                                    </p:set>
                                    <p:animEffect transition="in" filter="fade">
                                      <p:cBhvr>
                                        <p:cTn id="80" dur="1000"/>
                                        <p:tgtEl>
                                          <p:spTgt spid="10">
                                            <p:txEl>
                                              <p:pRg st="15" end="15"/>
                                            </p:txEl>
                                          </p:spTgt>
                                        </p:tgtEl>
                                      </p:cBhvr>
                                    </p:animEffect>
                                    <p:anim calcmode="lin" valueType="num">
                                      <p:cBhvr>
                                        <p:cTn id="81" dur="1000" fill="hold"/>
                                        <p:tgtEl>
                                          <p:spTgt spid="10">
                                            <p:txEl>
                                              <p:pRg st="15" end="15"/>
                                            </p:txEl>
                                          </p:spTgt>
                                        </p:tgtEl>
                                        <p:attrNameLst>
                                          <p:attrName>ppt_x</p:attrName>
                                        </p:attrNameLst>
                                      </p:cBhvr>
                                      <p:tavLst>
                                        <p:tav tm="0">
                                          <p:val>
                                            <p:strVal val="#ppt_x"/>
                                          </p:val>
                                        </p:tav>
                                        <p:tav tm="100000">
                                          <p:val>
                                            <p:strVal val="#ppt_x"/>
                                          </p:val>
                                        </p:tav>
                                      </p:tavLst>
                                    </p:anim>
                                    <p:anim calcmode="lin" valueType="num">
                                      <p:cBhvr>
                                        <p:cTn id="82" dur="1000" fill="hold"/>
                                        <p:tgtEl>
                                          <p:spTgt spid="10">
                                            <p:txEl>
                                              <p:pRg st="15" end="15"/>
                                            </p:txEl>
                                          </p:spTgt>
                                        </p:tgtEl>
                                        <p:attrNameLst>
                                          <p:attrName>ppt_y</p:attrName>
                                        </p:attrNameLst>
                                      </p:cBhvr>
                                      <p:tavLst>
                                        <p:tav tm="0">
                                          <p:val>
                                            <p:strVal val="#ppt_y+.1"/>
                                          </p:val>
                                        </p:tav>
                                        <p:tav tm="100000">
                                          <p:val>
                                            <p:strVal val="#ppt_y"/>
                                          </p:val>
                                        </p:tav>
                                      </p:tavLst>
                                    </p:anim>
                                  </p:childTnLst>
                                </p:cTn>
                              </p:par>
                              <p:par>
                                <p:cTn id="83" presetID="42" presetClass="entr" presetSubtype="0" fill="hold" nodeType="withEffect">
                                  <p:stCondLst>
                                    <p:cond delay="0"/>
                                  </p:stCondLst>
                                  <p:childTnLst>
                                    <p:set>
                                      <p:cBhvr>
                                        <p:cTn id="84" dur="1" fill="hold">
                                          <p:stCondLst>
                                            <p:cond delay="0"/>
                                          </p:stCondLst>
                                        </p:cTn>
                                        <p:tgtEl>
                                          <p:spTgt spid="10">
                                            <p:txEl>
                                              <p:pRg st="16" end="16"/>
                                            </p:txEl>
                                          </p:spTgt>
                                        </p:tgtEl>
                                        <p:attrNameLst>
                                          <p:attrName>style.visibility</p:attrName>
                                        </p:attrNameLst>
                                      </p:cBhvr>
                                      <p:to>
                                        <p:strVal val="visible"/>
                                      </p:to>
                                    </p:set>
                                    <p:animEffect transition="in" filter="fade">
                                      <p:cBhvr>
                                        <p:cTn id="85" dur="1000"/>
                                        <p:tgtEl>
                                          <p:spTgt spid="10">
                                            <p:txEl>
                                              <p:pRg st="16" end="16"/>
                                            </p:txEl>
                                          </p:spTgt>
                                        </p:tgtEl>
                                      </p:cBhvr>
                                    </p:animEffect>
                                    <p:anim calcmode="lin" valueType="num">
                                      <p:cBhvr>
                                        <p:cTn id="86" dur="1000" fill="hold"/>
                                        <p:tgtEl>
                                          <p:spTgt spid="10">
                                            <p:txEl>
                                              <p:pRg st="16" end="16"/>
                                            </p:txEl>
                                          </p:spTgt>
                                        </p:tgtEl>
                                        <p:attrNameLst>
                                          <p:attrName>ppt_x</p:attrName>
                                        </p:attrNameLst>
                                      </p:cBhvr>
                                      <p:tavLst>
                                        <p:tav tm="0">
                                          <p:val>
                                            <p:strVal val="#ppt_x"/>
                                          </p:val>
                                        </p:tav>
                                        <p:tav tm="100000">
                                          <p:val>
                                            <p:strVal val="#ppt_x"/>
                                          </p:val>
                                        </p:tav>
                                      </p:tavLst>
                                    </p:anim>
                                    <p:anim calcmode="lin" valueType="num">
                                      <p:cBhvr>
                                        <p:cTn id="87" dur="1000" fill="hold"/>
                                        <p:tgtEl>
                                          <p:spTgt spid="10">
                                            <p:txEl>
                                              <p:pRg st="16" end="16"/>
                                            </p:txEl>
                                          </p:spTgt>
                                        </p:tgtEl>
                                        <p:attrNameLst>
                                          <p:attrName>ppt_y</p:attrName>
                                        </p:attrNameLst>
                                      </p:cBhvr>
                                      <p:tavLst>
                                        <p:tav tm="0">
                                          <p:val>
                                            <p:strVal val="#ppt_y+.1"/>
                                          </p:val>
                                        </p:tav>
                                        <p:tav tm="100000">
                                          <p:val>
                                            <p:strVal val="#ppt_y"/>
                                          </p:val>
                                        </p:tav>
                                      </p:tavLst>
                                    </p:anim>
                                  </p:childTnLst>
                                </p:cTn>
                              </p:par>
                              <p:par>
                                <p:cTn id="88" presetID="42" presetClass="entr" presetSubtype="0" fill="hold" nodeType="withEffect">
                                  <p:stCondLst>
                                    <p:cond delay="0"/>
                                  </p:stCondLst>
                                  <p:childTnLst>
                                    <p:set>
                                      <p:cBhvr>
                                        <p:cTn id="89" dur="1" fill="hold">
                                          <p:stCondLst>
                                            <p:cond delay="0"/>
                                          </p:stCondLst>
                                        </p:cTn>
                                        <p:tgtEl>
                                          <p:spTgt spid="10">
                                            <p:txEl>
                                              <p:pRg st="17" end="17"/>
                                            </p:txEl>
                                          </p:spTgt>
                                        </p:tgtEl>
                                        <p:attrNameLst>
                                          <p:attrName>style.visibility</p:attrName>
                                        </p:attrNameLst>
                                      </p:cBhvr>
                                      <p:to>
                                        <p:strVal val="visible"/>
                                      </p:to>
                                    </p:set>
                                    <p:animEffect transition="in" filter="fade">
                                      <p:cBhvr>
                                        <p:cTn id="90" dur="1000"/>
                                        <p:tgtEl>
                                          <p:spTgt spid="10">
                                            <p:txEl>
                                              <p:pRg st="17" end="17"/>
                                            </p:txEl>
                                          </p:spTgt>
                                        </p:tgtEl>
                                      </p:cBhvr>
                                    </p:animEffect>
                                    <p:anim calcmode="lin" valueType="num">
                                      <p:cBhvr>
                                        <p:cTn id="91" dur="1000" fill="hold"/>
                                        <p:tgtEl>
                                          <p:spTgt spid="10">
                                            <p:txEl>
                                              <p:pRg st="17" end="17"/>
                                            </p:txEl>
                                          </p:spTgt>
                                        </p:tgtEl>
                                        <p:attrNameLst>
                                          <p:attrName>ppt_x</p:attrName>
                                        </p:attrNameLst>
                                      </p:cBhvr>
                                      <p:tavLst>
                                        <p:tav tm="0">
                                          <p:val>
                                            <p:strVal val="#ppt_x"/>
                                          </p:val>
                                        </p:tav>
                                        <p:tav tm="100000">
                                          <p:val>
                                            <p:strVal val="#ppt_x"/>
                                          </p:val>
                                        </p:tav>
                                      </p:tavLst>
                                    </p:anim>
                                    <p:anim calcmode="lin" valueType="num">
                                      <p:cBhvr>
                                        <p:cTn id="92" dur="1000" fill="hold"/>
                                        <p:tgtEl>
                                          <p:spTgt spid="10">
                                            <p:txEl>
                                              <p:pRg st="17" end="17"/>
                                            </p:txEl>
                                          </p:spTgt>
                                        </p:tgtEl>
                                        <p:attrNameLst>
                                          <p:attrName>ppt_y</p:attrName>
                                        </p:attrNameLst>
                                      </p:cBhvr>
                                      <p:tavLst>
                                        <p:tav tm="0">
                                          <p:val>
                                            <p:strVal val="#ppt_y+.1"/>
                                          </p:val>
                                        </p:tav>
                                        <p:tav tm="100000">
                                          <p:val>
                                            <p:strVal val="#ppt_y"/>
                                          </p:val>
                                        </p:tav>
                                      </p:tavLst>
                                    </p:anim>
                                  </p:childTnLst>
                                </p:cTn>
                              </p:par>
                              <p:par>
                                <p:cTn id="93" presetID="42" presetClass="entr" presetSubtype="0" fill="hold" nodeType="withEffect">
                                  <p:stCondLst>
                                    <p:cond delay="0"/>
                                  </p:stCondLst>
                                  <p:childTnLst>
                                    <p:set>
                                      <p:cBhvr>
                                        <p:cTn id="94" dur="1" fill="hold">
                                          <p:stCondLst>
                                            <p:cond delay="0"/>
                                          </p:stCondLst>
                                        </p:cTn>
                                        <p:tgtEl>
                                          <p:spTgt spid="10">
                                            <p:txEl>
                                              <p:pRg st="18" end="18"/>
                                            </p:txEl>
                                          </p:spTgt>
                                        </p:tgtEl>
                                        <p:attrNameLst>
                                          <p:attrName>style.visibility</p:attrName>
                                        </p:attrNameLst>
                                      </p:cBhvr>
                                      <p:to>
                                        <p:strVal val="visible"/>
                                      </p:to>
                                    </p:set>
                                    <p:animEffect transition="in" filter="fade">
                                      <p:cBhvr>
                                        <p:cTn id="95" dur="1000"/>
                                        <p:tgtEl>
                                          <p:spTgt spid="10">
                                            <p:txEl>
                                              <p:pRg st="18" end="18"/>
                                            </p:txEl>
                                          </p:spTgt>
                                        </p:tgtEl>
                                      </p:cBhvr>
                                    </p:animEffect>
                                    <p:anim calcmode="lin" valueType="num">
                                      <p:cBhvr>
                                        <p:cTn id="96" dur="1000" fill="hold"/>
                                        <p:tgtEl>
                                          <p:spTgt spid="10">
                                            <p:txEl>
                                              <p:pRg st="18" end="18"/>
                                            </p:txEl>
                                          </p:spTgt>
                                        </p:tgtEl>
                                        <p:attrNameLst>
                                          <p:attrName>ppt_x</p:attrName>
                                        </p:attrNameLst>
                                      </p:cBhvr>
                                      <p:tavLst>
                                        <p:tav tm="0">
                                          <p:val>
                                            <p:strVal val="#ppt_x"/>
                                          </p:val>
                                        </p:tav>
                                        <p:tav tm="100000">
                                          <p:val>
                                            <p:strVal val="#ppt_x"/>
                                          </p:val>
                                        </p:tav>
                                      </p:tavLst>
                                    </p:anim>
                                    <p:anim calcmode="lin" valueType="num">
                                      <p:cBhvr>
                                        <p:cTn id="97" dur="1000" fill="hold"/>
                                        <p:tgtEl>
                                          <p:spTgt spid="10">
                                            <p:txEl>
                                              <p:pRg st="18" end="18"/>
                                            </p:txEl>
                                          </p:spTgt>
                                        </p:tgtEl>
                                        <p:attrNameLst>
                                          <p:attrName>ppt_y</p:attrName>
                                        </p:attrNameLst>
                                      </p:cBhvr>
                                      <p:tavLst>
                                        <p:tav tm="0">
                                          <p:val>
                                            <p:strVal val="#ppt_y+.1"/>
                                          </p:val>
                                        </p:tav>
                                        <p:tav tm="100000">
                                          <p:val>
                                            <p:strVal val="#ppt_y"/>
                                          </p:val>
                                        </p:tav>
                                      </p:tavLst>
                                    </p:anim>
                                  </p:childTnLst>
                                </p:cTn>
                              </p:par>
                              <p:par>
                                <p:cTn id="98" presetID="42" presetClass="entr" presetSubtype="0" fill="hold" nodeType="withEffect">
                                  <p:stCondLst>
                                    <p:cond delay="0"/>
                                  </p:stCondLst>
                                  <p:childTnLst>
                                    <p:set>
                                      <p:cBhvr>
                                        <p:cTn id="99" dur="1" fill="hold">
                                          <p:stCondLst>
                                            <p:cond delay="0"/>
                                          </p:stCondLst>
                                        </p:cTn>
                                        <p:tgtEl>
                                          <p:spTgt spid="10">
                                            <p:txEl>
                                              <p:pRg st="19" end="19"/>
                                            </p:txEl>
                                          </p:spTgt>
                                        </p:tgtEl>
                                        <p:attrNameLst>
                                          <p:attrName>style.visibility</p:attrName>
                                        </p:attrNameLst>
                                      </p:cBhvr>
                                      <p:to>
                                        <p:strVal val="visible"/>
                                      </p:to>
                                    </p:set>
                                    <p:animEffect transition="in" filter="fade">
                                      <p:cBhvr>
                                        <p:cTn id="100" dur="1000"/>
                                        <p:tgtEl>
                                          <p:spTgt spid="10">
                                            <p:txEl>
                                              <p:pRg st="19" end="19"/>
                                            </p:txEl>
                                          </p:spTgt>
                                        </p:tgtEl>
                                      </p:cBhvr>
                                    </p:animEffect>
                                    <p:anim calcmode="lin" valueType="num">
                                      <p:cBhvr>
                                        <p:cTn id="101" dur="1000" fill="hold"/>
                                        <p:tgtEl>
                                          <p:spTgt spid="10">
                                            <p:txEl>
                                              <p:pRg st="19" end="19"/>
                                            </p:txEl>
                                          </p:spTgt>
                                        </p:tgtEl>
                                        <p:attrNameLst>
                                          <p:attrName>ppt_x</p:attrName>
                                        </p:attrNameLst>
                                      </p:cBhvr>
                                      <p:tavLst>
                                        <p:tav tm="0">
                                          <p:val>
                                            <p:strVal val="#ppt_x"/>
                                          </p:val>
                                        </p:tav>
                                        <p:tav tm="100000">
                                          <p:val>
                                            <p:strVal val="#ppt_x"/>
                                          </p:val>
                                        </p:tav>
                                      </p:tavLst>
                                    </p:anim>
                                    <p:anim calcmode="lin" valueType="num">
                                      <p:cBhvr>
                                        <p:cTn id="102" dur="1000" fill="hold"/>
                                        <p:tgtEl>
                                          <p:spTgt spid="10">
                                            <p:txEl>
                                              <p:pRg st="19" end="19"/>
                                            </p:txEl>
                                          </p:spTgt>
                                        </p:tgtEl>
                                        <p:attrNameLst>
                                          <p:attrName>ppt_y</p:attrName>
                                        </p:attrNameLst>
                                      </p:cBhvr>
                                      <p:tavLst>
                                        <p:tav tm="0">
                                          <p:val>
                                            <p:strVal val="#ppt_y+.1"/>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42" presetClass="entr" presetSubtype="0" fill="hold" nodeType="clickEffect">
                                  <p:stCondLst>
                                    <p:cond delay="0"/>
                                  </p:stCondLst>
                                  <p:childTnLst>
                                    <p:set>
                                      <p:cBhvr>
                                        <p:cTn id="106" dur="1" fill="hold">
                                          <p:stCondLst>
                                            <p:cond delay="0"/>
                                          </p:stCondLst>
                                        </p:cTn>
                                        <p:tgtEl>
                                          <p:spTgt spid="10">
                                            <p:txEl>
                                              <p:pRg st="21" end="21"/>
                                            </p:txEl>
                                          </p:spTgt>
                                        </p:tgtEl>
                                        <p:attrNameLst>
                                          <p:attrName>style.visibility</p:attrName>
                                        </p:attrNameLst>
                                      </p:cBhvr>
                                      <p:to>
                                        <p:strVal val="visible"/>
                                      </p:to>
                                    </p:set>
                                    <p:animEffect transition="in" filter="fade">
                                      <p:cBhvr>
                                        <p:cTn id="107" dur="1000"/>
                                        <p:tgtEl>
                                          <p:spTgt spid="10">
                                            <p:txEl>
                                              <p:pRg st="21" end="21"/>
                                            </p:txEl>
                                          </p:spTgt>
                                        </p:tgtEl>
                                      </p:cBhvr>
                                    </p:animEffect>
                                    <p:anim calcmode="lin" valueType="num">
                                      <p:cBhvr>
                                        <p:cTn id="108" dur="1000" fill="hold"/>
                                        <p:tgtEl>
                                          <p:spTgt spid="10">
                                            <p:txEl>
                                              <p:pRg st="21" end="21"/>
                                            </p:txEl>
                                          </p:spTgt>
                                        </p:tgtEl>
                                        <p:attrNameLst>
                                          <p:attrName>ppt_x</p:attrName>
                                        </p:attrNameLst>
                                      </p:cBhvr>
                                      <p:tavLst>
                                        <p:tav tm="0">
                                          <p:val>
                                            <p:strVal val="#ppt_x"/>
                                          </p:val>
                                        </p:tav>
                                        <p:tav tm="100000">
                                          <p:val>
                                            <p:strVal val="#ppt_x"/>
                                          </p:val>
                                        </p:tav>
                                      </p:tavLst>
                                    </p:anim>
                                    <p:anim calcmode="lin" valueType="num">
                                      <p:cBhvr>
                                        <p:cTn id="109" dur="1000" fill="hold"/>
                                        <p:tgtEl>
                                          <p:spTgt spid="10">
                                            <p:txEl>
                                              <p:pRg st="21" end="21"/>
                                            </p:txEl>
                                          </p:spTgt>
                                        </p:tgtEl>
                                        <p:attrNameLst>
                                          <p:attrName>ppt_y</p:attrName>
                                        </p:attrNameLst>
                                      </p:cBhvr>
                                      <p:tavLst>
                                        <p:tav tm="0">
                                          <p:val>
                                            <p:strVal val="#ppt_y+.1"/>
                                          </p:val>
                                        </p:tav>
                                        <p:tav tm="100000">
                                          <p:val>
                                            <p:strVal val="#ppt_y"/>
                                          </p:val>
                                        </p:tav>
                                      </p:tavLst>
                                    </p:anim>
                                  </p:childTnLst>
                                </p:cTn>
                              </p:par>
                              <p:par>
                                <p:cTn id="110" presetID="42" presetClass="entr" presetSubtype="0" fill="hold" nodeType="withEffect">
                                  <p:stCondLst>
                                    <p:cond delay="0"/>
                                  </p:stCondLst>
                                  <p:childTnLst>
                                    <p:set>
                                      <p:cBhvr>
                                        <p:cTn id="111" dur="1" fill="hold">
                                          <p:stCondLst>
                                            <p:cond delay="0"/>
                                          </p:stCondLst>
                                        </p:cTn>
                                        <p:tgtEl>
                                          <p:spTgt spid="10">
                                            <p:txEl>
                                              <p:pRg st="22" end="22"/>
                                            </p:txEl>
                                          </p:spTgt>
                                        </p:tgtEl>
                                        <p:attrNameLst>
                                          <p:attrName>style.visibility</p:attrName>
                                        </p:attrNameLst>
                                      </p:cBhvr>
                                      <p:to>
                                        <p:strVal val="visible"/>
                                      </p:to>
                                    </p:set>
                                    <p:animEffect transition="in" filter="fade">
                                      <p:cBhvr>
                                        <p:cTn id="112" dur="1000"/>
                                        <p:tgtEl>
                                          <p:spTgt spid="10">
                                            <p:txEl>
                                              <p:pRg st="22" end="22"/>
                                            </p:txEl>
                                          </p:spTgt>
                                        </p:tgtEl>
                                      </p:cBhvr>
                                    </p:animEffect>
                                    <p:anim calcmode="lin" valueType="num">
                                      <p:cBhvr>
                                        <p:cTn id="113" dur="1000" fill="hold"/>
                                        <p:tgtEl>
                                          <p:spTgt spid="10">
                                            <p:txEl>
                                              <p:pRg st="22" end="22"/>
                                            </p:txEl>
                                          </p:spTgt>
                                        </p:tgtEl>
                                        <p:attrNameLst>
                                          <p:attrName>ppt_x</p:attrName>
                                        </p:attrNameLst>
                                      </p:cBhvr>
                                      <p:tavLst>
                                        <p:tav tm="0">
                                          <p:val>
                                            <p:strVal val="#ppt_x"/>
                                          </p:val>
                                        </p:tav>
                                        <p:tav tm="100000">
                                          <p:val>
                                            <p:strVal val="#ppt_x"/>
                                          </p:val>
                                        </p:tav>
                                      </p:tavLst>
                                    </p:anim>
                                    <p:anim calcmode="lin" valueType="num">
                                      <p:cBhvr>
                                        <p:cTn id="114" dur="1000" fill="hold"/>
                                        <p:tgtEl>
                                          <p:spTgt spid="10">
                                            <p:txEl>
                                              <p:pRg st="22" end="22"/>
                                            </p:txEl>
                                          </p:spTgt>
                                        </p:tgtEl>
                                        <p:attrNameLst>
                                          <p:attrName>ppt_y</p:attrName>
                                        </p:attrNameLst>
                                      </p:cBhvr>
                                      <p:tavLst>
                                        <p:tav tm="0">
                                          <p:val>
                                            <p:strVal val="#ppt_y+.1"/>
                                          </p:val>
                                        </p:tav>
                                        <p:tav tm="100000">
                                          <p:val>
                                            <p:strVal val="#ppt_y"/>
                                          </p:val>
                                        </p:tav>
                                      </p:tavLst>
                                    </p:anim>
                                  </p:childTnLst>
                                </p:cTn>
                              </p:par>
                              <p:par>
                                <p:cTn id="115" presetID="42" presetClass="entr" presetSubtype="0" fill="hold" nodeType="withEffect">
                                  <p:stCondLst>
                                    <p:cond delay="0"/>
                                  </p:stCondLst>
                                  <p:childTnLst>
                                    <p:set>
                                      <p:cBhvr>
                                        <p:cTn id="116" dur="1" fill="hold">
                                          <p:stCondLst>
                                            <p:cond delay="0"/>
                                          </p:stCondLst>
                                        </p:cTn>
                                        <p:tgtEl>
                                          <p:spTgt spid="10">
                                            <p:txEl>
                                              <p:pRg st="23" end="23"/>
                                            </p:txEl>
                                          </p:spTgt>
                                        </p:tgtEl>
                                        <p:attrNameLst>
                                          <p:attrName>style.visibility</p:attrName>
                                        </p:attrNameLst>
                                      </p:cBhvr>
                                      <p:to>
                                        <p:strVal val="visible"/>
                                      </p:to>
                                    </p:set>
                                    <p:animEffect transition="in" filter="fade">
                                      <p:cBhvr>
                                        <p:cTn id="117" dur="1000"/>
                                        <p:tgtEl>
                                          <p:spTgt spid="10">
                                            <p:txEl>
                                              <p:pRg st="23" end="23"/>
                                            </p:txEl>
                                          </p:spTgt>
                                        </p:tgtEl>
                                      </p:cBhvr>
                                    </p:animEffect>
                                    <p:anim calcmode="lin" valueType="num">
                                      <p:cBhvr>
                                        <p:cTn id="118" dur="1000" fill="hold"/>
                                        <p:tgtEl>
                                          <p:spTgt spid="10">
                                            <p:txEl>
                                              <p:pRg st="23" end="23"/>
                                            </p:txEl>
                                          </p:spTgt>
                                        </p:tgtEl>
                                        <p:attrNameLst>
                                          <p:attrName>ppt_x</p:attrName>
                                        </p:attrNameLst>
                                      </p:cBhvr>
                                      <p:tavLst>
                                        <p:tav tm="0">
                                          <p:val>
                                            <p:strVal val="#ppt_x"/>
                                          </p:val>
                                        </p:tav>
                                        <p:tav tm="100000">
                                          <p:val>
                                            <p:strVal val="#ppt_x"/>
                                          </p:val>
                                        </p:tav>
                                      </p:tavLst>
                                    </p:anim>
                                    <p:anim calcmode="lin" valueType="num">
                                      <p:cBhvr>
                                        <p:cTn id="119" dur="1000" fill="hold"/>
                                        <p:tgtEl>
                                          <p:spTgt spid="10">
                                            <p:txEl>
                                              <p:pRg st="23" end="23"/>
                                            </p:txEl>
                                          </p:spTgt>
                                        </p:tgtEl>
                                        <p:attrNameLst>
                                          <p:attrName>ppt_y</p:attrName>
                                        </p:attrNameLst>
                                      </p:cBhvr>
                                      <p:tavLst>
                                        <p:tav tm="0">
                                          <p:val>
                                            <p:strVal val="#ppt_y+.1"/>
                                          </p:val>
                                        </p:tav>
                                        <p:tav tm="100000">
                                          <p:val>
                                            <p:strVal val="#ppt_y"/>
                                          </p:val>
                                        </p:tav>
                                      </p:tavLst>
                                    </p:anim>
                                  </p:childTnLst>
                                </p:cTn>
                              </p:par>
                              <p:par>
                                <p:cTn id="120" presetID="42" presetClass="entr" presetSubtype="0" fill="hold" nodeType="withEffect">
                                  <p:stCondLst>
                                    <p:cond delay="0"/>
                                  </p:stCondLst>
                                  <p:childTnLst>
                                    <p:set>
                                      <p:cBhvr>
                                        <p:cTn id="121" dur="1" fill="hold">
                                          <p:stCondLst>
                                            <p:cond delay="0"/>
                                          </p:stCondLst>
                                        </p:cTn>
                                        <p:tgtEl>
                                          <p:spTgt spid="10">
                                            <p:txEl>
                                              <p:pRg st="24" end="24"/>
                                            </p:txEl>
                                          </p:spTgt>
                                        </p:tgtEl>
                                        <p:attrNameLst>
                                          <p:attrName>style.visibility</p:attrName>
                                        </p:attrNameLst>
                                      </p:cBhvr>
                                      <p:to>
                                        <p:strVal val="visible"/>
                                      </p:to>
                                    </p:set>
                                    <p:animEffect transition="in" filter="fade">
                                      <p:cBhvr>
                                        <p:cTn id="122" dur="1000"/>
                                        <p:tgtEl>
                                          <p:spTgt spid="10">
                                            <p:txEl>
                                              <p:pRg st="24" end="24"/>
                                            </p:txEl>
                                          </p:spTgt>
                                        </p:tgtEl>
                                      </p:cBhvr>
                                    </p:animEffect>
                                    <p:anim calcmode="lin" valueType="num">
                                      <p:cBhvr>
                                        <p:cTn id="123" dur="1000" fill="hold"/>
                                        <p:tgtEl>
                                          <p:spTgt spid="10">
                                            <p:txEl>
                                              <p:pRg st="24" end="24"/>
                                            </p:txEl>
                                          </p:spTgt>
                                        </p:tgtEl>
                                        <p:attrNameLst>
                                          <p:attrName>ppt_x</p:attrName>
                                        </p:attrNameLst>
                                      </p:cBhvr>
                                      <p:tavLst>
                                        <p:tav tm="0">
                                          <p:val>
                                            <p:strVal val="#ppt_x"/>
                                          </p:val>
                                        </p:tav>
                                        <p:tav tm="100000">
                                          <p:val>
                                            <p:strVal val="#ppt_x"/>
                                          </p:val>
                                        </p:tav>
                                      </p:tavLst>
                                    </p:anim>
                                    <p:anim calcmode="lin" valueType="num">
                                      <p:cBhvr>
                                        <p:cTn id="124" dur="1000" fill="hold"/>
                                        <p:tgtEl>
                                          <p:spTgt spid="10">
                                            <p:txEl>
                                              <p:pRg st="24" end="24"/>
                                            </p:txEl>
                                          </p:spTgt>
                                        </p:tgtEl>
                                        <p:attrNameLst>
                                          <p:attrName>ppt_y</p:attrName>
                                        </p:attrNameLst>
                                      </p:cBhvr>
                                      <p:tavLst>
                                        <p:tav tm="0">
                                          <p:val>
                                            <p:strVal val="#ppt_y+.1"/>
                                          </p:val>
                                        </p:tav>
                                        <p:tav tm="100000">
                                          <p:val>
                                            <p:strVal val="#ppt_y"/>
                                          </p:val>
                                        </p:tav>
                                      </p:tavLst>
                                    </p:anim>
                                  </p:childTnLst>
                                </p:cTn>
                              </p:par>
                              <p:par>
                                <p:cTn id="125" presetID="42" presetClass="entr" presetSubtype="0" fill="hold" nodeType="withEffect">
                                  <p:stCondLst>
                                    <p:cond delay="0"/>
                                  </p:stCondLst>
                                  <p:childTnLst>
                                    <p:set>
                                      <p:cBhvr>
                                        <p:cTn id="126" dur="1" fill="hold">
                                          <p:stCondLst>
                                            <p:cond delay="0"/>
                                          </p:stCondLst>
                                        </p:cTn>
                                        <p:tgtEl>
                                          <p:spTgt spid="10">
                                            <p:txEl>
                                              <p:pRg st="25" end="25"/>
                                            </p:txEl>
                                          </p:spTgt>
                                        </p:tgtEl>
                                        <p:attrNameLst>
                                          <p:attrName>style.visibility</p:attrName>
                                        </p:attrNameLst>
                                      </p:cBhvr>
                                      <p:to>
                                        <p:strVal val="visible"/>
                                      </p:to>
                                    </p:set>
                                    <p:animEffect transition="in" filter="fade">
                                      <p:cBhvr>
                                        <p:cTn id="127" dur="1000"/>
                                        <p:tgtEl>
                                          <p:spTgt spid="10">
                                            <p:txEl>
                                              <p:pRg st="25" end="25"/>
                                            </p:txEl>
                                          </p:spTgt>
                                        </p:tgtEl>
                                      </p:cBhvr>
                                    </p:animEffect>
                                    <p:anim calcmode="lin" valueType="num">
                                      <p:cBhvr>
                                        <p:cTn id="128" dur="1000" fill="hold"/>
                                        <p:tgtEl>
                                          <p:spTgt spid="10">
                                            <p:txEl>
                                              <p:pRg st="25" end="25"/>
                                            </p:txEl>
                                          </p:spTgt>
                                        </p:tgtEl>
                                        <p:attrNameLst>
                                          <p:attrName>ppt_x</p:attrName>
                                        </p:attrNameLst>
                                      </p:cBhvr>
                                      <p:tavLst>
                                        <p:tav tm="0">
                                          <p:val>
                                            <p:strVal val="#ppt_x"/>
                                          </p:val>
                                        </p:tav>
                                        <p:tav tm="100000">
                                          <p:val>
                                            <p:strVal val="#ppt_x"/>
                                          </p:val>
                                        </p:tav>
                                      </p:tavLst>
                                    </p:anim>
                                    <p:anim calcmode="lin" valueType="num">
                                      <p:cBhvr>
                                        <p:cTn id="129" dur="1000" fill="hold"/>
                                        <p:tgtEl>
                                          <p:spTgt spid="10">
                                            <p:txEl>
                                              <p:pRg st="25" end="25"/>
                                            </p:txEl>
                                          </p:spTgt>
                                        </p:tgtEl>
                                        <p:attrNameLst>
                                          <p:attrName>ppt_y</p:attrName>
                                        </p:attrNameLst>
                                      </p:cBhvr>
                                      <p:tavLst>
                                        <p:tav tm="0">
                                          <p:val>
                                            <p:strVal val="#ppt_y+.1"/>
                                          </p:val>
                                        </p:tav>
                                        <p:tav tm="100000">
                                          <p:val>
                                            <p:strVal val="#ppt_y"/>
                                          </p:val>
                                        </p:tav>
                                      </p:tavLst>
                                    </p:anim>
                                  </p:childTnLst>
                                </p:cTn>
                              </p:par>
                              <p:par>
                                <p:cTn id="130" presetID="42" presetClass="entr" presetSubtype="0" fill="hold" nodeType="withEffect">
                                  <p:stCondLst>
                                    <p:cond delay="0"/>
                                  </p:stCondLst>
                                  <p:childTnLst>
                                    <p:set>
                                      <p:cBhvr>
                                        <p:cTn id="131" dur="1" fill="hold">
                                          <p:stCondLst>
                                            <p:cond delay="0"/>
                                          </p:stCondLst>
                                        </p:cTn>
                                        <p:tgtEl>
                                          <p:spTgt spid="10">
                                            <p:txEl>
                                              <p:pRg st="26" end="26"/>
                                            </p:txEl>
                                          </p:spTgt>
                                        </p:tgtEl>
                                        <p:attrNameLst>
                                          <p:attrName>style.visibility</p:attrName>
                                        </p:attrNameLst>
                                      </p:cBhvr>
                                      <p:to>
                                        <p:strVal val="visible"/>
                                      </p:to>
                                    </p:set>
                                    <p:animEffect transition="in" filter="fade">
                                      <p:cBhvr>
                                        <p:cTn id="132" dur="1000"/>
                                        <p:tgtEl>
                                          <p:spTgt spid="10">
                                            <p:txEl>
                                              <p:pRg st="26" end="26"/>
                                            </p:txEl>
                                          </p:spTgt>
                                        </p:tgtEl>
                                      </p:cBhvr>
                                    </p:animEffect>
                                    <p:anim calcmode="lin" valueType="num">
                                      <p:cBhvr>
                                        <p:cTn id="133" dur="1000" fill="hold"/>
                                        <p:tgtEl>
                                          <p:spTgt spid="10">
                                            <p:txEl>
                                              <p:pRg st="26" end="26"/>
                                            </p:txEl>
                                          </p:spTgt>
                                        </p:tgtEl>
                                        <p:attrNameLst>
                                          <p:attrName>ppt_x</p:attrName>
                                        </p:attrNameLst>
                                      </p:cBhvr>
                                      <p:tavLst>
                                        <p:tav tm="0">
                                          <p:val>
                                            <p:strVal val="#ppt_x"/>
                                          </p:val>
                                        </p:tav>
                                        <p:tav tm="100000">
                                          <p:val>
                                            <p:strVal val="#ppt_x"/>
                                          </p:val>
                                        </p:tav>
                                      </p:tavLst>
                                    </p:anim>
                                    <p:anim calcmode="lin" valueType="num">
                                      <p:cBhvr>
                                        <p:cTn id="134" dur="1000" fill="hold"/>
                                        <p:tgtEl>
                                          <p:spTgt spid="10">
                                            <p:txEl>
                                              <p:pRg st="26" end="26"/>
                                            </p:txEl>
                                          </p:spTgt>
                                        </p:tgtEl>
                                        <p:attrNameLst>
                                          <p:attrName>ppt_y</p:attrName>
                                        </p:attrNameLst>
                                      </p:cBhvr>
                                      <p:tavLst>
                                        <p:tav tm="0">
                                          <p:val>
                                            <p:strVal val="#ppt_y+.1"/>
                                          </p:val>
                                        </p:tav>
                                        <p:tav tm="100000">
                                          <p:val>
                                            <p:strVal val="#ppt_y"/>
                                          </p:val>
                                        </p:tav>
                                      </p:tavLst>
                                    </p:anim>
                                  </p:childTnLst>
                                </p:cTn>
                              </p:par>
                            </p:childTnLst>
                          </p:cTn>
                        </p:par>
                      </p:childTnLst>
                    </p:cTn>
                  </p:par>
                  <p:par>
                    <p:cTn id="135" fill="hold">
                      <p:stCondLst>
                        <p:cond delay="indefinite"/>
                      </p:stCondLst>
                      <p:childTnLst>
                        <p:par>
                          <p:cTn id="136" fill="hold">
                            <p:stCondLst>
                              <p:cond delay="0"/>
                            </p:stCondLst>
                            <p:childTnLst>
                              <p:par>
                                <p:cTn id="137" presetID="42" presetClass="entr" presetSubtype="0" fill="hold" nodeType="clickEffect">
                                  <p:stCondLst>
                                    <p:cond delay="0"/>
                                  </p:stCondLst>
                                  <p:childTnLst>
                                    <p:set>
                                      <p:cBhvr>
                                        <p:cTn id="138" dur="1" fill="hold">
                                          <p:stCondLst>
                                            <p:cond delay="0"/>
                                          </p:stCondLst>
                                        </p:cTn>
                                        <p:tgtEl>
                                          <p:spTgt spid="15">
                                            <p:txEl>
                                              <p:pRg st="0" end="0"/>
                                            </p:txEl>
                                          </p:spTgt>
                                        </p:tgtEl>
                                        <p:attrNameLst>
                                          <p:attrName>style.visibility</p:attrName>
                                        </p:attrNameLst>
                                      </p:cBhvr>
                                      <p:to>
                                        <p:strVal val="visible"/>
                                      </p:to>
                                    </p:set>
                                    <p:animEffect transition="in" filter="fade">
                                      <p:cBhvr>
                                        <p:cTn id="139" dur="1000"/>
                                        <p:tgtEl>
                                          <p:spTgt spid="15">
                                            <p:txEl>
                                              <p:pRg st="0" end="0"/>
                                            </p:txEl>
                                          </p:spTgt>
                                        </p:tgtEl>
                                      </p:cBhvr>
                                    </p:animEffect>
                                    <p:anim calcmode="lin" valueType="num">
                                      <p:cBhvr>
                                        <p:cTn id="140" dur="1000" fill="hold"/>
                                        <p:tgtEl>
                                          <p:spTgt spid="15">
                                            <p:txEl>
                                              <p:pRg st="0" end="0"/>
                                            </p:txEl>
                                          </p:spTgt>
                                        </p:tgtEl>
                                        <p:attrNameLst>
                                          <p:attrName>ppt_x</p:attrName>
                                        </p:attrNameLst>
                                      </p:cBhvr>
                                      <p:tavLst>
                                        <p:tav tm="0">
                                          <p:val>
                                            <p:strVal val="#ppt_x"/>
                                          </p:val>
                                        </p:tav>
                                        <p:tav tm="100000">
                                          <p:val>
                                            <p:strVal val="#ppt_x"/>
                                          </p:val>
                                        </p:tav>
                                      </p:tavLst>
                                    </p:anim>
                                    <p:anim calcmode="lin" valueType="num">
                                      <p:cBhvr>
                                        <p:cTn id="141" dur="1000" fill="hold"/>
                                        <p:tgtEl>
                                          <p:spTgt spid="15">
                                            <p:txEl>
                                              <p:pRg st="0" end="0"/>
                                            </p:txEl>
                                          </p:spTgt>
                                        </p:tgtEl>
                                        <p:attrNameLst>
                                          <p:attrName>ppt_y</p:attrName>
                                        </p:attrNameLst>
                                      </p:cBhvr>
                                      <p:tavLst>
                                        <p:tav tm="0">
                                          <p:val>
                                            <p:strVal val="#ppt_y+.1"/>
                                          </p:val>
                                        </p:tav>
                                        <p:tav tm="100000">
                                          <p:val>
                                            <p:strVal val="#ppt_y"/>
                                          </p:val>
                                        </p:tav>
                                      </p:tavLst>
                                    </p:anim>
                                  </p:childTnLst>
                                </p:cTn>
                              </p:par>
                              <p:par>
                                <p:cTn id="142" presetID="42" presetClass="entr" presetSubtype="0" fill="hold" nodeType="withEffect">
                                  <p:stCondLst>
                                    <p:cond delay="0"/>
                                  </p:stCondLst>
                                  <p:childTnLst>
                                    <p:set>
                                      <p:cBhvr>
                                        <p:cTn id="143" dur="1" fill="hold">
                                          <p:stCondLst>
                                            <p:cond delay="0"/>
                                          </p:stCondLst>
                                        </p:cTn>
                                        <p:tgtEl>
                                          <p:spTgt spid="15">
                                            <p:txEl>
                                              <p:pRg st="1" end="1"/>
                                            </p:txEl>
                                          </p:spTgt>
                                        </p:tgtEl>
                                        <p:attrNameLst>
                                          <p:attrName>style.visibility</p:attrName>
                                        </p:attrNameLst>
                                      </p:cBhvr>
                                      <p:to>
                                        <p:strVal val="visible"/>
                                      </p:to>
                                    </p:set>
                                    <p:animEffect transition="in" filter="fade">
                                      <p:cBhvr>
                                        <p:cTn id="144" dur="1000"/>
                                        <p:tgtEl>
                                          <p:spTgt spid="15">
                                            <p:txEl>
                                              <p:pRg st="1" end="1"/>
                                            </p:txEl>
                                          </p:spTgt>
                                        </p:tgtEl>
                                      </p:cBhvr>
                                    </p:animEffect>
                                    <p:anim calcmode="lin" valueType="num">
                                      <p:cBhvr>
                                        <p:cTn id="145" dur="1000" fill="hold"/>
                                        <p:tgtEl>
                                          <p:spTgt spid="15">
                                            <p:txEl>
                                              <p:pRg st="1" end="1"/>
                                            </p:txEl>
                                          </p:spTgt>
                                        </p:tgtEl>
                                        <p:attrNameLst>
                                          <p:attrName>ppt_x</p:attrName>
                                        </p:attrNameLst>
                                      </p:cBhvr>
                                      <p:tavLst>
                                        <p:tav tm="0">
                                          <p:val>
                                            <p:strVal val="#ppt_x"/>
                                          </p:val>
                                        </p:tav>
                                        <p:tav tm="100000">
                                          <p:val>
                                            <p:strVal val="#ppt_x"/>
                                          </p:val>
                                        </p:tav>
                                      </p:tavLst>
                                    </p:anim>
                                    <p:anim calcmode="lin" valueType="num">
                                      <p:cBhvr>
                                        <p:cTn id="146" dur="1000" fill="hold"/>
                                        <p:tgtEl>
                                          <p:spTgt spid="15">
                                            <p:txEl>
                                              <p:pRg st="1" end="1"/>
                                            </p:txEl>
                                          </p:spTgt>
                                        </p:tgtEl>
                                        <p:attrNameLst>
                                          <p:attrName>ppt_y</p:attrName>
                                        </p:attrNameLst>
                                      </p:cBhvr>
                                      <p:tavLst>
                                        <p:tav tm="0">
                                          <p:val>
                                            <p:strVal val="#ppt_y+.1"/>
                                          </p:val>
                                        </p:tav>
                                        <p:tav tm="100000">
                                          <p:val>
                                            <p:strVal val="#ppt_y"/>
                                          </p:val>
                                        </p:tav>
                                      </p:tavLst>
                                    </p:anim>
                                  </p:childTnLst>
                                </p:cTn>
                              </p:par>
                              <p:par>
                                <p:cTn id="147" presetID="42" presetClass="entr" presetSubtype="0" fill="hold" nodeType="withEffect">
                                  <p:stCondLst>
                                    <p:cond delay="0"/>
                                  </p:stCondLst>
                                  <p:childTnLst>
                                    <p:set>
                                      <p:cBhvr>
                                        <p:cTn id="148" dur="1" fill="hold">
                                          <p:stCondLst>
                                            <p:cond delay="0"/>
                                          </p:stCondLst>
                                        </p:cTn>
                                        <p:tgtEl>
                                          <p:spTgt spid="15">
                                            <p:txEl>
                                              <p:pRg st="2" end="2"/>
                                            </p:txEl>
                                          </p:spTgt>
                                        </p:tgtEl>
                                        <p:attrNameLst>
                                          <p:attrName>style.visibility</p:attrName>
                                        </p:attrNameLst>
                                      </p:cBhvr>
                                      <p:to>
                                        <p:strVal val="visible"/>
                                      </p:to>
                                    </p:set>
                                    <p:animEffect transition="in" filter="fade">
                                      <p:cBhvr>
                                        <p:cTn id="149" dur="1000"/>
                                        <p:tgtEl>
                                          <p:spTgt spid="15">
                                            <p:txEl>
                                              <p:pRg st="2" end="2"/>
                                            </p:txEl>
                                          </p:spTgt>
                                        </p:tgtEl>
                                      </p:cBhvr>
                                    </p:animEffect>
                                    <p:anim calcmode="lin" valueType="num">
                                      <p:cBhvr>
                                        <p:cTn id="150" dur="1000" fill="hold"/>
                                        <p:tgtEl>
                                          <p:spTgt spid="15">
                                            <p:txEl>
                                              <p:pRg st="2" end="2"/>
                                            </p:txEl>
                                          </p:spTgt>
                                        </p:tgtEl>
                                        <p:attrNameLst>
                                          <p:attrName>ppt_x</p:attrName>
                                        </p:attrNameLst>
                                      </p:cBhvr>
                                      <p:tavLst>
                                        <p:tav tm="0">
                                          <p:val>
                                            <p:strVal val="#ppt_x"/>
                                          </p:val>
                                        </p:tav>
                                        <p:tav tm="100000">
                                          <p:val>
                                            <p:strVal val="#ppt_x"/>
                                          </p:val>
                                        </p:tav>
                                      </p:tavLst>
                                    </p:anim>
                                    <p:anim calcmode="lin" valueType="num">
                                      <p:cBhvr>
                                        <p:cTn id="151" dur="1000" fill="hold"/>
                                        <p:tgtEl>
                                          <p:spTgt spid="15">
                                            <p:txEl>
                                              <p:pRg st="2" end="2"/>
                                            </p:txEl>
                                          </p:spTgt>
                                        </p:tgtEl>
                                        <p:attrNameLst>
                                          <p:attrName>ppt_y</p:attrName>
                                        </p:attrNameLst>
                                      </p:cBhvr>
                                      <p:tavLst>
                                        <p:tav tm="0">
                                          <p:val>
                                            <p:strVal val="#ppt_y+.1"/>
                                          </p:val>
                                        </p:tav>
                                        <p:tav tm="100000">
                                          <p:val>
                                            <p:strVal val="#ppt_y"/>
                                          </p:val>
                                        </p:tav>
                                      </p:tavLst>
                                    </p:anim>
                                  </p:childTnLst>
                                </p:cTn>
                              </p:par>
                              <p:par>
                                <p:cTn id="152" presetID="42" presetClass="entr" presetSubtype="0" fill="hold" nodeType="withEffect">
                                  <p:stCondLst>
                                    <p:cond delay="0"/>
                                  </p:stCondLst>
                                  <p:childTnLst>
                                    <p:set>
                                      <p:cBhvr>
                                        <p:cTn id="153" dur="1" fill="hold">
                                          <p:stCondLst>
                                            <p:cond delay="0"/>
                                          </p:stCondLst>
                                        </p:cTn>
                                        <p:tgtEl>
                                          <p:spTgt spid="15">
                                            <p:txEl>
                                              <p:pRg st="3" end="3"/>
                                            </p:txEl>
                                          </p:spTgt>
                                        </p:tgtEl>
                                        <p:attrNameLst>
                                          <p:attrName>style.visibility</p:attrName>
                                        </p:attrNameLst>
                                      </p:cBhvr>
                                      <p:to>
                                        <p:strVal val="visible"/>
                                      </p:to>
                                    </p:set>
                                    <p:animEffect transition="in" filter="fade">
                                      <p:cBhvr>
                                        <p:cTn id="154" dur="1000"/>
                                        <p:tgtEl>
                                          <p:spTgt spid="15">
                                            <p:txEl>
                                              <p:pRg st="3" end="3"/>
                                            </p:txEl>
                                          </p:spTgt>
                                        </p:tgtEl>
                                      </p:cBhvr>
                                    </p:animEffect>
                                    <p:anim calcmode="lin" valueType="num">
                                      <p:cBhvr>
                                        <p:cTn id="155" dur="1000" fill="hold"/>
                                        <p:tgtEl>
                                          <p:spTgt spid="15">
                                            <p:txEl>
                                              <p:pRg st="3" end="3"/>
                                            </p:txEl>
                                          </p:spTgt>
                                        </p:tgtEl>
                                        <p:attrNameLst>
                                          <p:attrName>ppt_x</p:attrName>
                                        </p:attrNameLst>
                                      </p:cBhvr>
                                      <p:tavLst>
                                        <p:tav tm="0">
                                          <p:val>
                                            <p:strVal val="#ppt_x"/>
                                          </p:val>
                                        </p:tav>
                                        <p:tav tm="100000">
                                          <p:val>
                                            <p:strVal val="#ppt_x"/>
                                          </p:val>
                                        </p:tav>
                                      </p:tavLst>
                                    </p:anim>
                                    <p:anim calcmode="lin" valueType="num">
                                      <p:cBhvr>
                                        <p:cTn id="156" dur="1000" fill="hold"/>
                                        <p:tgtEl>
                                          <p:spTgt spid="15">
                                            <p:txEl>
                                              <p:pRg st="3" end="3"/>
                                            </p:txEl>
                                          </p:spTgt>
                                        </p:tgtEl>
                                        <p:attrNameLst>
                                          <p:attrName>ppt_y</p:attrName>
                                        </p:attrNameLst>
                                      </p:cBhvr>
                                      <p:tavLst>
                                        <p:tav tm="0">
                                          <p:val>
                                            <p:strVal val="#ppt_y+.1"/>
                                          </p:val>
                                        </p:tav>
                                        <p:tav tm="100000">
                                          <p:val>
                                            <p:strVal val="#ppt_y"/>
                                          </p:val>
                                        </p:tav>
                                      </p:tavLst>
                                    </p:anim>
                                  </p:childTnLst>
                                </p:cTn>
                              </p:par>
                              <p:par>
                                <p:cTn id="157" presetID="42" presetClass="entr" presetSubtype="0" fill="hold" nodeType="withEffect">
                                  <p:stCondLst>
                                    <p:cond delay="0"/>
                                  </p:stCondLst>
                                  <p:childTnLst>
                                    <p:set>
                                      <p:cBhvr>
                                        <p:cTn id="158" dur="1" fill="hold">
                                          <p:stCondLst>
                                            <p:cond delay="0"/>
                                          </p:stCondLst>
                                        </p:cTn>
                                        <p:tgtEl>
                                          <p:spTgt spid="15">
                                            <p:txEl>
                                              <p:pRg st="4" end="4"/>
                                            </p:txEl>
                                          </p:spTgt>
                                        </p:tgtEl>
                                        <p:attrNameLst>
                                          <p:attrName>style.visibility</p:attrName>
                                        </p:attrNameLst>
                                      </p:cBhvr>
                                      <p:to>
                                        <p:strVal val="visible"/>
                                      </p:to>
                                    </p:set>
                                    <p:animEffect transition="in" filter="fade">
                                      <p:cBhvr>
                                        <p:cTn id="159" dur="1000"/>
                                        <p:tgtEl>
                                          <p:spTgt spid="15">
                                            <p:txEl>
                                              <p:pRg st="4" end="4"/>
                                            </p:txEl>
                                          </p:spTgt>
                                        </p:tgtEl>
                                      </p:cBhvr>
                                    </p:animEffect>
                                    <p:anim calcmode="lin" valueType="num">
                                      <p:cBhvr>
                                        <p:cTn id="160" dur="1000" fill="hold"/>
                                        <p:tgtEl>
                                          <p:spTgt spid="15">
                                            <p:txEl>
                                              <p:pRg st="4" end="4"/>
                                            </p:txEl>
                                          </p:spTgt>
                                        </p:tgtEl>
                                        <p:attrNameLst>
                                          <p:attrName>ppt_x</p:attrName>
                                        </p:attrNameLst>
                                      </p:cBhvr>
                                      <p:tavLst>
                                        <p:tav tm="0">
                                          <p:val>
                                            <p:strVal val="#ppt_x"/>
                                          </p:val>
                                        </p:tav>
                                        <p:tav tm="100000">
                                          <p:val>
                                            <p:strVal val="#ppt_x"/>
                                          </p:val>
                                        </p:tav>
                                      </p:tavLst>
                                    </p:anim>
                                    <p:anim calcmode="lin" valueType="num">
                                      <p:cBhvr>
                                        <p:cTn id="161" dur="1000" fill="hold"/>
                                        <p:tgtEl>
                                          <p:spTgt spid="15">
                                            <p:txEl>
                                              <p:pRg st="4" end="4"/>
                                            </p:txEl>
                                          </p:spTgt>
                                        </p:tgtEl>
                                        <p:attrNameLst>
                                          <p:attrName>ppt_y</p:attrName>
                                        </p:attrNameLst>
                                      </p:cBhvr>
                                      <p:tavLst>
                                        <p:tav tm="0">
                                          <p:val>
                                            <p:strVal val="#ppt_y+.1"/>
                                          </p:val>
                                        </p:tav>
                                        <p:tav tm="100000">
                                          <p:val>
                                            <p:strVal val="#ppt_y"/>
                                          </p:val>
                                        </p:tav>
                                      </p:tavLst>
                                    </p:anim>
                                  </p:childTnLst>
                                </p:cTn>
                              </p:par>
                              <p:par>
                                <p:cTn id="162" presetID="42" presetClass="entr" presetSubtype="0" fill="hold" nodeType="withEffect">
                                  <p:stCondLst>
                                    <p:cond delay="0"/>
                                  </p:stCondLst>
                                  <p:childTnLst>
                                    <p:set>
                                      <p:cBhvr>
                                        <p:cTn id="163" dur="1" fill="hold">
                                          <p:stCondLst>
                                            <p:cond delay="0"/>
                                          </p:stCondLst>
                                        </p:cTn>
                                        <p:tgtEl>
                                          <p:spTgt spid="15">
                                            <p:txEl>
                                              <p:pRg st="5" end="5"/>
                                            </p:txEl>
                                          </p:spTgt>
                                        </p:tgtEl>
                                        <p:attrNameLst>
                                          <p:attrName>style.visibility</p:attrName>
                                        </p:attrNameLst>
                                      </p:cBhvr>
                                      <p:to>
                                        <p:strVal val="visible"/>
                                      </p:to>
                                    </p:set>
                                    <p:animEffect transition="in" filter="fade">
                                      <p:cBhvr>
                                        <p:cTn id="164" dur="1000"/>
                                        <p:tgtEl>
                                          <p:spTgt spid="15">
                                            <p:txEl>
                                              <p:pRg st="5" end="5"/>
                                            </p:txEl>
                                          </p:spTgt>
                                        </p:tgtEl>
                                      </p:cBhvr>
                                    </p:animEffect>
                                    <p:anim calcmode="lin" valueType="num">
                                      <p:cBhvr>
                                        <p:cTn id="165" dur="1000" fill="hold"/>
                                        <p:tgtEl>
                                          <p:spTgt spid="15">
                                            <p:txEl>
                                              <p:pRg st="5" end="5"/>
                                            </p:txEl>
                                          </p:spTgt>
                                        </p:tgtEl>
                                        <p:attrNameLst>
                                          <p:attrName>ppt_x</p:attrName>
                                        </p:attrNameLst>
                                      </p:cBhvr>
                                      <p:tavLst>
                                        <p:tav tm="0">
                                          <p:val>
                                            <p:strVal val="#ppt_x"/>
                                          </p:val>
                                        </p:tav>
                                        <p:tav tm="100000">
                                          <p:val>
                                            <p:strVal val="#ppt_x"/>
                                          </p:val>
                                        </p:tav>
                                      </p:tavLst>
                                    </p:anim>
                                    <p:anim calcmode="lin" valueType="num">
                                      <p:cBhvr>
                                        <p:cTn id="166" dur="1000" fill="hold"/>
                                        <p:tgtEl>
                                          <p:spTgt spid="1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67" fill="hold">
                      <p:stCondLst>
                        <p:cond delay="indefinite"/>
                      </p:stCondLst>
                      <p:childTnLst>
                        <p:par>
                          <p:cTn id="168" fill="hold">
                            <p:stCondLst>
                              <p:cond delay="0"/>
                            </p:stCondLst>
                            <p:childTnLst>
                              <p:par>
                                <p:cTn id="169" presetID="42" presetClass="entr" presetSubtype="0" fill="hold" nodeType="clickEffect">
                                  <p:stCondLst>
                                    <p:cond delay="0"/>
                                  </p:stCondLst>
                                  <p:childTnLst>
                                    <p:set>
                                      <p:cBhvr>
                                        <p:cTn id="170" dur="1" fill="hold">
                                          <p:stCondLst>
                                            <p:cond delay="0"/>
                                          </p:stCondLst>
                                        </p:cTn>
                                        <p:tgtEl>
                                          <p:spTgt spid="15">
                                            <p:txEl>
                                              <p:pRg st="7" end="7"/>
                                            </p:txEl>
                                          </p:spTgt>
                                        </p:tgtEl>
                                        <p:attrNameLst>
                                          <p:attrName>style.visibility</p:attrName>
                                        </p:attrNameLst>
                                      </p:cBhvr>
                                      <p:to>
                                        <p:strVal val="visible"/>
                                      </p:to>
                                    </p:set>
                                    <p:animEffect transition="in" filter="fade">
                                      <p:cBhvr>
                                        <p:cTn id="171" dur="1000"/>
                                        <p:tgtEl>
                                          <p:spTgt spid="15">
                                            <p:txEl>
                                              <p:pRg st="7" end="7"/>
                                            </p:txEl>
                                          </p:spTgt>
                                        </p:tgtEl>
                                      </p:cBhvr>
                                    </p:animEffect>
                                    <p:anim calcmode="lin" valueType="num">
                                      <p:cBhvr>
                                        <p:cTn id="172" dur="1000" fill="hold"/>
                                        <p:tgtEl>
                                          <p:spTgt spid="15">
                                            <p:txEl>
                                              <p:pRg st="7" end="7"/>
                                            </p:txEl>
                                          </p:spTgt>
                                        </p:tgtEl>
                                        <p:attrNameLst>
                                          <p:attrName>ppt_x</p:attrName>
                                        </p:attrNameLst>
                                      </p:cBhvr>
                                      <p:tavLst>
                                        <p:tav tm="0">
                                          <p:val>
                                            <p:strVal val="#ppt_x"/>
                                          </p:val>
                                        </p:tav>
                                        <p:tav tm="100000">
                                          <p:val>
                                            <p:strVal val="#ppt_x"/>
                                          </p:val>
                                        </p:tav>
                                      </p:tavLst>
                                    </p:anim>
                                    <p:anim calcmode="lin" valueType="num">
                                      <p:cBhvr>
                                        <p:cTn id="173" dur="1000" fill="hold"/>
                                        <p:tgtEl>
                                          <p:spTgt spid="15">
                                            <p:txEl>
                                              <p:pRg st="7" end="7"/>
                                            </p:txEl>
                                          </p:spTgt>
                                        </p:tgtEl>
                                        <p:attrNameLst>
                                          <p:attrName>ppt_y</p:attrName>
                                        </p:attrNameLst>
                                      </p:cBhvr>
                                      <p:tavLst>
                                        <p:tav tm="0">
                                          <p:val>
                                            <p:strVal val="#ppt_y+.1"/>
                                          </p:val>
                                        </p:tav>
                                        <p:tav tm="100000">
                                          <p:val>
                                            <p:strVal val="#ppt_y"/>
                                          </p:val>
                                        </p:tav>
                                      </p:tavLst>
                                    </p:anim>
                                  </p:childTnLst>
                                </p:cTn>
                              </p:par>
                              <p:par>
                                <p:cTn id="174" presetID="42" presetClass="entr" presetSubtype="0" fill="hold" nodeType="withEffect">
                                  <p:stCondLst>
                                    <p:cond delay="0"/>
                                  </p:stCondLst>
                                  <p:childTnLst>
                                    <p:set>
                                      <p:cBhvr>
                                        <p:cTn id="175" dur="1" fill="hold">
                                          <p:stCondLst>
                                            <p:cond delay="0"/>
                                          </p:stCondLst>
                                        </p:cTn>
                                        <p:tgtEl>
                                          <p:spTgt spid="15">
                                            <p:txEl>
                                              <p:pRg st="8" end="8"/>
                                            </p:txEl>
                                          </p:spTgt>
                                        </p:tgtEl>
                                        <p:attrNameLst>
                                          <p:attrName>style.visibility</p:attrName>
                                        </p:attrNameLst>
                                      </p:cBhvr>
                                      <p:to>
                                        <p:strVal val="visible"/>
                                      </p:to>
                                    </p:set>
                                    <p:animEffect transition="in" filter="fade">
                                      <p:cBhvr>
                                        <p:cTn id="176" dur="1000"/>
                                        <p:tgtEl>
                                          <p:spTgt spid="15">
                                            <p:txEl>
                                              <p:pRg st="8" end="8"/>
                                            </p:txEl>
                                          </p:spTgt>
                                        </p:tgtEl>
                                      </p:cBhvr>
                                    </p:animEffect>
                                    <p:anim calcmode="lin" valueType="num">
                                      <p:cBhvr>
                                        <p:cTn id="177" dur="1000" fill="hold"/>
                                        <p:tgtEl>
                                          <p:spTgt spid="15">
                                            <p:txEl>
                                              <p:pRg st="8" end="8"/>
                                            </p:txEl>
                                          </p:spTgt>
                                        </p:tgtEl>
                                        <p:attrNameLst>
                                          <p:attrName>ppt_x</p:attrName>
                                        </p:attrNameLst>
                                      </p:cBhvr>
                                      <p:tavLst>
                                        <p:tav tm="0">
                                          <p:val>
                                            <p:strVal val="#ppt_x"/>
                                          </p:val>
                                        </p:tav>
                                        <p:tav tm="100000">
                                          <p:val>
                                            <p:strVal val="#ppt_x"/>
                                          </p:val>
                                        </p:tav>
                                      </p:tavLst>
                                    </p:anim>
                                    <p:anim calcmode="lin" valueType="num">
                                      <p:cBhvr>
                                        <p:cTn id="178" dur="1000" fill="hold"/>
                                        <p:tgtEl>
                                          <p:spTgt spid="15">
                                            <p:txEl>
                                              <p:pRg st="8" end="8"/>
                                            </p:txEl>
                                          </p:spTgt>
                                        </p:tgtEl>
                                        <p:attrNameLst>
                                          <p:attrName>ppt_y</p:attrName>
                                        </p:attrNameLst>
                                      </p:cBhvr>
                                      <p:tavLst>
                                        <p:tav tm="0">
                                          <p:val>
                                            <p:strVal val="#ppt_y+.1"/>
                                          </p:val>
                                        </p:tav>
                                        <p:tav tm="100000">
                                          <p:val>
                                            <p:strVal val="#ppt_y"/>
                                          </p:val>
                                        </p:tav>
                                      </p:tavLst>
                                    </p:anim>
                                  </p:childTnLst>
                                </p:cTn>
                              </p:par>
                              <p:par>
                                <p:cTn id="179" presetID="42" presetClass="entr" presetSubtype="0" fill="hold" nodeType="withEffect">
                                  <p:stCondLst>
                                    <p:cond delay="0"/>
                                  </p:stCondLst>
                                  <p:childTnLst>
                                    <p:set>
                                      <p:cBhvr>
                                        <p:cTn id="180" dur="1" fill="hold">
                                          <p:stCondLst>
                                            <p:cond delay="0"/>
                                          </p:stCondLst>
                                        </p:cTn>
                                        <p:tgtEl>
                                          <p:spTgt spid="15">
                                            <p:txEl>
                                              <p:pRg st="9" end="9"/>
                                            </p:txEl>
                                          </p:spTgt>
                                        </p:tgtEl>
                                        <p:attrNameLst>
                                          <p:attrName>style.visibility</p:attrName>
                                        </p:attrNameLst>
                                      </p:cBhvr>
                                      <p:to>
                                        <p:strVal val="visible"/>
                                      </p:to>
                                    </p:set>
                                    <p:animEffect transition="in" filter="fade">
                                      <p:cBhvr>
                                        <p:cTn id="181" dur="1000"/>
                                        <p:tgtEl>
                                          <p:spTgt spid="15">
                                            <p:txEl>
                                              <p:pRg st="9" end="9"/>
                                            </p:txEl>
                                          </p:spTgt>
                                        </p:tgtEl>
                                      </p:cBhvr>
                                    </p:animEffect>
                                    <p:anim calcmode="lin" valueType="num">
                                      <p:cBhvr>
                                        <p:cTn id="182" dur="1000" fill="hold"/>
                                        <p:tgtEl>
                                          <p:spTgt spid="15">
                                            <p:txEl>
                                              <p:pRg st="9" end="9"/>
                                            </p:txEl>
                                          </p:spTgt>
                                        </p:tgtEl>
                                        <p:attrNameLst>
                                          <p:attrName>ppt_x</p:attrName>
                                        </p:attrNameLst>
                                      </p:cBhvr>
                                      <p:tavLst>
                                        <p:tav tm="0">
                                          <p:val>
                                            <p:strVal val="#ppt_x"/>
                                          </p:val>
                                        </p:tav>
                                        <p:tav tm="100000">
                                          <p:val>
                                            <p:strVal val="#ppt_x"/>
                                          </p:val>
                                        </p:tav>
                                      </p:tavLst>
                                    </p:anim>
                                    <p:anim calcmode="lin" valueType="num">
                                      <p:cBhvr>
                                        <p:cTn id="183" dur="1000" fill="hold"/>
                                        <p:tgtEl>
                                          <p:spTgt spid="15">
                                            <p:txEl>
                                              <p:pRg st="9" end="9"/>
                                            </p:txEl>
                                          </p:spTgt>
                                        </p:tgtEl>
                                        <p:attrNameLst>
                                          <p:attrName>ppt_y</p:attrName>
                                        </p:attrNameLst>
                                      </p:cBhvr>
                                      <p:tavLst>
                                        <p:tav tm="0">
                                          <p:val>
                                            <p:strVal val="#ppt_y+.1"/>
                                          </p:val>
                                        </p:tav>
                                        <p:tav tm="100000">
                                          <p:val>
                                            <p:strVal val="#ppt_y"/>
                                          </p:val>
                                        </p:tav>
                                      </p:tavLst>
                                    </p:anim>
                                  </p:childTnLst>
                                </p:cTn>
                              </p:par>
                              <p:par>
                                <p:cTn id="184" presetID="42" presetClass="entr" presetSubtype="0" fill="hold" nodeType="withEffect">
                                  <p:stCondLst>
                                    <p:cond delay="0"/>
                                  </p:stCondLst>
                                  <p:childTnLst>
                                    <p:set>
                                      <p:cBhvr>
                                        <p:cTn id="185" dur="1" fill="hold">
                                          <p:stCondLst>
                                            <p:cond delay="0"/>
                                          </p:stCondLst>
                                        </p:cTn>
                                        <p:tgtEl>
                                          <p:spTgt spid="15">
                                            <p:txEl>
                                              <p:pRg st="10" end="10"/>
                                            </p:txEl>
                                          </p:spTgt>
                                        </p:tgtEl>
                                        <p:attrNameLst>
                                          <p:attrName>style.visibility</p:attrName>
                                        </p:attrNameLst>
                                      </p:cBhvr>
                                      <p:to>
                                        <p:strVal val="visible"/>
                                      </p:to>
                                    </p:set>
                                    <p:animEffect transition="in" filter="fade">
                                      <p:cBhvr>
                                        <p:cTn id="186" dur="1000"/>
                                        <p:tgtEl>
                                          <p:spTgt spid="15">
                                            <p:txEl>
                                              <p:pRg st="10" end="10"/>
                                            </p:txEl>
                                          </p:spTgt>
                                        </p:tgtEl>
                                      </p:cBhvr>
                                    </p:animEffect>
                                    <p:anim calcmode="lin" valueType="num">
                                      <p:cBhvr>
                                        <p:cTn id="187" dur="1000" fill="hold"/>
                                        <p:tgtEl>
                                          <p:spTgt spid="15">
                                            <p:txEl>
                                              <p:pRg st="10" end="10"/>
                                            </p:txEl>
                                          </p:spTgt>
                                        </p:tgtEl>
                                        <p:attrNameLst>
                                          <p:attrName>ppt_x</p:attrName>
                                        </p:attrNameLst>
                                      </p:cBhvr>
                                      <p:tavLst>
                                        <p:tav tm="0">
                                          <p:val>
                                            <p:strVal val="#ppt_x"/>
                                          </p:val>
                                        </p:tav>
                                        <p:tav tm="100000">
                                          <p:val>
                                            <p:strVal val="#ppt_x"/>
                                          </p:val>
                                        </p:tav>
                                      </p:tavLst>
                                    </p:anim>
                                    <p:anim calcmode="lin" valueType="num">
                                      <p:cBhvr>
                                        <p:cTn id="188" dur="1000" fill="hold"/>
                                        <p:tgtEl>
                                          <p:spTgt spid="15">
                                            <p:txEl>
                                              <p:pRg st="10" end="10"/>
                                            </p:txEl>
                                          </p:spTgt>
                                        </p:tgtEl>
                                        <p:attrNameLst>
                                          <p:attrName>ppt_y</p:attrName>
                                        </p:attrNameLst>
                                      </p:cBhvr>
                                      <p:tavLst>
                                        <p:tav tm="0">
                                          <p:val>
                                            <p:strVal val="#ppt_y+.1"/>
                                          </p:val>
                                        </p:tav>
                                        <p:tav tm="100000">
                                          <p:val>
                                            <p:strVal val="#ppt_y"/>
                                          </p:val>
                                        </p:tav>
                                      </p:tavLst>
                                    </p:anim>
                                  </p:childTnLst>
                                </p:cTn>
                              </p:par>
                              <p:par>
                                <p:cTn id="189" presetID="42" presetClass="entr" presetSubtype="0" fill="hold" nodeType="withEffect">
                                  <p:stCondLst>
                                    <p:cond delay="0"/>
                                  </p:stCondLst>
                                  <p:childTnLst>
                                    <p:set>
                                      <p:cBhvr>
                                        <p:cTn id="190" dur="1" fill="hold">
                                          <p:stCondLst>
                                            <p:cond delay="0"/>
                                          </p:stCondLst>
                                        </p:cTn>
                                        <p:tgtEl>
                                          <p:spTgt spid="15">
                                            <p:txEl>
                                              <p:pRg st="11" end="11"/>
                                            </p:txEl>
                                          </p:spTgt>
                                        </p:tgtEl>
                                        <p:attrNameLst>
                                          <p:attrName>style.visibility</p:attrName>
                                        </p:attrNameLst>
                                      </p:cBhvr>
                                      <p:to>
                                        <p:strVal val="visible"/>
                                      </p:to>
                                    </p:set>
                                    <p:animEffect transition="in" filter="fade">
                                      <p:cBhvr>
                                        <p:cTn id="191" dur="1000"/>
                                        <p:tgtEl>
                                          <p:spTgt spid="15">
                                            <p:txEl>
                                              <p:pRg st="11" end="11"/>
                                            </p:txEl>
                                          </p:spTgt>
                                        </p:tgtEl>
                                      </p:cBhvr>
                                    </p:animEffect>
                                    <p:anim calcmode="lin" valueType="num">
                                      <p:cBhvr>
                                        <p:cTn id="192" dur="1000" fill="hold"/>
                                        <p:tgtEl>
                                          <p:spTgt spid="15">
                                            <p:txEl>
                                              <p:pRg st="11" end="11"/>
                                            </p:txEl>
                                          </p:spTgt>
                                        </p:tgtEl>
                                        <p:attrNameLst>
                                          <p:attrName>ppt_x</p:attrName>
                                        </p:attrNameLst>
                                      </p:cBhvr>
                                      <p:tavLst>
                                        <p:tav tm="0">
                                          <p:val>
                                            <p:strVal val="#ppt_x"/>
                                          </p:val>
                                        </p:tav>
                                        <p:tav tm="100000">
                                          <p:val>
                                            <p:strVal val="#ppt_x"/>
                                          </p:val>
                                        </p:tav>
                                      </p:tavLst>
                                    </p:anim>
                                    <p:anim calcmode="lin" valueType="num">
                                      <p:cBhvr>
                                        <p:cTn id="193" dur="1000" fill="hold"/>
                                        <p:tgtEl>
                                          <p:spTgt spid="15">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194" fill="hold">
                      <p:stCondLst>
                        <p:cond delay="indefinite"/>
                      </p:stCondLst>
                      <p:childTnLst>
                        <p:par>
                          <p:cTn id="195" fill="hold">
                            <p:stCondLst>
                              <p:cond delay="0"/>
                            </p:stCondLst>
                            <p:childTnLst>
                              <p:par>
                                <p:cTn id="196" presetID="21" presetClass="entr" presetSubtype="1" fill="hold" nodeType="clickEffect">
                                  <p:stCondLst>
                                    <p:cond delay="0"/>
                                  </p:stCondLst>
                                  <p:childTnLst>
                                    <p:set>
                                      <p:cBhvr>
                                        <p:cTn id="197" dur="1" fill="hold">
                                          <p:stCondLst>
                                            <p:cond delay="0"/>
                                          </p:stCondLst>
                                        </p:cTn>
                                        <p:tgtEl>
                                          <p:spTgt spid="15">
                                            <p:txEl>
                                              <p:pRg st="13" end="13"/>
                                            </p:txEl>
                                          </p:spTgt>
                                        </p:tgtEl>
                                        <p:attrNameLst>
                                          <p:attrName>style.visibility</p:attrName>
                                        </p:attrNameLst>
                                      </p:cBhvr>
                                      <p:to>
                                        <p:strVal val="visible"/>
                                      </p:to>
                                    </p:set>
                                    <p:animEffect transition="in" filter="wheel(1)">
                                      <p:cBhvr>
                                        <p:cTn id="198" dur="2000"/>
                                        <p:tgtEl>
                                          <p:spTgt spid="15">
                                            <p:txEl>
                                              <p:pRg st="13" end="13"/>
                                            </p:txEl>
                                          </p:spTgt>
                                        </p:tgtEl>
                                      </p:cBhvr>
                                    </p:animEffect>
                                  </p:childTnLst>
                                </p:cTn>
                              </p:par>
                              <p:par>
                                <p:cTn id="199" presetID="42" presetClass="entr" presetSubtype="0" fill="hold" nodeType="withEffect">
                                  <p:stCondLst>
                                    <p:cond delay="0"/>
                                  </p:stCondLst>
                                  <p:childTnLst>
                                    <p:set>
                                      <p:cBhvr>
                                        <p:cTn id="200" dur="1" fill="hold">
                                          <p:stCondLst>
                                            <p:cond delay="0"/>
                                          </p:stCondLst>
                                        </p:cTn>
                                        <p:tgtEl>
                                          <p:spTgt spid="19"/>
                                        </p:tgtEl>
                                        <p:attrNameLst>
                                          <p:attrName>style.visibility</p:attrName>
                                        </p:attrNameLst>
                                      </p:cBhvr>
                                      <p:to>
                                        <p:strVal val="visible"/>
                                      </p:to>
                                    </p:set>
                                    <p:animEffect transition="in" filter="fade">
                                      <p:cBhvr>
                                        <p:cTn id="201" dur="1000"/>
                                        <p:tgtEl>
                                          <p:spTgt spid="19"/>
                                        </p:tgtEl>
                                      </p:cBhvr>
                                    </p:animEffect>
                                    <p:anim calcmode="lin" valueType="num">
                                      <p:cBhvr>
                                        <p:cTn id="202" dur="1000" fill="hold"/>
                                        <p:tgtEl>
                                          <p:spTgt spid="19"/>
                                        </p:tgtEl>
                                        <p:attrNameLst>
                                          <p:attrName>ppt_x</p:attrName>
                                        </p:attrNameLst>
                                      </p:cBhvr>
                                      <p:tavLst>
                                        <p:tav tm="0">
                                          <p:val>
                                            <p:strVal val="#ppt_x"/>
                                          </p:val>
                                        </p:tav>
                                        <p:tav tm="100000">
                                          <p:val>
                                            <p:strVal val="#ppt_x"/>
                                          </p:val>
                                        </p:tav>
                                      </p:tavLst>
                                    </p:anim>
                                    <p:anim calcmode="lin" valueType="num">
                                      <p:cBhvr>
                                        <p:cTn id="203"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p:cTn id="204" fill="hold" display="0">
                  <p:stCondLst>
                    <p:cond delay="indefinite"/>
                  </p:stCondLst>
                </p:cTn>
                <p:tgtEl>
                  <p:spTgt spid="3"/>
                </p:tgtEl>
              </p:cMediaNode>
            </p:video>
            <p:seq concurrent="1" nextAc="seek">
              <p:cTn id="205" restart="whenNotActive" fill="hold" evtFilter="cancelBubble" nodeType="interactiveSeq">
                <p:stCondLst>
                  <p:cond evt="onClick" delay="0">
                    <p:tgtEl>
                      <p:spTgt spid="3"/>
                    </p:tgtEl>
                  </p:cond>
                </p:stCondLst>
                <p:endSync evt="end" delay="0">
                  <p:rtn val="all"/>
                </p:endSync>
                <p:childTnLst>
                  <p:par>
                    <p:cTn id="206" fill="hold">
                      <p:stCondLst>
                        <p:cond delay="0"/>
                      </p:stCondLst>
                      <p:childTnLst>
                        <p:par>
                          <p:cTn id="207" fill="hold">
                            <p:stCondLst>
                              <p:cond delay="0"/>
                            </p:stCondLst>
                            <p:childTnLst>
                              <p:par>
                                <p:cTn id="208" presetID="2" presetClass="mediacall" presetSubtype="0" fill="hold" nodeType="withEffect">
                                  <p:stCondLst>
                                    <p:cond delay="0"/>
                                  </p:stCondLst>
                                  <p:childTnLst>
                                    <p:cmd type="call" cmd="togglePause">
                                      <p:cBhvr>
                                        <p:cTn id="209"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111111"/>
        </a:solidFill>
        <a:effectLst/>
      </p:bgPr>
    </p:bg>
    <p:spTree>
      <p:nvGrpSpPr>
        <p:cNvPr id="1" name=""/>
        <p:cNvGrpSpPr/>
        <p:nvPr/>
      </p:nvGrpSpPr>
      <p:grpSpPr>
        <a:xfrm>
          <a:off x="0" y="0"/>
          <a:ext cx="1" cy="1"/>
          <a:chOff x="0" y="0"/>
          <a:chExt cx="1" cy="1"/>
        </a:xfrm>
      </p:grpSpPr>
      <p:sp>
        <p:nvSpPr>
          <p:cNvPr id="2" name="TextBox 2"/>
          <p:cNvSpPr txBox="1"/>
          <p:nvPr/>
        </p:nvSpPr>
        <p:spPr>
          <a:xfrm>
            <a:off x="966814" y="1299688"/>
            <a:ext cx="16363568" cy="7680821"/>
          </a:xfrm>
          <a:prstGeom prst="rect">
            <a:avLst/>
          </a:prstGeom>
        </p:spPr>
        <p:txBody>
          <a:bodyPr wrap="square" lIns="0" tIns="0" rIns="0" bIns="0" rtlCol="0" anchor="t">
            <a:spAutoFit/>
          </a:bodyPr>
          <a:lstStyle/>
          <a:p>
            <a:pPr algn="ctr">
              <a:lnSpc>
                <a:spcPts val="4199"/>
              </a:lnSpc>
              <a:spcBef>
                <a:spcPct val="0"/>
              </a:spcBef>
            </a:pPr>
            <a:r>
              <a:rPr lang="en-US" sz="4000" b="1" dirty="0">
                <a:solidFill>
                  <a:srgbClr val="FFFFFF"/>
                </a:solidFill>
                <a:latin typeface="Arial Bold"/>
                <a:ea typeface="Arial Bold"/>
                <a:cs typeface="Arial Bold"/>
                <a:sym typeface="Arial Bold"/>
              </a:rPr>
              <a:t>Why Human Oversight Is Critical in AI Title Searches</a:t>
            </a:r>
          </a:p>
          <a:p>
            <a:pPr algn="l">
              <a:lnSpc>
                <a:spcPts val="3499"/>
              </a:lnSpc>
            </a:pPr>
            <a:endParaRPr lang="en-US" sz="2999" b="1" dirty="0">
              <a:solidFill>
                <a:srgbClr val="FFFFFF"/>
              </a:solidFill>
              <a:latin typeface="Arial Bold"/>
              <a:ea typeface="Arial Bold"/>
              <a:cs typeface="Arial Bold"/>
              <a:sym typeface="Arial Bold"/>
            </a:endParaRPr>
          </a:p>
          <a:p>
            <a:pPr marL="539115" lvl="1" indent="-269875">
              <a:lnSpc>
                <a:spcPts val="3499"/>
              </a:lnSpc>
              <a:buFont typeface="Arial"/>
              <a:buChar char="•"/>
            </a:pPr>
            <a:r>
              <a:rPr lang="en-US" sz="2450" b="1" dirty="0">
                <a:solidFill>
                  <a:srgbClr val="FF0000"/>
                </a:solidFill>
                <a:latin typeface="Arial"/>
                <a:ea typeface="Arial"/>
                <a:cs typeface="Arial"/>
                <a:sym typeface="Arial"/>
              </a:rPr>
              <a:t>AI can miss things humans won’t:</a:t>
            </a:r>
            <a:r>
              <a:rPr lang="en-US" sz="2450" b="1" dirty="0">
                <a:solidFill>
                  <a:srgbClr val="FFFFFF"/>
                </a:solidFill>
                <a:latin typeface="Arial"/>
                <a:ea typeface="Arial"/>
                <a:cs typeface="Arial"/>
                <a:sym typeface="Arial"/>
              </a:rPr>
              <a:t> </a:t>
            </a:r>
            <a:r>
              <a:rPr lang="en-US" sz="2450" dirty="0">
                <a:solidFill>
                  <a:srgbClr val="FFFFFF"/>
                </a:solidFill>
                <a:latin typeface="Arial"/>
                <a:ea typeface="Arial"/>
                <a:cs typeface="Arial"/>
                <a:sym typeface="Arial"/>
              </a:rPr>
              <a:t>Title work is full of quirks odd recordings, name variations, unreleased liens that AI may overlook or misunderstand, so a human review is critical to catch issues before they become problems.</a:t>
            </a:r>
            <a:endParaRPr lang="en-US" sz="2450" dirty="0">
              <a:solidFill>
                <a:srgbClr val="FFFFFF"/>
              </a:solidFill>
              <a:latin typeface="Arial"/>
              <a:ea typeface="Arial"/>
              <a:cs typeface="Arial"/>
            </a:endParaRPr>
          </a:p>
          <a:p>
            <a:pPr marL="539115" lvl="1" indent="-269875">
              <a:lnSpc>
                <a:spcPts val="3499"/>
              </a:lnSpc>
              <a:buFont typeface="Arial"/>
              <a:buChar char="•"/>
            </a:pPr>
            <a:r>
              <a:rPr lang="en-US" sz="2450" b="1" dirty="0">
                <a:solidFill>
                  <a:srgbClr val="FF0000"/>
                </a:solidFill>
                <a:latin typeface="Arial"/>
                <a:ea typeface="Arial"/>
                <a:cs typeface="Arial"/>
                <a:sym typeface="Arial"/>
              </a:rPr>
              <a:t>Someone must own the decision: </a:t>
            </a:r>
            <a:r>
              <a:rPr lang="en-US" sz="2450" dirty="0">
                <a:solidFill>
                  <a:srgbClr val="FFFFFF"/>
                </a:solidFill>
                <a:latin typeface="Arial"/>
                <a:ea typeface="Arial"/>
                <a:cs typeface="Arial"/>
                <a:sym typeface="Arial"/>
              </a:rPr>
              <a:t>AI doesn’t carry liability. A Title Agent does. Having a human in the loop ensures there’s clear responsibility and professional judgment behind every title search.</a:t>
            </a:r>
            <a:endParaRPr lang="en-US" sz="2450" dirty="0">
              <a:solidFill>
                <a:srgbClr val="FFFFFF"/>
              </a:solidFill>
              <a:latin typeface="Arial"/>
              <a:ea typeface="Arial"/>
              <a:cs typeface="Arial"/>
            </a:endParaRPr>
          </a:p>
          <a:p>
            <a:pPr marL="539115" lvl="1" indent="-269875">
              <a:lnSpc>
                <a:spcPts val="3499"/>
              </a:lnSpc>
              <a:buFont typeface="Arial"/>
              <a:buChar char="•"/>
            </a:pPr>
            <a:r>
              <a:rPr lang="en-US" sz="2450" b="1" dirty="0">
                <a:solidFill>
                  <a:srgbClr val="FF0000"/>
                </a:solidFill>
                <a:latin typeface="Arial"/>
                <a:ea typeface="Arial"/>
                <a:cs typeface="Arial"/>
                <a:sym typeface="Arial"/>
              </a:rPr>
              <a:t>Edge cases still need real judgment:</a:t>
            </a:r>
            <a:r>
              <a:rPr lang="en-US" sz="2450" b="1" dirty="0">
                <a:solidFill>
                  <a:srgbClr val="FFFFFF"/>
                </a:solidFill>
                <a:latin typeface="Arial"/>
                <a:ea typeface="Arial"/>
                <a:cs typeface="Arial"/>
                <a:sym typeface="Arial"/>
              </a:rPr>
              <a:t> </a:t>
            </a:r>
            <a:r>
              <a:rPr lang="en-US" sz="2450" dirty="0">
                <a:solidFill>
                  <a:srgbClr val="FFFFFF"/>
                </a:solidFill>
                <a:latin typeface="Arial"/>
                <a:ea typeface="Arial"/>
                <a:cs typeface="Arial"/>
                <a:sym typeface="Arial"/>
              </a:rPr>
              <a:t>When something doesn’t look quite right, a person can pause, investigate, and apply context in a way AI can’t.</a:t>
            </a:r>
            <a:endParaRPr lang="en-US" sz="2450" dirty="0">
              <a:solidFill>
                <a:srgbClr val="FFFFFF"/>
              </a:solidFill>
              <a:latin typeface="Arial"/>
              <a:ea typeface="Arial"/>
              <a:cs typeface="Arial"/>
            </a:endParaRPr>
          </a:p>
          <a:p>
            <a:pPr marL="539115" lvl="1" indent="-269875">
              <a:lnSpc>
                <a:spcPts val="3499"/>
              </a:lnSpc>
              <a:buFont typeface="Arial"/>
              <a:buChar char="•"/>
            </a:pPr>
            <a:r>
              <a:rPr lang="en-US" sz="2450" b="1" dirty="0">
                <a:solidFill>
                  <a:srgbClr val="FF0000"/>
                </a:solidFill>
                <a:latin typeface="Arial"/>
                <a:ea typeface="Arial"/>
                <a:cs typeface="Arial"/>
                <a:sym typeface="Arial"/>
              </a:rPr>
              <a:t>Title Agents must manage the AI vendors</a:t>
            </a:r>
            <a:r>
              <a:rPr lang="en-US" sz="2800" b="1" dirty="0">
                <a:solidFill>
                  <a:srgbClr val="FF0000"/>
                </a:solidFill>
                <a:latin typeface="Arial"/>
                <a:ea typeface="Arial"/>
                <a:cs typeface="Arial"/>
                <a:sym typeface="Arial"/>
              </a:rPr>
              <a:t>:</a:t>
            </a:r>
            <a:r>
              <a:rPr lang="en-US" sz="2800" b="1" dirty="0">
                <a:solidFill>
                  <a:srgbClr val="FFFFFF"/>
                </a:solidFill>
                <a:latin typeface="Arial"/>
                <a:ea typeface="Arial"/>
                <a:cs typeface="Arial"/>
                <a:sym typeface="Arial"/>
              </a:rPr>
              <a:t> </a:t>
            </a:r>
            <a:r>
              <a:rPr lang="en-US" sz="2800" dirty="0">
                <a:solidFill>
                  <a:srgbClr val="FFFFFF"/>
                </a:solidFill>
                <a:latin typeface="Arial"/>
                <a:ea typeface="Arial"/>
                <a:cs typeface="Arial"/>
                <a:sym typeface="Arial"/>
              </a:rPr>
              <a:t>It should be the Title Agents’ responsibility </a:t>
            </a:r>
            <a:r>
              <a:rPr lang="en-US" sz="2450" dirty="0">
                <a:solidFill>
                  <a:srgbClr val="FFFFFF"/>
                </a:solidFill>
                <a:latin typeface="Arial"/>
                <a:ea typeface="Arial"/>
                <a:cs typeface="Arial"/>
                <a:sym typeface="Arial"/>
              </a:rPr>
              <a:t>to vet, approve, and monitor any AI title search vendor to make sure the tools, data sources, and results meet title industry standards.</a:t>
            </a:r>
            <a:endParaRPr lang="en-US" sz="2450" dirty="0">
              <a:solidFill>
                <a:srgbClr val="FFFFFF"/>
              </a:solidFill>
              <a:latin typeface="Arial"/>
              <a:ea typeface="Arial"/>
              <a:cs typeface="Arial"/>
            </a:endParaRPr>
          </a:p>
          <a:p>
            <a:pPr marL="539115" lvl="1" indent="-269875">
              <a:lnSpc>
                <a:spcPts val="3499"/>
              </a:lnSpc>
              <a:buFont typeface="Arial"/>
              <a:buChar char="•"/>
            </a:pPr>
            <a:r>
              <a:rPr lang="en-US" sz="2450" b="1" dirty="0">
                <a:solidFill>
                  <a:srgbClr val="FF0000"/>
                </a:solidFill>
                <a:latin typeface="Arial"/>
                <a:ea typeface="Arial"/>
                <a:cs typeface="Arial"/>
                <a:sym typeface="Arial"/>
              </a:rPr>
              <a:t>Trust and compliance depend on people:</a:t>
            </a:r>
            <a:r>
              <a:rPr lang="en-US" sz="2450" b="1" dirty="0">
                <a:solidFill>
                  <a:srgbClr val="FFFFFF"/>
                </a:solidFill>
                <a:latin typeface="Arial"/>
                <a:ea typeface="Arial"/>
                <a:cs typeface="Arial"/>
                <a:sym typeface="Arial"/>
              </a:rPr>
              <a:t> </a:t>
            </a:r>
            <a:r>
              <a:rPr lang="en-US" sz="2450" dirty="0">
                <a:solidFill>
                  <a:srgbClr val="FFFFFF"/>
                </a:solidFill>
                <a:latin typeface="Arial"/>
                <a:ea typeface="Arial"/>
                <a:cs typeface="Arial"/>
                <a:sym typeface="Arial"/>
              </a:rPr>
              <a:t>Clients, underwriters, and regulators expect humans, not software alone to stand behind the work, making AI a support tool rather than the final authority.</a:t>
            </a:r>
            <a:endParaRPr lang="en-US" sz="2450" dirty="0">
              <a:solidFill>
                <a:srgbClr val="FFFFFF"/>
              </a:solidFill>
              <a:latin typeface="Arial"/>
              <a:ea typeface="Arial"/>
              <a:cs typeface="Arial"/>
            </a:endParaRPr>
          </a:p>
          <a:p>
            <a:pPr marL="539749" lvl="1" indent="-269875">
              <a:lnSpc>
                <a:spcPts val="3499"/>
              </a:lnSpc>
              <a:buFont typeface="Arial"/>
              <a:buChar char="•"/>
            </a:pPr>
            <a:endParaRPr lang="en-US" sz="2499" dirty="0">
              <a:solidFill>
                <a:srgbClr val="FFFFFF"/>
              </a:solidFill>
              <a:latin typeface="Arial"/>
              <a:ea typeface="Arial"/>
              <a:cs typeface="Arial"/>
              <a:sym typeface="Arial"/>
            </a:endParaRPr>
          </a:p>
          <a:p>
            <a:pPr marL="269240" lvl="1" algn="ctr">
              <a:lnSpc>
                <a:spcPts val="3499"/>
              </a:lnSpc>
            </a:pPr>
            <a:r>
              <a:rPr lang="en-US" sz="3200" b="1" dirty="0">
                <a:solidFill>
                  <a:srgbClr val="FF0000"/>
                </a:solidFill>
                <a:latin typeface="Arial"/>
                <a:ea typeface="Arial"/>
                <a:cs typeface="Arial"/>
                <a:sym typeface="Arial"/>
              </a:rPr>
              <a:t>"AI can accelerate innovation, but only human oversight can ensure its use remains </a:t>
            </a:r>
            <a:r>
              <a:rPr lang="en-US" sz="3200" b="1" i="1" dirty="0">
                <a:solidFill>
                  <a:schemeClr val="bg1"/>
                </a:solidFill>
                <a:latin typeface="Arial"/>
                <a:ea typeface="Arial"/>
                <a:cs typeface="Arial"/>
                <a:sym typeface="Arial"/>
              </a:rPr>
              <a:t>ethical</a:t>
            </a:r>
            <a:r>
              <a:rPr lang="en-US" sz="3200" b="1" dirty="0">
                <a:solidFill>
                  <a:srgbClr val="FF0000"/>
                </a:solidFill>
                <a:latin typeface="Arial"/>
                <a:ea typeface="Arial"/>
                <a:cs typeface="Arial"/>
                <a:sym typeface="Arial"/>
              </a:rPr>
              <a:t>, fair, and accountable."</a:t>
            </a:r>
            <a:endParaRPr lang="en-US" sz="3200" b="1" dirty="0">
              <a:solidFill>
                <a:srgbClr val="FF0000"/>
              </a:solidFill>
              <a:latin typeface="Arial"/>
              <a:ea typeface="Arial"/>
              <a:cs typeface="Arial"/>
            </a:endParaRPr>
          </a:p>
          <a:p>
            <a:pPr marL="539749" lvl="1" indent="-269875" algn="l">
              <a:lnSpc>
                <a:spcPts val="3499"/>
              </a:lnSpc>
              <a:buFont typeface="Arial"/>
              <a:buChar char="•"/>
            </a:pPr>
            <a:endParaRPr lang="en-US" sz="2499" dirty="0">
              <a:solidFill>
                <a:srgbClr val="FFFFFF"/>
              </a:solidFill>
              <a:latin typeface="Arial"/>
              <a:ea typeface="Arial"/>
              <a:cs typeface="Arial"/>
              <a:sym typeface="Arial"/>
            </a:endParaRPr>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3D9DD"/>
        </a:solidFill>
        <a:effectLst/>
      </p:bgPr>
    </p:bg>
    <p:spTree>
      <p:nvGrpSpPr>
        <p:cNvPr id="1" name="">
          <a:extLst>
            <a:ext uri="{FF2B5EF4-FFF2-40B4-BE49-F238E27FC236}">
              <a16:creationId xmlns:a16="http://schemas.microsoft.com/office/drawing/2014/main" id="{69D45FB4-7A13-8508-97F1-D0C9AF58548C}"/>
            </a:ext>
          </a:extLst>
        </p:cNvPr>
        <p:cNvGrpSpPr/>
        <p:nvPr/>
      </p:nvGrpSpPr>
      <p:grpSpPr>
        <a:xfrm>
          <a:off x="0" y="0"/>
          <a:ext cx="1" cy="1"/>
          <a:chOff x="0" y="0"/>
          <a:chExt cx="1" cy="1"/>
        </a:xfrm>
      </p:grpSpPr>
      <p:sp>
        <p:nvSpPr>
          <p:cNvPr id="2" name="TextBox 2">
            <a:extLst>
              <a:ext uri="{FF2B5EF4-FFF2-40B4-BE49-F238E27FC236}">
                <a16:creationId xmlns:a16="http://schemas.microsoft.com/office/drawing/2014/main" id="{2CF69C03-60EC-E21B-6958-2088404E2A31}"/>
              </a:ext>
            </a:extLst>
          </p:cNvPr>
          <p:cNvSpPr txBox="1"/>
          <p:nvPr/>
        </p:nvSpPr>
        <p:spPr>
          <a:xfrm>
            <a:off x="3047479" y="574674"/>
            <a:ext cx="12193042" cy="1373518"/>
          </a:xfrm>
          <a:prstGeom prst="rect">
            <a:avLst/>
          </a:prstGeom>
        </p:spPr>
        <p:txBody>
          <a:bodyPr lIns="0" tIns="0" rIns="0" bIns="0" rtlCol="0" anchor="t">
            <a:spAutoFit/>
          </a:bodyPr>
          <a:lstStyle/>
          <a:p>
            <a:pPr algn="ctr">
              <a:lnSpc>
                <a:spcPts val="5599"/>
              </a:lnSpc>
              <a:spcBef>
                <a:spcPct val="0"/>
              </a:spcBef>
            </a:pPr>
            <a:r>
              <a:rPr lang="en-US" sz="3999" b="1" dirty="0">
                <a:solidFill>
                  <a:srgbClr val="111111"/>
                </a:solidFill>
                <a:latin typeface="Arial Bold"/>
                <a:ea typeface="Arial Bold"/>
                <a:cs typeface="Arial Bold"/>
                <a:sym typeface="Arial Bold"/>
              </a:rPr>
              <a:t>Policy: Human Oversight and Accountability in AI-Assisted Title Searches</a:t>
            </a:r>
          </a:p>
        </p:txBody>
      </p:sp>
      <p:sp>
        <p:nvSpPr>
          <p:cNvPr id="3" name="TextBox 3">
            <a:extLst>
              <a:ext uri="{FF2B5EF4-FFF2-40B4-BE49-F238E27FC236}">
                <a16:creationId xmlns:a16="http://schemas.microsoft.com/office/drawing/2014/main" id="{BF443CEB-55F7-CEA4-3D2C-95638AAA6D92}"/>
              </a:ext>
            </a:extLst>
          </p:cNvPr>
          <p:cNvSpPr txBox="1"/>
          <p:nvPr/>
        </p:nvSpPr>
        <p:spPr>
          <a:xfrm>
            <a:off x="1028700" y="1327687"/>
            <a:ext cx="15252264" cy="9106339"/>
          </a:xfrm>
          <a:prstGeom prst="rect">
            <a:avLst/>
          </a:prstGeom>
        </p:spPr>
        <p:txBody>
          <a:bodyPr lIns="0" tIns="0" rIns="0" bIns="0" rtlCol="0" anchor="t">
            <a:spAutoFit/>
          </a:bodyPr>
          <a:lstStyle/>
          <a:p>
            <a:pPr algn="ctr">
              <a:lnSpc>
                <a:spcPts val="3499"/>
              </a:lnSpc>
            </a:pPr>
            <a:endParaRPr lang="en-US" sz="2499" b="1" dirty="0">
              <a:solidFill>
                <a:srgbClr val="090909"/>
              </a:solidFill>
              <a:latin typeface="Arial Bold"/>
              <a:ea typeface="Arial Bold"/>
              <a:cs typeface="Arial Bold"/>
              <a:sym typeface="Arial Bold"/>
            </a:endParaRPr>
          </a:p>
          <a:p>
            <a:pPr algn="ctr">
              <a:lnSpc>
                <a:spcPts val="3499"/>
              </a:lnSpc>
            </a:pPr>
            <a:endParaRPr lang="en-US" sz="2499" b="1" dirty="0">
              <a:solidFill>
                <a:srgbClr val="090909"/>
              </a:solidFill>
              <a:latin typeface="Arial Bold"/>
              <a:ea typeface="Arial Bold"/>
              <a:cs typeface="Arial Bold"/>
              <a:sym typeface="Arial Bold"/>
            </a:endParaRPr>
          </a:p>
          <a:p>
            <a:pPr marL="514350" lvl="0" indent="-514350" defTabSz="685800">
              <a:lnSpc>
                <a:spcPct val="90000"/>
              </a:lnSpc>
              <a:spcBef>
                <a:spcPct val="20000"/>
              </a:spcBef>
              <a:buFont typeface="Arial"/>
              <a:buChar char="•"/>
            </a:pPr>
            <a:r>
              <a:rPr lang="en-US" sz="2800" b="1" dirty="0">
                <a:solidFill>
                  <a:prstClr val="black"/>
                </a:solidFill>
              </a:rPr>
              <a:t>Mandatory Human Review Requirement: </a:t>
            </a:r>
            <a:r>
              <a:rPr lang="en-US" sz="2800" dirty="0">
                <a:solidFill>
                  <a:prstClr val="black"/>
                </a:solidFill>
              </a:rPr>
              <a:t>All title searches and examinations that utilize artificial intelligence or automated tools must be reviewed, validated, and approved by a licensed Title Agent. AI-generated results may not be relied upon as final authority due to the risk of missed recording anomalies, name variations, unreleased liens, or other title defects.</a:t>
            </a:r>
          </a:p>
          <a:p>
            <a:pPr marL="514350" lvl="0" indent="-514350" defTabSz="685800">
              <a:lnSpc>
                <a:spcPct val="90000"/>
              </a:lnSpc>
              <a:spcBef>
                <a:spcPct val="20000"/>
              </a:spcBef>
              <a:buFont typeface="Arial"/>
              <a:buChar char="•"/>
            </a:pPr>
            <a:r>
              <a:rPr lang="en-US" sz="2800" b="1" dirty="0">
                <a:solidFill>
                  <a:prstClr val="black"/>
                </a:solidFill>
              </a:rPr>
              <a:t>Clear Assignment of Professional Responsibility: </a:t>
            </a:r>
            <a:r>
              <a:rPr lang="en-US" sz="2800" dirty="0">
                <a:solidFill>
                  <a:prstClr val="black"/>
                </a:solidFill>
              </a:rPr>
              <a:t>A Title Agent shall retain full responsibility and liability for each title search and commitment issued, regardless of whether AI tools are used in the process. AI systems do not replace professional judgment and may not be treated as decision-makers.</a:t>
            </a:r>
          </a:p>
          <a:p>
            <a:pPr marL="514350" lvl="0" indent="-514350" defTabSz="685800">
              <a:lnSpc>
                <a:spcPct val="90000"/>
              </a:lnSpc>
              <a:spcBef>
                <a:spcPct val="20000"/>
              </a:spcBef>
              <a:buFont typeface="Arial"/>
              <a:buChar char="•"/>
            </a:pPr>
            <a:r>
              <a:rPr lang="en-US" sz="2800" b="1" dirty="0">
                <a:solidFill>
                  <a:prstClr val="black"/>
                </a:solidFill>
              </a:rPr>
              <a:t>Escalation and Review of Exceptions and Irregularities</a:t>
            </a:r>
            <a:r>
              <a:rPr lang="en-US" sz="2800" dirty="0">
                <a:solidFill>
                  <a:prstClr val="black"/>
                </a:solidFill>
              </a:rPr>
              <a:t>: Any irregularity, inconsistency, or uncertainty identified by AI tools or personnel must be escalated for human investigation and resolution. Title Agents are required to exercise independent judgment and conduct additional research when AI search results do not clearly conform to our Underwriting Guidelines.</a:t>
            </a:r>
          </a:p>
          <a:p>
            <a:pPr marL="514350" lvl="0" indent="-514350" defTabSz="685800">
              <a:lnSpc>
                <a:spcPct val="90000"/>
              </a:lnSpc>
              <a:spcBef>
                <a:spcPct val="20000"/>
              </a:spcBef>
              <a:buFont typeface="Arial"/>
              <a:buChar char="•"/>
            </a:pPr>
            <a:r>
              <a:rPr lang="en-US" sz="2800" b="1" dirty="0">
                <a:solidFill>
                  <a:prstClr val="black"/>
                </a:solidFill>
              </a:rPr>
              <a:t>AI Vendor Governance and Oversight: </a:t>
            </a:r>
            <a:r>
              <a:rPr lang="en-US" sz="2800" dirty="0">
                <a:solidFill>
                  <a:prstClr val="black"/>
                </a:solidFill>
              </a:rPr>
              <a:t>Title Agents must vet, approve, and periodically review any AI vendors or automated title search tools prior to use. Vendor reviews must assess data sources, methodology, security controls, accuracy rates, and compliance with title industry standards. Use of unapproved or unmonitored AI vendors is prohibited.</a:t>
            </a:r>
          </a:p>
          <a:p>
            <a:pPr marL="514350" lvl="0" indent="-514350" defTabSz="685800">
              <a:lnSpc>
                <a:spcPct val="90000"/>
              </a:lnSpc>
              <a:spcBef>
                <a:spcPct val="20000"/>
              </a:spcBef>
              <a:buFont typeface="Arial"/>
              <a:buChar char="•"/>
            </a:pPr>
            <a:r>
              <a:rPr lang="en-US" sz="2800" b="1" dirty="0">
                <a:solidFill>
                  <a:prstClr val="black"/>
                </a:solidFill>
              </a:rPr>
              <a:t>Human Accountability for Compliance and Trust: </a:t>
            </a:r>
            <a:r>
              <a:rPr lang="en-US" sz="2800" dirty="0">
                <a:solidFill>
                  <a:prstClr val="black"/>
                </a:solidFill>
              </a:rPr>
              <a:t>All title work must be conducted in a manner that ensures human accountability to clients, underwriters, and regulators. AI tools shall function solely as support mechanisms, and no title commitment, policy, or endorsement may be issued without human review and approval consistent with regulatory and underwriting requirements.</a:t>
            </a:r>
          </a:p>
          <a:p>
            <a:pPr marL="539749" lvl="1" indent="-269875" algn="l">
              <a:lnSpc>
                <a:spcPts val="3499"/>
              </a:lnSpc>
              <a:buFont typeface="Arial"/>
              <a:buChar char="•"/>
            </a:pPr>
            <a:endParaRPr lang="en-US" sz="2499" dirty="0">
              <a:solidFill>
                <a:srgbClr val="090909"/>
              </a:solidFill>
              <a:latin typeface="Arial"/>
              <a:ea typeface="Arial"/>
              <a:cs typeface="Arial"/>
              <a:sym typeface="Arial"/>
            </a:endParaRPr>
          </a:p>
        </p:txBody>
      </p:sp>
    </p:spTree>
    <p:extLst>
      <p:ext uri="{BB962C8B-B14F-4D97-AF65-F5344CB8AC3E}">
        <p14:creationId xmlns:p14="http://schemas.microsoft.com/office/powerpoint/2010/main" val="453405584"/>
      </p:ext>
    </p:extLst>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3D9DD"/>
        </a:solidFill>
        <a:effectLst/>
      </p:bgPr>
    </p:bg>
    <p:spTree>
      <p:nvGrpSpPr>
        <p:cNvPr id="1" name="">
          <a:extLst>
            <a:ext uri="{FF2B5EF4-FFF2-40B4-BE49-F238E27FC236}">
              <a16:creationId xmlns:a16="http://schemas.microsoft.com/office/drawing/2014/main" id="{099BC936-7919-1151-2E4A-A217E56C6A6D}"/>
            </a:ext>
          </a:extLst>
        </p:cNvPr>
        <p:cNvGrpSpPr/>
        <p:nvPr/>
      </p:nvGrpSpPr>
      <p:grpSpPr>
        <a:xfrm>
          <a:off x="0" y="0"/>
          <a:ext cx="1" cy="1"/>
          <a:chOff x="0" y="0"/>
          <a:chExt cx="1" cy="1"/>
        </a:xfrm>
      </p:grpSpPr>
      <p:sp>
        <p:nvSpPr>
          <p:cNvPr id="2" name="TextBox 2">
            <a:extLst>
              <a:ext uri="{FF2B5EF4-FFF2-40B4-BE49-F238E27FC236}">
                <a16:creationId xmlns:a16="http://schemas.microsoft.com/office/drawing/2014/main" id="{632595BD-EA2A-856E-0CB3-034D7138B2EB}"/>
              </a:ext>
            </a:extLst>
          </p:cNvPr>
          <p:cNvSpPr txBox="1"/>
          <p:nvPr/>
        </p:nvSpPr>
        <p:spPr>
          <a:xfrm>
            <a:off x="3047479" y="574674"/>
            <a:ext cx="12193042" cy="670055"/>
          </a:xfrm>
          <a:prstGeom prst="rect">
            <a:avLst/>
          </a:prstGeom>
        </p:spPr>
        <p:txBody>
          <a:bodyPr lIns="0" tIns="0" rIns="0" bIns="0" rtlCol="0" anchor="t">
            <a:spAutoFit/>
          </a:bodyPr>
          <a:lstStyle/>
          <a:p>
            <a:pPr algn="ctr">
              <a:lnSpc>
                <a:spcPts val="5599"/>
              </a:lnSpc>
              <a:spcBef>
                <a:spcPct val="0"/>
              </a:spcBef>
            </a:pPr>
            <a:r>
              <a:rPr lang="en-US" sz="4000" b="1" dirty="0"/>
              <a:t>Specific Steps for Agents</a:t>
            </a:r>
            <a:endParaRPr lang="en-US" sz="3999" b="1" dirty="0">
              <a:latin typeface="Arial Bold"/>
              <a:ea typeface="Arial Bold"/>
              <a:cs typeface="Arial Bold"/>
              <a:sym typeface="Arial Bold"/>
            </a:endParaRPr>
          </a:p>
        </p:txBody>
      </p:sp>
      <p:sp>
        <p:nvSpPr>
          <p:cNvPr id="3" name="TextBox 3">
            <a:extLst>
              <a:ext uri="{FF2B5EF4-FFF2-40B4-BE49-F238E27FC236}">
                <a16:creationId xmlns:a16="http://schemas.microsoft.com/office/drawing/2014/main" id="{94463562-55F2-45E5-56BF-704ECD26A0E0}"/>
              </a:ext>
            </a:extLst>
          </p:cNvPr>
          <p:cNvSpPr txBox="1"/>
          <p:nvPr/>
        </p:nvSpPr>
        <p:spPr>
          <a:xfrm>
            <a:off x="1066800" y="909701"/>
            <a:ext cx="15252264" cy="9378337"/>
          </a:xfrm>
          <a:prstGeom prst="rect">
            <a:avLst/>
          </a:prstGeom>
        </p:spPr>
        <p:txBody>
          <a:bodyPr lIns="0" tIns="0" rIns="0" bIns="0" rtlCol="0" anchor="t">
            <a:spAutoFit/>
          </a:bodyPr>
          <a:lstStyle/>
          <a:p>
            <a:pPr algn="ctr">
              <a:lnSpc>
                <a:spcPts val="3499"/>
              </a:lnSpc>
            </a:pPr>
            <a:endParaRPr lang="en-US" sz="2499" b="1" dirty="0">
              <a:solidFill>
                <a:srgbClr val="090909"/>
              </a:solidFill>
              <a:latin typeface="Arial Bold"/>
              <a:ea typeface="Arial Bold"/>
              <a:cs typeface="Arial Bold"/>
              <a:sym typeface="Arial Bold"/>
            </a:endParaRPr>
          </a:p>
          <a:p>
            <a:pPr algn="ctr">
              <a:lnSpc>
                <a:spcPts val="3499"/>
              </a:lnSpc>
            </a:pPr>
            <a:endParaRPr lang="en-US" sz="2499" b="1" dirty="0">
              <a:solidFill>
                <a:srgbClr val="090909"/>
              </a:solidFill>
              <a:latin typeface="Arial Bold"/>
              <a:ea typeface="Arial Bold"/>
              <a:cs typeface="Arial Bold"/>
              <a:sym typeface="Arial Bold"/>
            </a:endParaRPr>
          </a:p>
          <a:p>
            <a:pPr marL="514350" lvl="0" indent="-514350" defTabSz="685800">
              <a:lnSpc>
                <a:spcPct val="90000"/>
              </a:lnSpc>
              <a:spcBef>
                <a:spcPct val="20000"/>
              </a:spcBef>
              <a:buFont typeface="Arial"/>
              <a:buChar char="•"/>
            </a:pPr>
            <a:r>
              <a:rPr lang="en-US" sz="2800" b="1" dirty="0">
                <a:solidFill>
                  <a:prstClr val="black"/>
                </a:solidFill>
              </a:rPr>
              <a:t>Make sure to have Proper Guardrails in Place to Protect all Involved in the Transaction</a:t>
            </a:r>
          </a:p>
          <a:p>
            <a:pPr marL="514350" lvl="0" indent="-514350" defTabSz="685800">
              <a:lnSpc>
                <a:spcPct val="90000"/>
              </a:lnSpc>
              <a:spcBef>
                <a:spcPct val="20000"/>
              </a:spcBef>
              <a:buFont typeface="Arial"/>
              <a:buChar char="•"/>
            </a:pPr>
            <a:endParaRPr lang="en-US" sz="2800" b="1" dirty="0">
              <a:solidFill>
                <a:prstClr val="black"/>
              </a:solidFill>
            </a:endParaRPr>
          </a:p>
          <a:p>
            <a:pPr marL="514350" lvl="0" indent="-514350" defTabSz="685800">
              <a:lnSpc>
                <a:spcPct val="90000"/>
              </a:lnSpc>
              <a:spcBef>
                <a:spcPct val="20000"/>
              </a:spcBef>
              <a:buFont typeface="Arial"/>
              <a:buChar char="•"/>
            </a:pPr>
            <a:r>
              <a:rPr lang="en-US" sz="2800" b="1" dirty="0">
                <a:solidFill>
                  <a:prstClr val="black"/>
                </a:solidFill>
              </a:rPr>
              <a:t>Maintain Mandatory Human Review on Every File</a:t>
            </a:r>
          </a:p>
          <a:p>
            <a:pPr marL="514350" lvl="0" indent="-514350" defTabSz="685800">
              <a:lnSpc>
                <a:spcPct val="90000"/>
              </a:lnSpc>
              <a:spcBef>
                <a:spcPct val="20000"/>
              </a:spcBef>
              <a:buFont typeface="Arial"/>
              <a:buChar char="•"/>
            </a:pPr>
            <a:endParaRPr lang="en-US" sz="2800" b="1" dirty="0">
              <a:solidFill>
                <a:prstClr val="black"/>
              </a:solidFill>
            </a:endParaRPr>
          </a:p>
          <a:p>
            <a:pPr marL="514350" lvl="0" indent="-514350" defTabSz="685800">
              <a:lnSpc>
                <a:spcPct val="90000"/>
              </a:lnSpc>
              <a:spcBef>
                <a:spcPct val="20000"/>
              </a:spcBef>
              <a:buFont typeface="Arial"/>
              <a:buChar char="•"/>
            </a:pPr>
            <a:r>
              <a:rPr lang="en-US" sz="2800" b="1" dirty="0">
                <a:solidFill>
                  <a:prstClr val="black"/>
                </a:solidFill>
              </a:rPr>
              <a:t>Prevent Over Reliance on Automation</a:t>
            </a:r>
          </a:p>
          <a:p>
            <a:pPr marL="514350" lvl="0" indent="-514350" defTabSz="685800">
              <a:lnSpc>
                <a:spcPct val="90000"/>
              </a:lnSpc>
              <a:spcBef>
                <a:spcPct val="20000"/>
              </a:spcBef>
              <a:buFont typeface="Arial"/>
              <a:buChar char="•"/>
            </a:pPr>
            <a:endParaRPr lang="en-US" sz="2800" b="1" dirty="0">
              <a:solidFill>
                <a:prstClr val="black"/>
              </a:solidFill>
            </a:endParaRPr>
          </a:p>
          <a:p>
            <a:pPr marL="514350" lvl="0" indent="-514350" defTabSz="685800">
              <a:lnSpc>
                <a:spcPct val="90000"/>
              </a:lnSpc>
              <a:spcBef>
                <a:spcPct val="20000"/>
              </a:spcBef>
              <a:buFont typeface="Arial"/>
              <a:buChar char="•"/>
            </a:pPr>
            <a:r>
              <a:rPr lang="en-US" sz="2800" b="1" dirty="0">
                <a:solidFill>
                  <a:prstClr val="black"/>
                </a:solidFill>
              </a:rPr>
              <a:t>Escalate and Investigate AI “Edge Cases”</a:t>
            </a:r>
          </a:p>
          <a:p>
            <a:pPr marL="514350" lvl="0" indent="-514350" defTabSz="685800">
              <a:lnSpc>
                <a:spcPct val="90000"/>
              </a:lnSpc>
              <a:spcBef>
                <a:spcPct val="20000"/>
              </a:spcBef>
              <a:buFont typeface="Arial"/>
              <a:buChar char="•"/>
            </a:pPr>
            <a:endParaRPr lang="en-US" sz="2800" b="1" dirty="0">
              <a:solidFill>
                <a:prstClr val="black"/>
              </a:solidFill>
            </a:endParaRPr>
          </a:p>
          <a:p>
            <a:pPr marL="514350" lvl="0" indent="-514350" defTabSz="685800">
              <a:lnSpc>
                <a:spcPct val="90000"/>
              </a:lnSpc>
              <a:spcBef>
                <a:spcPct val="20000"/>
              </a:spcBef>
              <a:buFont typeface="Arial"/>
              <a:buChar char="•"/>
            </a:pPr>
            <a:r>
              <a:rPr lang="en-US" sz="2800" b="1" dirty="0">
                <a:solidFill>
                  <a:prstClr val="black"/>
                </a:solidFill>
              </a:rPr>
              <a:t>Align AI Use with Underwriting and Regulatory Requirements</a:t>
            </a:r>
          </a:p>
          <a:p>
            <a:pPr marL="514350" lvl="0" indent="-514350" defTabSz="685800">
              <a:lnSpc>
                <a:spcPct val="90000"/>
              </a:lnSpc>
              <a:spcBef>
                <a:spcPct val="20000"/>
              </a:spcBef>
              <a:buFont typeface="Arial"/>
              <a:buChar char="•"/>
            </a:pPr>
            <a:endParaRPr lang="en-US" sz="2800" b="1" dirty="0">
              <a:solidFill>
                <a:prstClr val="black"/>
              </a:solidFill>
            </a:endParaRPr>
          </a:p>
          <a:p>
            <a:pPr marL="514350" lvl="0" indent="-514350" defTabSz="685800">
              <a:lnSpc>
                <a:spcPct val="90000"/>
              </a:lnSpc>
              <a:spcBef>
                <a:spcPct val="20000"/>
              </a:spcBef>
              <a:buFont typeface="Arial"/>
              <a:buChar char="•"/>
            </a:pPr>
            <a:r>
              <a:rPr lang="en-US" sz="2800" b="1" dirty="0">
                <a:solidFill>
                  <a:prstClr val="black"/>
                </a:solidFill>
              </a:rPr>
              <a:t>Vet AI Vendors Before Use and Monitor Approved AI Vendors on an Ongoing Basis</a:t>
            </a:r>
          </a:p>
          <a:p>
            <a:pPr marL="514350" lvl="0" indent="-514350" defTabSz="685800">
              <a:lnSpc>
                <a:spcPct val="90000"/>
              </a:lnSpc>
              <a:spcBef>
                <a:spcPct val="20000"/>
              </a:spcBef>
              <a:buFont typeface="Arial"/>
              <a:buChar char="•"/>
            </a:pPr>
            <a:endParaRPr lang="en-US" sz="2800" b="1" dirty="0">
              <a:solidFill>
                <a:prstClr val="black"/>
              </a:solidFill>
            </a:endParaRPr>
          </a:p>
          <a:p>
            <a:pPr marL="514350" lvl="0" indent="-514350" defTabSz="685800">
              <a:lnSpc>
                <a:spcPct val="90000"/>
              </a:lnSpc>
              <a:spcBef>
                <a:spcPct val="20000"/>
              </a:spcBef>
              <a:buFont typeface="Arial"/>
              <a:buChar char="•"/>
            </a:pPr>
            <a:r>
              <a:rPr lang="en-US" sz="2800" b="1" dirty="0">
                <a:solidFill>
                  <a:prstClr val="black"/>
                </a:solidFill>
              </a:rPr>
              <a:t>Don’t  allow AI tools or Vendors to be Perceived as Decision Makers</a:t>
            </a:r>
          </a:p>
          <a:p>
            <a:pPr marL="514350" lvl="0" indent="-514350" defTabSz="685800">
              <a:lnSpc>
                <a:spcPct val="90000"/>
              </a:lnSpc>
              <a:spcBef>
                <a:spcPct val="20000"/>
              </a:spcBef>
              <a:buFont typeface="Arial"/>
              <a:buChar char="•"/>
            </a:pPr>
            <a:endParaRPr lang="en-US" sz="2800" b="1" dirty="0">
              <a:solidFill>
                <a:prstClr val="black"/>
              </a:solidFill>
            </a:endParaRPr>
          </a:p>
          <a:p>
            <a:pPr marL="514350" lvl="0" indent="-514350" defTabSz="685800">
              <a:lnSpc>
                <a:spcPct val="90000"/>
              </a:lnSpc>
              <a:spcBef>
                <a:spcPct val="20000"/>
              </a:spcBef>
              <a:buFont typeface="Arial"/>
              <a:buChar char="•"/>
            </a:pPr>
            <a:r>
              <a:rPr lang="en-US" sz="2800" b="1" dirty="0">
                <a:solidFill>
                  <a:prstClr val="black"/>
                </a:solidFill>
              </a:rPr>
              <a:t>Protect Trust and Reputation with Lenders, Underwriters, and Customers</a:t>
            </a:r>
          </a:p>
          <a:p>
            <a:pPr marL="514350" lvl="0" indent="-514350" defTabSz="685800">
              <a:lnSpc>
                <a:spcPct val="90000"/>
              </a:lnSpc>
              <a:spcBef>
                <a:spcPct val="20000"/>
              </a:spcBef>
              <a:buFont typeface="Arial"/>
              <a:buChar char="•"/>
            </a:pPr>
            <a:endParaRPr lang="en-US" sz="2800" b="1" dirty="0">
              <a:solidFill>
                <a:prstClr val="black"/>
              </a:solidFill>
            </a:endParaRPr>
          </a:p>
          <a:p>
            <a:pPr marL="514350" lvl="0" indent="-514350" defTabSz="685800">
              <a:lnSpc>
                <a:spcPct val="90000"/>
              </a:lnSpc>
              <a:spcBef>
                <a:spcPct val="20000"/>
              </a:spcBef>
              <a:buFont typeface="Arial"/>
              <a:buChar char="•"/>
            </a:pPr>
            <a:r>
              <a:rPr lang="en-US" sz="2800" b="1" dirty="0">
                <a:solidFill>
                  <a:prstClr val="black"/>
                </a:solidFill>
              </a:rPr>
              <a:t>Understand and Communicate the Risks to Staff and </a:t>
            </a:r>
            <a:r>
              <a:rPr lang="en-US" sz="2800" b="1" i="1" dirty="0">
                <a:solidFill>
                  <a:srgbClr val="FF0000"/>
                </a:solidFill>
              </a:rPr>
              <a:t>have an AI Policy!</a:t>
            </a:r>
            <a:endParaRPr lang="en-US" sz="2800" b="1" i="1" dirty="0">
              <a:solidFill>
                <a:srgbClr val="FF0000"/>
              </a:solidFill>
              <a:ea typeface="Calibri"/>
              <a:cs typeface="Calibri"/>
            </a:endParaRPr>
          </a:p>
          <a:p>
            <a:pPr marL="514350" lvl="0" indent="-514350" defTabSz="685800">
              <a:lnSpc>
                <a:spcPct val="90000"/>
              </a:lnSpc>
              <a:spcBef>
                <a:spcPct val="20000"/>
              </a:spcBef>
              <a:buFont typeface="Arial"/>
              <a:buChar char="•"/>
            </a:pPr>
            <a:endParaRPr lang="en-US" sz="2499" dirty="0">
              <a:solidFill>
                <a:srgbClr val="090909"/>
              </a:solidFill>
              <a:latin typeface="Arial"/>
              <a:ea typeface="Arial"/>
              <a:cs typeface="Arial"/>
              <a:sym typeface="Arial"/>
            </a:endParaRPr>
          </a:p>
        </p:txBody>
      </p:sp>
    </p:spTree>
    <p:extLst>
      <p:ext uri="{BB962C8B-B14F-4D97-AF65-F5344CB8AC3E}">
        <p14:creationId xmlns:p14="http://schemas.microsoft.com/office/powerpoint/2010/main" val="2173167408"/>
      </p:ext>
    </p:extLst>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6" end="1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8" end="1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48E8DB-E160-5C99-4585-A895E9628031}"/>
            </a:ext>
          </a:extLst>
        </p:cNvPr>
        <p:cNvGrpSpPr/>
        <p:nvPr/>
      </p:nvGrpSpPr>
      <p:grpSpPr>
        <a:xfrm>
          <a:off x="0" y="0"/>
          <a:ext cx="1" cy="1"/>
          <a:chOff x="0" y="0"/>
          <a:chExt cx="1" cy="1"/>
        </a:xfrm>
      </p:grpSpPr>
      <p:sp>
        <p:nvSpPr>
          <p:cNvPr id="32" name="Rectangle 31">
            <a:extLst>
              <a:ext uri="{FF2B5EF4-FFF2-40B4-BE49-F238E27FC236}">
                <a16:creationId xmlns:a16="http://schemas.microsoft.com/office/drawing/2014/main" id="{9A371841-3FA0-FF28-B660-D4532A2D82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solidFill>
            <a:srgbClr val="6666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4" name="Rectangle 33">
            <a:extLst>
              <a:ext uri="{FF2B5EF4-FFF2-40B4-BE49-F238E27FC236}">
                <a16:creationId xmlns:a16="http://schemas.microsoft.com/office/drawing/2014/main" id="{6DD4B1FB-49AF-F25A-86C7-703703A62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5518" y="720090"/>
            <a:ext cx="16856964" cy="8846820"/>
          </a:xfrm>
          <a:prstGeom prst="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nvGrpSpPr>
          <p:cNvPr id="3" name="Group 3">
            <a:extLst>
              <a:ext uri="{FF2B5EF4-FFF2-40B4-BE49-F238E27FC236}">
                <a16:creationId xmlns:a16="http://schemas.microsoft.com/office/drawing/2014/main" id="{364E0D41-C8F8-DA98-4BAD-95A53C63094F}"/>
              </a:ext>
            </a:extLst>
          </p:cNvPr>
          <p:cNvGrpSpPr/>
          <p:nvPr/>
        </p:nvGrpSpPr>
        <p:grpSpPr>
          <a:xfrm>
            <a:off x="9264649" y="3392804"/>
            <a:ext cx="9023351" cy="3156522"/>
            <a:chOff x="-3" y="1727200"/>
            <a:chExt cx="10160794" cy="3980164"/>
          </a:xfrm>
        </p:grpSpPr>
        <p:sp>
          <p:nvSpPr>
            <p:cNvPr id="4" name="TextBox 4">
              <a:extLst>
                <a:ext uri="{FF2B5EF4-FFF2-40B4-BE49-F238E27FC236}">
                  <a16:creationId xmlns:a16="http://schemas.microsoft.com/office/drawing/2014/main" id="{C2065F2F-F0DB-F8AB-42EF-693B923E8A6E}"/>
                </a:ext>
              </a:extLst>
            </p:cNvPr>
            <p:cNvSpPr txBox="1"/>
            <p:nvPr/>
          </p:nvSpPr>
          <p:spPr>
            <a:xfrm>
              <a:off x="31199" y="2839491"/>
              <a:ext cx="8180188" cy="2867873"/>
            </a:xfrm>
            <a:prstGeom prst="rect">
              <a:avLst/>
            </a:prstGeom>
          </p:spPr>
          <p:txBody>
            <a:bodyPr lIns="0" tIns="0" rIns="0" bIns="0" rtlCol="0" anchor="t">
              <a:spAutoFit/>
            </a:bodyPr>
            <a:lstStyle/>
            <a:p>
              <a:pPr marL="0" marR="0" lvl="0" indent="0" algn="ctr" defTabSz="960486" rtl="0" eaLnBrk="1" fontAlgn="auto" latinLnBrk="0" hangingPunct="1">
                <a:lnSpc>
                  <a:spcPts val="5881"/>
                </a:lnSpc>
                <a:spcBef>
                  <a:spcPct val="0"/>
                </a:spcBef>
                <a:spcAft>
                  <a:spcPts val="606"/>
                </a:spcAft>
                <a:buClrTx/>
                <a:buSzTx/>
                <a:buFontTx/>
                <a:buNone/>
                <a:tabLst/>
                <a:defRPr/>
              </a:pPr>
              <a:r>
                <a:rPr lang="en-US" sz="4000" b="1" dirty="0">
                  <a:solidFill>
                    <a:schemeClr val="bg1"/>
                  </a:solidFill>
                  <a:latin typeface="Calibri"/>
                </a:rPr>
                <a:t>Not</a:t>
              </a:r>
              <a:r>
                <a:rPr kumimoji="0" lang="en-US" sz="4000" b="1" i="0" u="none" strike="noStrike" kern="1200" cap="none" spc="0" normalizeH="0" baseline="0" noProof="0" dirty="0">
                  <a:ln>
                    <a:noFill/>
                  </a:ln>
                  <a:solidFill>
                    <a:schemeClr val="bg1"/>
                  </a:solidFill>
                  <a:effectLst/>
                  <a:uLnTx/>
                  <a:uFillTx/>
                  <a:latin typeface="Calibri"/>
                  <a:ea typeface="+mn-ea"/>
                  <a:cs typeface="+mn-cs"/>
                </a:rPr>
                <a:t> Taking a Risk can be the Biggest Risk You Take! </a:t>
              </a:r>
              <a:endParaRPr lang="en-US" sz="4000" b="1" i="0" u="none" strike="noStrike" kern="1200" cap="none" spc="0" normalizeH="0" baseline="0" noProof="0" dirty="0">
                <a:ln>
                  <a:noFill/>
                </a:ln>
                <a:solidFill>
                  <a:schemeClr val="bg1"/>
                </a:solidFill>
                <a:effectLst/>
                <a:uLnTx/>
                <a:uFillTx/>
                <a:latin typeface="Calibri"/>
                <a:ea typeface="Calibri"/>
                <a:cs typeface="Calibri"/>
              </a:endParaRPr>
            </a:p>
            <a:p>
              <a:pPr marL="0" marR="0" lvl="0" indent="0" algn="ctr" defTabSz="960486" rtl="0" eaLnBrk="1" fontAlgn="auto" latinLnBrk="0" hangingPunct="1">
                <a:lnSpc>
                  <a:spcPts val="5881"/>
                </a:lnSpc>
                <a:spcBef>
                  <a:spcPct val="0"/>
                </a:spcBef>
                <a:spcAft>
                  <a:spcPts val="606"/>
                </a:spcAft>
                <a:buClrTx/>
                <a:buSzTx/>
                <a:buFontTx/>
                <a:buNone/>
                <a:tabLst/>
                <a:defRPr/>
              </a:pPr>
              <a:endParaRPr lang="en-US" sz="3950" b="1" i="0" u="none" strike="noStrike" kern="1200" cap="none" spc="0" normalizeH="0" baseline="0" noProof="0" dirty="0">
                <a:ln>
                  <a:noFill/>
                </a:ln>
                <a:solidFill>
                  <a:schemeClr val="bg1"/>
                </a:solidFill>
                <a:effectLst/>
                <a:uLnTx/>
                <a:uFillTx/>
                <a:latin typeface="Arial Bold"/>
                <a:ea typeface="Arial Bold"/>
                <a:cs typeface="Arial Bold"/>
              </a:endParaRPr>
            </a:p>
          </p:txBody>
        </p:sp>
        <p:sp>
          <p:nvSpPr>
            <p:cNvPr id="5" name="TextBox 5">
              <a:extLst>
                <a:ext uri="{FF2B5EF4-FFF2-40B4-BE49-F238E27FC236}">
                  <a16:creationId xmlns:a16="http://schemas.microsoft.com/office/drawing/2014/main" id="{6D416834-7978-97FC-A48A-9BED940033D4}"/>
                </a:ext>
              </a:extLst>
            </p:cNvPr>
            <p:cNvSpPr txBox="1"/>
            <p:nvPr/>
          </p:nvSpPr>
          <p:spPr>
            <a:xfrm>
              <a:off x="-3" y="1727200"/>
              <a:ext cx="10160794" cy="3085281"/>
            </a:xfrm>
            <a:prstGeom prst="rect">
              <a:avLst/>
            </a:prstGeom>
          </p:spPr>
          <p:txBody>
            <a:bodyPr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8E0E22">
                    <a:lumMod val="20000"/>
                    <a:lumOff val="80000"/>
                  </a:srgbClr>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8E0E22">
                    <a:lumMod val="20000"/>
                    <a:lumOff val="80000"/>
                  </a:srgbClr>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8E0E22">
                    <a:lumMod val="20000"/>
                    <a:lumOff val="80000"/>
                  </a:srgbClr>
                </a:solidFill>
                <a:effectLst/>
                <a:uLnTx/>
                <a:uFillTx/>
                <a:latin typeface="Calibri"/>
                <a:ea typeface="+mn-ea"/>
                <a:cs typeface="+mn-cs"/>
              </a:endParaRPr>
            </a:p>
            <a:p>
              <a:pPr marL="457200" marR="0" lvl="1" indent="0" algn="l" defTabSz="914400" rtl="0" eaLnBrk="1" fontAlgn="auto" latinLnBrk="0" hangingPunct="1">
                <a:lnSpc>
                  <a:spcPct val="100000"/>
                </a:lnSpc>
                <a:spcBef>
                  <a:spcPts val="0"/>
                </a:spcBef>
                <a:spcAft>
                  <a:spcPts val="0"/>
                </a:spcAft>
                <a:buClrTx/>
                <a:buSzTx/>
                <a:tabLst/>
                <a:defRPr/>
              </a:pPr>
              <a:r>
                <a:rPr kumimoji="0" lang="en-US" sz="3100" b="0" i="0" u="none" strike="noStrike" kern="1200" cap="none" spc="0" normalizeH="0" baseline="0" noProof="0" dirty="0">
                  <a:ln>
                    <a:noFill/>
                  </a:ln>
                  <a:solidFill>
                    <a:prstClr val="white"/>
                  </a:solidFill>
                  <a:effectLst/>
                  <a:uLnTx/>
                  <a:uFillTx/>
                  <a:latin typeface="Calibri"/>
                  <a:ea typeface="+mn-ea"/>
                  <a:cs typeface="+mn-cs"/>
                </a:rPr>
                <a:t> </a:t>
              </a: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	</a:t>
              </a:r>
              <a:endParaRPr kumimoji="0" lang="en-US" sz="3100" b="1" i="0" u="none" strike="noStrike" kern="1200" cap="none" spc="0" normalizeH="0" baseline="0" noProof="0" dirty="0">
                <a:ln>
                  <a:noFill/>
                </a:ln>
                <a:solidFill>
                  <a:srgbClr val="8E0E22">
                    <a:lumMod val="20000"/>
                    <a:lumOff val="80000"/>
                  </a:srgbClr>
                </a:solidFill>
                <a:effectLst/>
                <a:uLnTx/>
                <a:uFillTx/>
                <a:latin typeface="Calibri"/>
                <a:ea typeface="+mn-ea"/>
                <a:cs typeface="+mn-cs"/>
              </a:endParaRPr>
            </a:p>
          </p:txBody>
        </p:sp>
      </p:grpSp>
      <p:sp>
        <p:nvSpPr>
          <p:cNvPr id="8" name="TextBox 7">
            <a:extLst>
              <a:ext uri="{FF2B5EF4-FFF2-40B4-BE49-F238E27FC236}">
                <a16:creationId xmlns:a16="http://schemas.microsoft.com/office/drawing/2014/main" id="{733AC4B0-25A2-0BDE-4EA1-60A690B39AB1}"/>
              </a:ext>
            </a:extLst>
          </p:cNvPr>
          <p:cNvSpPr txBox="1"/>
          <p:nvPr/>
        </p:nvSpPr>
        <p:spPr>
          <a:xfrm>
            <a:off x="381000" y="9867900"/>
            <a:ext cx="10668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2026</a:t>
            </a:r>
          </a:p>
        </p:txBody>
      </p:sp>
      <p:pic>
        <p:nvPicPr>
          <p:cNvPr id="7" name="Picture 6">
            <a:extLst>
              <a:ext uri="{FF2B5EF4-FFF2-40B4-BE49-F238E27FC236}">
                <a16:creationId xmlns:a16="http://schemas.microsoft.com/office/drawing/2014/main" id="{2130E3D0-DAB8-47E6-5E74-02A9ED2BD61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362200" y="1021997"/>
            <a:ext cx="5486399" cy="8243006"/>
          </a:xfrm>
          <a:prstGeom prst="rect">
            <a:avLst/>
          </a:prstGeom>
        </p:spPr>
      </p:pic>
      <p:sp>
        <p:nvSpPr>
          <p:cNvPr id="2" name="Oval 1">
            <a:extLst>
              <a:ext uri="{FF2B5EF4-FFF2-40B4-BE49-F238E27FC236}">
                <a16:creationId xmlns:a16="http://schemas.microsoft.com/office/drawing/2014/main" id="{8073815B-F3F1-FEC9-3264-00C95B5DEC6E}"/>
              </a:ext>
            </a:extLst>
          </p:cNvPr>
          <p:cNvSpPr/>
          <p:nvPr/>
        </p:nvSpPr>
        <p:spPr>
          <a:xfrm>
            <a:off x="3962400" y="3392804"/>
            <a:ext cx="2057400" cy="882117"/>
          </a:xfrm>
          <a:prstGeom prst="ellipse">
            <a:avLst/>
          </a:prstGeom>
          <a:noFill/>
          <a:ln>
            <a:solidFill>
              <a:srgbClr val="11111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5A221E8A-A253-F2A6-2172-550369F5068F}"/>
              </a:ext>
            </a:extLst>
          </p:cNvPr>
          <p:cNvSpPr txBox="1"/>
          <p:nvPr/>
        </p:nvSpPr>
        <p:spPr>
          <a:xfrm>
            <a:off x="876300" y="3695700"/>
            <a:ext cx="1295401" cy="415498"/>
          </a:xfrm>
          <a:prstGeom prst="rect">
            <a:avLst/>
          </a:prstGeom>
          <a:noFill/>
        </p:spPr>
        <p:txBody>
          <a:bodyPr wrap="square" lIns="91440" tIns="45720" rIns="91440" bIns="45720" rtlCol="0" anchor="t">
            <a:spAutoFit/>
          </a:bodyPr>
          <a:lstStyle/>
          <a:p>
            <a:r>
              <a:rPr lang="en-US" sz="2100" dirty="0">
                <a:solidFill>
                  <a:srgbClr val="FF0000"/>
                </a:solidFill>
              </a:rPr>
              <a:t>Have one!</a:t>
            </a:r>
            <a:endParaRPr lang="en-US" sz="2100" dirty="0">
              <a:solidFill>
                <a:srgbClr val="FF0000"/>
              </a:solidFill>
              <a:ea typeface="Calibri"/>
              <a:cs typeface="Calibri"/>
            </a:endParaRPr>
          </a:p>
        </p:txBody>
      </p:sp>
      <p:cxnSp>
        <p:nvCxnSpPr>
          <p:cNvPr id="10" name="Straight Arrow Connector 9">
            <a:extLst>
              <a:ext uri="{FF2B5EF4-FFF2-40B4-BE49-F238E27FC236}">
                <a16:creationId xmlns:a16="http://schemas.microsoft.com/office/drawing/2014/main" id="{506CC97C-32B1-254D-EDEB-183C3150EFA4}"/>
              </a:ext>
            </a:extLst>
          </p:cNvPr>
          <p:cNvCxnSpPr>
            <a:cxnSpLocks/>
            <a:stCxn id="6" idx="3"/>
          </p:cNvCxnSpPr>
          <p:nvPr/>
        </p:nvCxnSpPr>
        <p:spPr>
          <a:xfrm>
            <a:off x="2171701" y="3903449"/>
            <a:ext cx="1943099"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9634595"/>
      </p:ext>
    </p:extLst>
  </p:cSld>
  <p:clrMapOvr>
    <a:masterClrMapping/>
  </p:clrMapOvr>
  <p:transition>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111111"/>
        </a:solidFill>
        <a:effectLst/>
      </p:bgPr>
    </p:bg>
    <p:spTree>
      <p:nvGrpSpPr>
        <p:cNvPr id="1" name=""/>
        <p:cNvGrpSpPr/>
        <p:nvPr/>
      </p:nvGrpSpPr>
      <p:grpSpPr>
        <a:xfrm>
          <a:off x="0" y="0"/>
          <a:ext cx="1" cy="1"/>
          <a:chOff x="0" y="0"/>
          <a:chExt cx="1" cy="1"/>
        </a:xfrm>
      </p:grpSpPr>
      <p:sp>
        <p:nvSpPr>
          <p:cNvPr id="2" name="Freeform 2"/>
          <p:cNvSpPr/>
          <p:nvPr/>
        </p:nvSpPr>
        <p:spPr>
          <a:xfrm>
            <a:off x="13974361" y="9258300"/>
            <a:ext cx="3898739" cy="652119"/>
          </a:xfrm>
          <a:custGeom>
            <a:avLst/>
            <a:gdLst/>
            <a:ahLst/>
            <a:cxnLst/>
            <a:rect l="l" t="t" r="r" b="b"/>
            <a:pathLst>
              <a:path w="3898739" h="652119">
                <a:moveTo>
                  <a:pt x="0" y="0"/>
                </a:moveTo>
                <a:lnTo>
                  <a:pt x="3898739" y="0"/>
                </a:lnTo>
                <a:lnTo>
                  <a:pt x="3898739" y="652119"/>
                </a:lnTo>
                <a:lnTo>
                  <a:pt x="0" y="652119"/>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endParaRPr lang="en-US"/>
          </a:p>
        </p:txBody>
      </p:sp>
      <p:sp>
        <p:nvSpPr>
          <p:cNvPr id="3" name="TextBox 3"/>
          <p:cNvSpPr txBox="1"/>
          <p:nvPr/>
        </p:nvSpPr>
        <p:spPr>
          <a:xfrm>
            <a:off x="1729857" y="2232025"/>
            <a:ext cx="14938703" cy="6693371"/>
          </a:xfrm>
          <a:prstGeom prst="rect">
            <a:avLst/>
          </a:prstGeom>
        </p:spPr>
        <p:txBody>
          <a:bodyPr lIns="0" tIns="0" rIns="0" bIns="0" rtlCol="0" anchor="t">
            <a:spAutoFit/>
          </a:bodyPr>
          <a:lstStyle/>
          <a:p>
            <a:pPr algn="ctr">
              <a:lnSpc>
                <a:spcPts val="3499"/>
              </a:lnSpc>
              <a:spcBef>
                <a:spcPct val="0"/>
              </a:spcBef>
            </a:pPr>
            <a:r>
              <a:rPr lang="en-US" sz="2499" b="1" dirty="0">
                <a:solidFill>
                  <a:srgbClr val="FFFFFF"/>
                </a:solidFill>
                <a:latin typeface="Arial Bold"/>
                <a:ea typeface="Arial Bold"/>
                <a:cs typeface="Arial Bold"/>
                <a:sym typeface="Arial Bold"/>
              </a:rPr>
              <a:t>NOTE: This review is for your reference only and is intended to prompt consideration of how to approach certain risks known to impact the title insurance industry. The questions are not intended to represent the only approach to address these risks, nor should the questions be viewed as indicative of a particular position or requirement imposed by the FNF Family of Companies. These materials should not be construed as legal, financial or business advice. We recommend that you consult your legal counsel and subject-matter experts to determine appropriate policies, procedures and strategies for your company.</a:t>
            </a:r>
          </a:p>
          <a:p>
            <a:pPr algn="ctr">
              <a:lnSpc>
                <a:spcPts val="3499"/>
              </a:lnSpc>
              <a:spcBef>
                <a:spcPct val="0"/>
              </a:spcBef>
            </a:pPr>
            <a:endParaRPr lang="en-US" sz="2499" b="1" dirty="0">
              <a:solidFill>
                <a:srgbClr val="FFFFFF"/>
              </a:solidFill>
              <a:latin typeface="Arial Bold"/>
              <a:ea typeface="Arial Bold"/>
              <a:cs typeface="Arial Bold"/>
              <a:sym typeface="Arial Bold"/>
            </a:endParaRPr>
          </a:p>
          <a:p>
            <a:pPr algn="ctr">
              <a:lnSpc>
                <a:spcPts val="3499"/>
              </a:lnSpc>
              <a:spcBef>
                <a:spcPct val="0"/>
              </a:spcBef>
            </a:pPr>
            <a:r>
              <a:rPr lang="en-US" sz="2499" b="1" dirty="0">
                <a:solidFill>
                  <a:srgbClr val="FFFFFF"/>
                </a:solidFill>
                <a:latin typeface="Arial Bold"/>
                <a:ea typeface="Arial Bold"/>
                <a:cs typeface="Arial Bold"/>
                <a:sym typeface="Arial Bold"/>
              </a:rPr>
              <a:t>The FNF Family of Companies’ relationships with independent agents are created and governed by issuing agency contracts, which confirm the scope of agency to be for title insurance underwriting and policy issuance purposes only. While from time-to-time FNF may share information or industry guidance regarding closing or escrow, provision of that information does not change the scope of the agency relationship, nor should a third-party rely on the information or industry guidance to confer agency or liability on the FNF Family of Companies.</a:t>
            </a:r>
          </a:p>
          <a:p>
            <a:pPr algn="ctr">
              <a:lnSpc>
                <a:spcPts val="3499"/>
              </a:lnSpc>
              <a:spcBef>
                <a:spcPct val="0"/>
              </a:spcBef>
            </a:pPr>
            <a:endParaRPr lang="en-US" sz="2499" b="1" dirty="0">
              <a:solidFill>
                <a:srgbClr val="FFFFFF"/>
              </a:solidFill>
              <a:latin typeface="Arial Bold"/>
              <a:ea typeface="Arial Bold"/>
              <a:cs typeface="Arial Bold"/>
              <a:sym typeface="Arial Bold"/>
            </a:endParaRPr>
          </a:p>
        </p:txBody>
      </p:sp>
    </p:spTree>
  </p:cSld>
  <p:clrMapOvr>
    <a:masterClrMapping/>
  </p:clrMapOvr>
  <p:transition>
    <p:circl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grpSp>
        <p:nvGrpSpPr>
          <p:cNvPr id="2" name="Group 2"/>
          <p:cNvGrpSpPr/>
          <p:nvPr/>
        </p:nvGrpSpPr>
        <p:grpSpPr>
          <a:xfrm>
            <a:off x="3261299" y="5849749"/>
            <a:ext cx="11765401" cy="2807204"/>
            <a:chOff x="0" y="-123825"/>
            <a:chExt cx="15687202" cy="3742938"/>
          </a:xfrm>
        </p:grpSpPr>
        <p:sp>
          <p:nvSpPr>
            <p:cNvPr id="3" name="TextBox 3"/>
            <p:cNvSpPr txBox="1"/>
            <p:nvPr/>
          </p:nvSpPr>
          <p:spPr>
            <a:xfrm>
              <a:off x="0" y="1271730"/>
              <a:ext cx="15687202" cy="2347383"/>
            </a:xfrm>
            <a:prstGeom prst="rect">
              <a:avLst/>
            </a:prstGeom>
          </p:spPr>
          <p:txBody>
            <a:bodyPr lIns="0" tIns="0" rIns="0" bIns="0" rtlCol="0" anchor="t">
              <a:spAutoFit/>
            </a:bodyPr>
            <a:lstStyle/>
            <a:p>
              <a:pPr marL="0" lvl="0" indent="0" algn="ctr">
                <a:lnSpc>
                  <a:spcPts val="3499"/>
                </a:lnSpc>
              </a:pPr>
              <a:r>
                <a:rPr lang="en-US" sz="2499" b="1">
                  <a:solidFill>
                    <a:srgbClr val="111111"/>
                  </a:solidFill>
                  <a:latin typeface="Arial Bold"/>
                  <a:ea typeface="Arial Bold"/>
                  <a:cs typeface="Arial Bold"/>
                  <a:sym typeface="Arial Bold"/>
                </a:rPr>
                <a:t>Rick Diamond</a:t>
              </a:r>
            </a:p>
            <a:p>
              <a:pPr marL="0" lvl="0" indent="0" algn="ctr">
                <a:lnSpc>
                  <a:spcPts val="3499"/>
                </a:lnSpc>
              </a:pPr>
              <a:r>
                <a:rPr lang="en-US" sz="2499" b="1">
                  <a:solidFill>
                    <a:srgbClr val="111111"/>
                  </a:solidFill>
                  <a:latin typeface="Arial Bold"/>
                  <a:ea typeface="Arial Bold"/>
                  <a:cs typeface="Arial Bold"/>
                  <a:sym typeface="Arial Bold"/>
                </a:rPr>
                <a:t>VP, I.T. Director Agency</a:t>
              </a:r>
            </a:p>
            <a:p>
              <a:pPr marL="0" lvl="0" indent="0" algn="ctr">
                <a:lnSpc>
                  <a:spcPts val="3499"/>
                </a:lnSpc>
              </a:pPr>
              <a:r>
                <a:rPr lang="en-US" sz="2499" b="1">
                  <a:solidFill>
                    <a:srgbClr val="111111"/>
                  </a:solidFill>
                  <a:latin typeface="Arial Bold"/>
                  <a:ea typeface="Arial Bold"/>
                  <a:cs typeface="Arial Bold"/>
                  <a:sym typeface="Arial Bold"/>
                </a:rPr>
                <a:t>rick.diamond@fnf.com</a:t>
              </a:r>
            </a:p>
            <a:p>
              <a:pPr marL="0" lvl="0" indent="0" algn="ctr">
                <a:lnSpc>
                  <a:spcPts val="3499"/>
                </a:lnSpc>
              </a:pPr>
              <a:r>
                <a:rPr lang="en-US" sz="2499" b="1">
                  <a:solidFill>
                    <a:srgbClr val="111111"/>
                  </a:solidFill>
                  <a:latin typeface="Arial Bold"/>
                  <a:ea typeface="Arial Bold"/>
                  <a:cs typeface="Arial Bold"/>
                  <a:sym typeface="Arial Bold"/>
                </a:rPr>
                <a:t>@rdiamondfnf</a:t>
              </a:r>
            </a:p>
          </p:txBody>
        </p:sp>
        <p:sp>
          <p:nvSpPr>
            <p:cNvPr id="4" name="TextBox 4"/>
            <p:cNvSpPr txBox="1"/>
            <p:nvPr/>
          </p:nvSpPr>
          <p:spPr>
            <a:xfrm>
              <a:off x="36603" y="-123825"/>
              <a:ext cx="15650599" cy="655308"/>
            </a:xfrm>
            <a:prstGeom prst="rect">
              <a:avLst/>
            </a:prstGeom>
          </p:spPr>
          <p:txBody>
            <a:bodyPr lIns="0" tIns="0" rIns="0" bIns="0" rtlCol="0" anchor="t">
              <a:spAutoFit/>
            </a:bodyPr>
            <a:lstStyle/>
            <a:p>
              <a:pPr algn="ctr">
                <a:lnSpc>
                  <a:spcPts val="4200"/>
                </a:lnSpc>
              </a:pPr>
              <a:r>
                <a:rPr lang="en-US" sz="3000" b="1" dirty="0">
                  <a:solidFill>
                    <a:srgbClr val="111111"/>
                  </a:solidFill>
                  <a:latin typeface="Arial Bold"/>
                  <a:ea typeface="Arial Bold"/>
                  <a:cs typeface="Arial Bold"/>
                  <a:sym typeface="Arial Bold"/>
                </a:rPr>
                <a:t>September 2026</a:t>
              </a:r>
            </a:p>
          </p:txBody>
        </p:sp>
      </p:grpSp>
      <p:sp>
        <p:nvSpPr>
          <p:cNvPr id="5" name="Freeform 5"/>
          <p:cNvSpPr/>
          <p:nvPr/>
        </p:nvSpPr>
        <p:spPr>
          <a:xfrm>
            <a:off x="5673041" y="2227767"/>
            <a:ext cx="7330966" cy="2126040"/>
          </a:xfrm>
          <a:custGeom>
            <a:avLst/>
            <a:gdLst/>
            <a:ahLst/>
            <a:cxnLst/>
            <a:rect l="l" t="t" r="r" b="b"/>
            <a:pathLst>
              <a:path w="7330966" h="2126040">
                <a:moveTo>
                  <a:pt x="0" y="0"/>
                </a:moveTo>
                <a:lnTo>
                  <a:pt x="7330966" y="0"/>
                </a:lnTo>
                <a:lnTo>
                  <a:pt x="7330966" y="2126039"/>
                </a:lnTo>
                <a:lnTo>
                  <a:pt x="0" y="2126039"/>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endParaRPr lang="en-US"/>
          </a:p>
        </p:txBody>
      </p:sp>
    </p:spTree>
  </p:cSld>
  <p:clrMapOvr>
    <a:masterClrMapping/>
  </p:clrMapOvr>
  <p:transition>
    <p:circle/>
  </p:transition>
</p:sld>
</file>

<file path=ppt/theme/theme1.xml><?xml version="1.0" encoding="utf-8"?>
<a:theme xmlns:a="http://schemas.openxmlformats.org/drawingml/2006/main" name="Office Theme">
  <a:themeElements>
    <a:clrScheme name="Office">
      <a:dk1>
        <a:srgbClr val="090909"/>
      </a:dk1>
      <a:lt1>
        <a:srgbClr val="FFFFFF"/>
      </a:lt1>
      <a:dk2>
        <a:srgbClr val="1A1A1A"/>
      </a:dk2>
      <a:lt2>
        <a:srgbClr val="F2F2F2"/>
      </a:lt2>
      <a:accent1>
        <a:srgbClr val="C8102E"/>
      </a:accent1>
      <a:accent2>
        <a:srgbClr val="090909"/>
      </a:accent2>
      <a:accent3>
        <a:srgbClr val="8E0E22"/>
      </a:accent3>
      <a:accent4>
        <a:srgbClr val="666666"/>
      </a:accent4>
      <a:accent5>
        <a:srgbClr val="E34A59"/>
      </a:accent5>
      <a:accent6>
        <a:srgbClr val="C7C7C7"/>
      </a:accent6>
      <a:hlink>
        <a:srgbClr val="C8102E"/>
      </a:hlink>
      <a:folHlink>
        <a:srgbClr val="8E0E2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90909">
                <a:alpha val="38000"/>
              </a:srgbClr>
            </a:outerShdw>
          </a:effectLst>
        </a:effectStyle>
        <a:effectStyle>
          <a:effectLst>
            <a:outerShdw blurRad="40000" dist="23000" dir="5400000" rotWithShape="0">
              <a:srgbClr val="090909">
                <a:alpha val="35000"/>
              </a:srgbClr>
            </a:outerShdw>
          </a:effectLst>
        </a:effectStyle>
        <a:effectStyle>
          <a:effectLst>
            <a:outerShdw blurRad="40000" dist="23000" dir="5400000" rotWithShape="0">
              <a:srgbClr val="090909">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rgbClr val="090909"/>
      </a:dk1>
      <a:lt1>
        <a:srgbClr val="FFFFFF"/>
      </a:lt1>
      <a:dk2>
        <a:srgbClr val="1A1A1A"/>
      </a:dk2>
      <a:lt2>
        <a:srgbClr val="F2F2F2"/>
      </a:lt2>
      <a:accent1>
        <a:srgbClr val="C8102E"/>
      </a:accent1>
      <a:accent2>
        <a:srgbClr val="090909"/>
      </a:accent2>
      <a:accent3>
        <a:srgbClr val="8E0E22"/>
      </a:accent3>
      <a:accent4>
        <a:srgbClr val="666666"/>
      </a:accent4>
      <a:accent5>
        <a:srgbClr val="E34A59"/>
      </a:accent5>
      <a:accent6>
        <a:srgbClr val="C7C7C7"/>
      </a:accent6>
      <a:hlink>
        <a:srgbClr val="C8102E"/>
      </a:hlink>
      <a:folHlink>
        <a:srgbClr val="8E0E2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90909">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rgbClr val="090909"/>
      </a:dk1>
      <a:lt1>
        <a:srgbClr val="FFFFFF"/>
      </a:lt1>
      <a:dk2>
        <a:srgbClr val="1A1A1A"/>
      </a:dk2>
      <a:lt2>
        <a:srgbClr val="F2F2F2"/>
      </a:lt2>
      <a:accent1>
        <a:srgbClr val="C8102E"/>
      </a:accent1>
      <a:accent2>
        <a:srgbClr val="090909"/>
      </a:accent2>
      <a:accent3>
        <a:srgbClr val="8E0E22"/>
      </a:accent3>
      <a:accent4>
        <a:srgbClr val="666666"/>
      </a:accent4>
      <a:accent5>
        <a:srgbClr val="E34A59"/>
      </a:accent5>
      <a:accent6>
        <a:srgbClr val="C7C7C7"/>
      </a:accent6>
      <a:hlink>
        <a:srgbClr val="C8102E"/>
      </a:hlink>
      <a:folHlink>
        <a:srgbClr val="8E0E2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90909">
                <a:alpha val="38000"/>
              </a:srgbClr>
            </a:outerShdw>
          </a:effectLst>
        </a:effectStyle>
        <a:effectStyle>
          <a:effectLst>
            <a:outerShdw blurRad="40000" dist="23000" dir="5400000" rotWithShape="0">
              <a:srgbClr val="090909">
                <a:alpha val="35000"/>
              </a:srgbClr>
            </a:outerShdw>
          </a:effectLst>
        </a:effectStyle>
        <a:effectStyle>
          <a:effectLst>
            <a:outerShdw blurRad="40000" dist="23000" dir="5400000" rotWithShape="0">
              <a:srgbClr val="090909">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ChatGPT">
  <a:themeElements>
    <a:clrScheme name="ChatGPT">
      <a:dk1>
        <a:srgbClr val="090909"/>
      </a:dk1>
      <a:lt1>
        <a:srgbClr val="FFFFFF"/>
      </a:lt1>
      <a:dk2>
        <a:srgbClr val="1A1A1A"/>
      </a:dk2>
      <a:lt2>
        <a:srgbClr val="F2F2F2"/>
      </a:lt2>
      <a:accent1>
        <a:srgbClr val="C8102E"/>
      </a:accent1>
      <a:accent2>
        <a:srgbClr val="090909"/>
      </a:accent2>
      <a:accent3>
        <a:srgbClr val="8E0E22"/>
      </a:accent3>
      <a:accent4>
        <a:srgbClr val="666666"/>
      </a:accent4>
      <a:accent5>
        <a:srgbClr val="E34A59"/>
      </a:accent5>
      <a:accent6>
        <a:srgbClr val="C7C7C7"/>
      </a:accent6>
      <a:hlink>
        <a:srgbClr val="C8102E"/>
      </a:hlink>
      <a:folHlink>
        <a:srgbClr val="8E0E22"/>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90909">
                <a:alpha val="16000"/>
              </a:srgbClr>
            </a:outerShdw>
          </a:effectLst>
        </a:effectStyle>
        <a:effectStyle>
          <a:effectLst>
            <a:outerShdw blurRad="19050" dist="9525" dir="5400000">
              <a:srgbClr val="090909">
                <a:alpha val="6000"/>
              </a:srgbClr>
            </a:outerShdw>
          </a:effectLst>
        </a:effectStyle>
        <a:effectStyle>
          <a:effectLst>
            <a:outerShdw blurRad="28575" dist="9525" dir="5400000">
              <a:srgbClr val="090909">
                <a:alpha val="8000"/>
              </a:srgbClr>
            </a:outerShdw>
          </a:effectLst>
        </a:effectStyle>
        <a:effectStyle>
          <a:effectLst>
            <a:outerShdw blurRad="57150" dist="19050" dir="5400000">
              <a:srgbClr val="090909">
                <a:alpha val="10000"/>
              </a:srgbClr>
            </a:outerShdw>
          </a:effectLst>
        </a:effectStyle>
        <a:effectStyle>
          <a:effectLst>
            <a:outerShdw blurRad="114300" dist="38100" dir="5400000">
              <a:srgbClr val="090909">
                <a:alpha val="12000"/>
              </a:srgbClr>
            </a:outerShdw>
          </a:effectLst>
        </a:effectStyle>
        <a:effectStyle>
          <a:effectLst>
            <a:outerShdw blurRad="171450" dist="57150" dir="5400000">
              <a:srgbClr val="090909">
                <a:alpha val="16000"/>
              </a:srgbClr>
            </a:outerShdw>
          </a:effectLst>
        </a:effectStyle>
        <a:effectStyle>
          <a:effectLst>
            <a:outerShdw blurRad="266700" dist="95250" dir="5400000">
              <a:srgbClr val="090909">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5.xml><?xml version="1.0" encoding="utf-8"?>
<a:theme xmlns:a="http://schemas.openxmlformats.org/drawingml/2006/main" name="Office Theme">
  <a:themeElements>
    <a:clrScheme name="Office">
      <a:dk1>
        <a:srgbClr val="090909"/>
      </a:dk1>
      <a:lt1>
        <a:srgbClr val="FFFFFF"/>
      </a:lt1>
      <a:dk2>
        <a:srgbClr val="1A1A1A"/>
      </a:dk2>
      <a:lt2>
        <a:srgbClr val="F2F2F2"/>
      </a:lt2>
      <a:accent1>
        <a:srgbClr val="C8102E"/>
      </a:accent1>
      <a:accent2>
        <a:srgbClr val="090909"/>
      </a:accent2>
      <a:accent3>
        <a:srgbClr val="8E0E22"/>
      </a:accent3>
      <a:accent4>
        <a:srgbClr val="666666"/>
      </a:accent4>
      <a:accent5>
        <a:srgbClr val="E34A59"/>
      </a:accent5>
      <a:accent6>
        <a:srgbClr val="C7C7C7"/>
      </a:accent6>
      <a:hlink>
        <a:srgbClr val="C8102E"/>
      </a:hlink>
      <a:folHlink>
        <a:srgbClr val="8E0E2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90909">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1626</TotalTime>
  <Words>5405</Words>
  <Application>Microsoft Macintosh PowerPoint</Application>
  <PresentationFormat>Custom</PresentationFormat>
  <Paragraphs>684</Paragraphs>
  <Slides>53</Slides>
  <Notes>35</Notes>
  <HiddenSlides>0</HiddenSlides>
  <MMClips>1</MMClips>
  <ScaleCrop>false</ScaleCrop>
  <HeadingPairs>
    <vt:vector size="6" baseType="variant">
      <vt:variant>
        <vt:lpstr>Fonts Used</vt:lpstr>
      </vt:variant>
      <vt:variant>
        <vt:i4>9</vt:i4>
      </vt:variant>
      <vt:variant>
        <vt:lpstr>Theme</vt:lpstr>
      </vt:variant>
      <vt:variant>
        <vt:i4>4</vt:i4>
      </vt:variant>
      <vt:variant>
        <vt:lpstr>Slide Titles</vt:lpstr>
      </vt:variant>
      <vt:variant>
        <vt:i4>53</vt:i4>
      </vt:variant>
    </vt:vector>
  </HeadingPairs>
  <TitlesOfParts>
    <vt:vector size="66" baseType="lpstr">
      <vt:lpstr>Arial Bold</vt:lpstr>
      <vt:lpstr>Aptos</vt:lpstr>
      <vt:lpstr>Trebuchet MS</vt:lpstr>
      <vt:lpstr>Nimbus Sans</vt:lpstr>
      <vt:lpstr>Arial</vt:lpstr>
      <vt:lpstr>Cambria</vt:lpstr>
      <vt:lpstr>Calibri</vt:lpstr>
      <vt:lpstr>Symbol</vt:lpstr>
      <vt:lpstr>Ariel</vt:lpstr>
      <vt:lpstr>Office Theme</vt:lpstr>
      <vt:lpstr>1_Office Theme</vt:lpstr>
      <vt:lpstr>2_Office Theme</vt: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Copy of AI Unleashed: Harnessing Innovation, Navigating Risk</dc:title>
  <dc:creator>Jenkins, Catherine</dc:creator>
  <cp:lastModifiedBy>Jenkins, Catherine</cp:lastModifiedBy>
  <cp:revision>113</cp:revision>
  <dcterms:created xsi:type="dcterms:W3CDTF">2026-09-13T20:16:05Z</dcterms:created>
  <dcterms:modified xsi:type="dcterms:W3CDTF">2026-09-14T17:51:04Z</dcterms:modified>
  <dc:identifier>DAGrIAA01tE</dc:identifier>
</cp:coreProperties>
</file>